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ags/tag1.xml" ContentType="application/vnd.openxmlformats-officedocument.presentationml.tags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2" r:id="rId2"/>
  </p:sldMasterIdLst>
  <p:notesMasterIdLst>
    <p:notesMasterId r:id="rId18"/>
  </p:notesMasterIdLst>
  <p:sldIdLst>
    <p:sldId id="515" r:id="rId3"/>
    <p:sldId id="516" r:id="rId4"/>
    <p:sldId id="268" r:id="rId5"/>
    <p:sldId id="477" r:id="rId6"/>
    <p:sldId id="518" r:id="rId7"/>
    <p:sldId id="525" r:id="rId8"/>
    <p:sldId id="478" r:id="rId9"/>
    <p:sldId id="517" r:id="rId10"/>
    <p:sldId id="520" r:id="rId11"/>
    <p:sldId id="519" r:id="rId12"/>
    <p:sldId id="521" r:id="rId13"/>
    <p:sldId id="522" r:id="rId14"/>
    <p:sldId id="524" r:id="rId15"/>
    <p:sldId id="523" r:id="rId16"/>
    <p:sldId id="514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78" d="100"/>
          <a:sy n="78" d="100"/>
        </p:scale>
        <p:origin x="11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12/7/2025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09894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32291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39493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69427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12/7/2025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98616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37520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71412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2025/12/7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3836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2025/12/7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37550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2025/12/7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84309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2025/12/7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27090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2025/12/7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51156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2025/12/7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2902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0270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2284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12/7/2025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61" r:id="rId10"/>
    <p:sldLayoutId id="2147483660" r:id="rId11"/>
    <p:sldLayoutId id="2147483658" r:id="rId12"/>
    <p:sldLayoutId id="2147483663" r:id="rId13"/>
    <p:sldLayoutId id="2147483662" r:id="rId14"/>
    <p:sldLayoutId id="2147483655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2025/12/7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26058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FBA36F2-FCD3-4997-8CE2-0EB164193905}"/>
              </a:ext>
            </a:extLst>
          </p:cNvPr>
          <p:cNvSpPr txBox="1"/>
          <p:nvPr/>
        </p:nvSpPr>
        <p:spPr>
          <a:xfrm>
            <a:off x="2810635" y="3075057"/>
            <a:ext cx="65707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vê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07930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A0B5E5E-11BA-41BE-A067-A4C5A7F64F10}"/>
              </a:ext>
            </a:extLst>
          </p:cNvPr>
          <p:cNvSpPr txBox="1"/>
          <p:nvPr/>
        </p:nvSpPr>
        <p:spPr>
          <a:xfrm>
            <a:off x="1926469" y="1172361"/>
            <a:ext cx="8894313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3. </a:t>
            </a:r>
            <a:r>
              <a:rPr lang="vi-VN" sz="2800" dirty="0">
                <a:latin typeface="+mj-lt"/>
              </a:rPr>
              <a:t>Trong khổ thơ </a:t>
            </a:r>
            <a:r>
              <a:rPr lang="en-US" sz="2800" dirty="0" err="1">
                <a:latin typeface="+mj-lt"/>
              </a:rPr>
              <a:t>thứ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hai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thứ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ba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bạn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nhỏ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đoán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em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bé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từ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đâu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đến</a:t>
            </a:r>
            <a:r>
              <a:rPr lang="en-US" sz="2800" dirty="0">
                <a:latin typeface="+mj-lt"/>
              </a:rPr>
              <a:t>?</a:t>
            </a:r>
            <a:endParaRPr lang="vi-VN" sz="2800" dirty="0"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869EE3-1AF3-4233-8B88-5F234029E4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78" r="3080"/>
          <a:stretch/>
        </p:blipFill>
        <p:spPr>
          <a:xfrm>
            <a:off x="2082287" y="2715322"/>
            <a:ext cx="8894313" cy="3346976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A3622B63-8B90-4060-8C58-4E6F5F6F6F0C}"/>
              </a:ext>
            </a:extLst>
          </p:cNvPr>
          <p:cNvSpPr/>
          <p:nvPr/>
        </p:nvSpPr>
        <p:spPr>
          <a:xfrm>
            <a:off x="4054430" y="3921717"/>
            <a:ext cx="502871" cy="32960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200">
              <a:latin typeface="+mj-lt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630781D-6640-4731-B5D7-12558B5AB241}"/>
              </a:ext>
            </a:extLst>
          </p:cNvPr>
          <p:cNvSpPr/>
          <p:nvPr/>
        </p:nvSpPr>
        <p:spPr>
          <a:xfrm>
            <a:off x="6692757" y="3921716"/>
            <a:ext cx="502871" cy="32960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200">
              <a:latin typeface="+mj-lt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74AF87E-D621-4667-8E61-7E771F249326}"/>
              </a:ext>
            </a:extLst>
          </p:cNvPr>
          <p:cNvSpPr/>
          <p:nvPr/>
        </p:nvSpPr>
        <p:spPr>
          <a:xfrm>
            <a:off x="2549695" y="5732689"/>
            <a:ext cx="502871" cy="32960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200">
              <a:latin typeface="+mj-lt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FCCD676-DAF2-47F5-B600-B3FE041E4252}"/>
              </a:ext>
            </a:extLst>
          </p:cNvPr>
          <p:cNvSpPr/>
          <p:nvPr/>
        </p:nvSpPr>
        <p:spPr>
          <a:xfrm>
            <a:off x="5812110" y="5708633"/>
            <a:ext cx="502871" cy="32960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2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79993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A7C087B-21B0-484C-8F89-A2B6496B635F}"/>
              </a:ext>
            </a:extLst>
          </p:cNvPr>
          <p:cNvSpPr txBox="1"/>
          <p:nvPr/>
        </p:nvSpPr>
        <p:spPr>
          <a:xfrm>
            <a:off x="1876777" y="1406807"/>
            <a:ext cx="9514663" cy="2589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4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Em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bé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mang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đến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những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gì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gia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đình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bạn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nhỏ</a:t>
            </a:r>
            <a:r>
              <a:rPr lang="en-US" sz="2800" dirty="0">
                <a:latin typeface="+mj-lt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+mj-lt"/>
              </a:rPr>
              <a:t>	a. </a:t>
            </a:r>
            <a:r>
              <a:rPr lang="en-US" sz="2800" dirty="0" err="1">
                <a:latin typeface="+mj-lt"/>
              </a:rPr>
              <a:t>Nắng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vàng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biển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rộng</a:t>
            </a:r>
            <a:endParaRPr lang="en-US" sz="2800" dirty="0">
              <a:latin typeface="+mj-lt"/>
            </a:endParaRP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+mj-lt"/>
              </a:rPr>
              <a:t>	b. </a:t>
            </a:r>
            <a:r>
              <a:rPr lang="en-US" sz="2800" dirty="0" err="1">
                <a:latin typeface="+mj-lt"/>
              </a:rPr>
              <a:t>Tình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yêu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thương</a:t>
            </a:r>
            <a:endParaRPr lang="en-US" sz="2800" dirty="0">
              <a:latin typeface="+mj-lt"/>
            </a:endParaRP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+mj-lt"/>
              </a:rPr>
              <a:t>	c. </a:t>
            </a:r>
            <a:r>
              <a:rPr lang="en-US" sz="2800" dirty="0" err="1">
                <a:latin typeface="+mj-lt"/>
              </a:rPr>
              <a:t>Mây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hoa</a:t>
            </a:r>
            <a:endParaRPr lang="vi-VN" sz="2800" dirty="0">
              <a:latin typeface="+mj-lt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4F81DA7-3875-4110-9238-E4EA8C31FCB1}"/>
              </a:ext>
            </a:extLst>
          </p:cNvPr>
          <p:cNvSpPr/>
          <p:nvPr/>
        </p:nvSpPr>
        <p:spPr>
          <a:xfrm>
            <a:off x="2698763" y="2875403"/>
            <a:ext cx="537945" cy="46270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9C6FAAD-DDCE-497E-8C97-5BC6CAB7DA8E}"/>
              </a:ext>
            </a:extLst>
          </p:cNvPr>
          <p:cNvSpPr txBox="1"/>
          <p:nvPr/>
        </p:nvSpPr>
        <p:spPr>
          <a:xfrm>
            <a:off x="1640118" y="3881996"/>
            <a:ext cx="9987979" cy="657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Em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bé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mang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đến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tình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yêu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thương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cho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gia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đình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bạn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nhỏ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.</a:t>
            </a:r>
            <a:endParaRPr lang="vi-VN" sz="28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19611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654665" y="-182880"/>
            <a:ext cx="1656080" cy="1691640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2775098" y="138430"/>
            <a:ext cx="64645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E02854-4F4C-4E8F-B991-F4B60D2F089F}"/>
              </a:ext>
            </a:extLst>
          </p:cNvPr>
          <p:cNvSpPr txBox="1"/>
          <p:nvPr/>
        </p:nvSpPr>
        <p:spPr>
          <a:xfrm>
            <a:off x="457200" y="1508759"/>
            <a:ext cx="3742659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Nụ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nụ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lẫm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chẫm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vang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nhãn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3DD3ED-C7F1-46B7-A163-A11F71034BB5}"/>
              </a:ext>
            </a:extLst>
          </p:cNvPr>
          <p:cNvSpPr txBox="1"/>
          <p:nvPr/>
        </p:nvSpPr>
        <p:spPr>
          <a:xfrm>
            <a:off x="4223609" y="1906026"/>
            <a:ext cx="419585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(Minh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02D7C2-03A0-4757-824D-16C11982A9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2305" y="1817103"/>
            <a:ext cx="3658058" cy="2862322"/>
          </a:xfrm>
          <a:prstGeom prst="rect">
            <a:avLst/>
          </a:prstGeom>
        </p:spPr>
      </p:pic>
      <p:sp>
        <p:nvSpPr>
          <p:cNvPr id="12" name="Cloud 11">
            <a:extLst>
              <a:ext uri="{FF2B5EF4-FFF2-40B4-BE49-F238E27FC236}">
                <a16:creationId xmlns:a16="http://schemas.microsoft.com/office/drawing/2014/main" id="{4500622B-2505-413E-BAD3-162E61F415A1}"/>
              </a:ext>
            </a:extLst>
          </p:cNvPr>
          <p:cNvSpPr/>
          <p:nvPr/>
        </p:nvSpPr>
        <p:spPr>
          <a:xfrm>
            <a:off x="9239694" y="5011698"/>
            <a:ext cx="2243012" cy="1187083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8122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EE52EF3-20C1-4931-8655-927CBEB503E8}"/>
              </a:ext>
            </a:extLst>
          </p:cNvPr>
          <p:cNvSpPr txBox="1"/>
          <p:nvPr/>
        </p:nvSpPr>
        <p:spPr>
          <a:xfrm>
            <a:off x="4306185" y="3014330"/>
            <a:ext cx="425302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solidFill>
                  <a:srgbClr val="00B050"/>
                </a:solidFill>
              </a:rPr>
              <a:t>Luyện</a:t>
            </a:r>
            <a:r>
              <a:rPr lang="en-US" sz="6600" dirty="0">
                <a:solidFill>
                  <a:srgbClr val="00B050"/>
                </a:solidFill>
              </a:rPr>
              <a:t> </a:t>
            </a:r>
            <a:r>
              <a:rPr lang="en-US" sz="6600" dirty="0" err="1">
                <a:solidFill>
                  <a:srgbClr val="00B050"/>
                </a:solidFill>
              </a:rPr>
              <a:t>tập</a:t>
            </a:r>
            <a:endParaRPr lang="en-US" sz="66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3646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1DD092C-27EE-406E-ABDE-293A19A494B5}"/>
              </a:ext>
            </a:extLst>
          </p:cNvPr>
          <p:cNvGrpSpPr/>
          <p:nvPr/>
        </p:nvGrpSpPr>
        <p:grpSpPr>
          <a:xfrm>
            <a:off x="2000327" y="561209"/>
            <a:ext cx="4095673" cy="859934"/>
            <a:chOff x="568135" y="421233"/>
            <a:chExt cx="2433460" cy="85993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19BCCD3-D8D6-4D77-B2F0-A64B2E2BA3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EFFFE"/>
                </a:clrFrom>
                <a:clrTo>
                  <a:srgbClr val="FEFFFE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33000"/>
                      </a14:imgEffect>
                      <a14:imgEffect>
                        <a14:brightnessContrast contrast="1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8135" y="421233"/>
              <a:ext cx="649967" cy="849800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5C7E1C5-F2AC-413C-BEDF-CC9BB3AF02D5}"/>
                </a:ext>
              </a:extLst>
            </p:cNvPr>
            <p:cNvSpPr txBox="1"/>
            <p:nvPr/>
          </p:nvSpPr>
          <p:spPr>
            <a:xfrm>
              <a:off x="1218102" y="460493"/>
              <a:ext cx="1783493" cy="8206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3600" b="1" dirty="0">
                  <a:solidFill>
                    <a:srgbClr val="17479D"/>
                  </a:solidFill>
                  <a:latin typeface="+mj-lt"/>
                </a:rPr>
                <a:t> LUYỆN TẬP</a:t>
              </a:r>
              <a:endParaRPr lang="en-US" sz="3600" b="1" dirty="0">
                <a:solidFill>
                  <a:srgbClr val="17479D"/>
                </a:solidFill>
                <a:latin typeface="+mj-lt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DDF8F280-A8A8-4D09-B878-1A80329CB357}"/>
              </a:ext>
            </a:extLst>
          </p:cNvPr>
          <p:cNvSpPr txBox="1"/>
          <p:nvPr/>
        </p:nvSpPr>
        <p:spPr>
          <a:xfrm>
            <a:off x="2000327" y="1279358"/>
            <a:ext cx="10650407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1. </a:t>
            </a:r>
            <a:r>
              <a:rPr lang="en-US" sz="3200" dirty="0" err="1">
                <a:latin typeface="+mj-lt"/>
              </a:rPr>
              <a:t>Tìm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thêm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các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từ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ngữ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tả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em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bé</a:t>
            </a:r>
            <a:r>
              <a:rPr lang="vi-VN" sz="3200" dirty="0">
                <a:latin typeface="+mj-lt"/>
              </a:rPr>
              <a:t>?</a:t>
            </a:r>
          </a:p>
        </p:txBody>
      </p:sp>
      <p:pic>
        <p:nvPicPr>
          <p:cNvPr id="6" name="Picture 2" descr="Premium Vector | Cartoon cute baby happy">
            <a:extLst>
              <a:ext uri="{FF2B5EF4-FFF2-40B4-BE49-F238E27FC236}">
                <a16:creationId xmlns:a16="http://schemas.microsoft.com/office/drawing/2014/main" id="{E160850D-6F5B-49A2-A568-667321FBA3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8658" y="1991374"/>
            <a:ext cx="2617943" cy="2069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1C37A42-5E0F-4DC2-A191-D14CBEA5F88D}"/>
              </a:ext>
            </a:extLst>
          </p:cNvPr>
          <p:cNvSpPr txBox="1"/>
          <p:nvPr/>
        </p:nvSpPr>
        <p:spPr>
          <a:xfrm>
            <a:off x="4309805" y="2064856"/>
            <a:ext cx="7257355" cy="1468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rgbClr val="FF0000"/>
                </a:solidFill>
                <a:latin typeface="+mj-lt"/>
                <a:sym typeface="Wingdings" pitchFamily="2" charset="2"/>
              </a:rPr>
              <a:t></a:t>
            </a:r>
            <a:r>
              <a:rPr lang="en-US" sz="3200" dirty="0">
                <a:solidFill>
                  <a:srgbClr val="FF0000"/>
                </a:solidFill>
                <a:latin typeface="+mj-lt"/>
                <a:sym typeface="Wingdings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  <a:sym typeface="Wingdings" pitchFamily="2" charset="2"/>
              </a:rPr>
              <a:t>bụ</a:t>
            </a:r>
            <a:r>
              <a:rPr lang="en-US" sz="3200" dirty="0">
                <a:solidFill>
                  <a:srgbClr val="FF0000"/>
                </a:solidFill>
                <a:latin typeface="+mj-lt"/>
                <a:sym typeface="Wingdings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  <a:sym typeface="Wingdings" pitchFamily="2" charset="2"/>
              </a:rPr>
              <a:t>bẫm</a:t>
            </a:r>
            <a:r>
              <a:rPr lang="en-US" sz="3200" dirty="0">
                <a:solidFill>
                  <a:srgbClr val="FF0000"/>
                </a:solidFill>
                <a:latin typeface="+mj-lt"/>
                <a:sym typeface="Wingdings" pitchFamily="2" charset="2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+mj-lt"/>
                <a:sym typeface="Wingdings" pitchFamily="2" charset="2"/>
              </a:rPr>
              <a:t>mũm</a:t>
            </a:r>
            <a:r>
              <a:rPr lang="en-US" sz="3200" dirty="0">
                <a:solidFill>
                  <a:srgbClr val="FF0000"/>
                </a:solidFill>
                <a:latin typeface="+mj-lt"/>
                <a:sym typeface="Wingdings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  <a:sym typeface="Wingdings" pitchFamily="2" charset="2"/>
              </a:rPr>
              <a:t>mĩm</a:t>
            </a:r>
            <a:r>
              <a:rPr lang="en-US" sz="3200" dirty="0">
                <a:solidFill>
                  <a:srgbClr val="FF0000"/>
                </a:solidFill>
                <a:latin typeface="+mj-lt"/>
                <a:sym typeface="Wingdings" pitchFamily="2" charset="2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+mj-lt"/>
                <a:sym typeface="Wingdings" pitchFamily="2" charset="2"/>
              </a:rPr>
              <a:t>mập</a:t>
            </a:r>
            <a:r>
              <a:rPr lang="en-US" sz="3200" dirty="0">
                <a:solidFill>
                  <a:srgbClr val="FF0000"/>
                </a:solidFill>
                <a:latin typeface="+mj-lt"/>
                <a:sym typeface="Wingdings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  <a:sym typeface="Wingdings" pitchFamily="2" charset="2"/>
              </a:rPr>
              <a:t>mạp</a:t>
            </a:r>
            <a:r>
              <a:rPr lang="en-US" sz="3200" dirty="0">
                <a:solidFill>
                  <a:srgbClr val="FF0000"/>
                </a:solidFill>
                <a:latin typeface="+mj-lt"/>
                <a:sym typeface="Wingdings" pitchFamily="2" charset="2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+mj-lt"/>
                <a:sym typeface="Wingdings" pitchFamily="2" charset="2"/>
              </a:rPr>
              <a:t>đáng</a:t>
            </a:r>
            <a:r>
              <a:rPr lang="en-US" sz="3200" dirty="0">
                <a:solidFill>
                  <a:srgbClr val="FF0000"/>
                </a:solidFill>
                <a:latin typeface="+mj-lt"/>
                <a:sym typeface="Wingdings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  <a:sym typeface="Wingdings" pitchFamily="2" charset="2"/>
              </a:rPr>
              <a:t>yêu</a:t>
            </a:r>
            <a:r>
              <a:rPr lang="en-US" sz="3200" dirty="0">
                <a:solidFill>
                  <a:srgbClr val="FF0000"/>
                </a:solidFill>
                <a:latin typeface="+mj-lt"/>
                <a:sym typeface="Wingdings" pitchFamily="2" charset="2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+mj-lt"/>
                <a:sym typeface="Wingdings" pitchFamily="2" charset="2"/>
              </a:rPr>
              <a:t>dễ</a:t>
            </a:r>
            <a:r>
              <a:rPr lang="en-US" sz="3200" dirty="0">
                <a:solidFill>
                  <a:srgbClr val="FF0000"/>
                </a:solidFill>
                <a:latin typeface="+mj-lt"/>
                <a:sym typeface="Wingdings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  <a:sym typeface="Wingdings" pitchFamily="2" charset="2"/>
              </a:rPr>
              <a:t>thương</a:t>
            </a:r>
            <a:r>
              <a:rPr lang="en-US" sz="3200" dirty="0">
                <a:solidFill>
                  <a:srgbClr val="FF0000"/>
                </a:solidFill>
                <a:latin typeface="+mj-lt"/>
                <a:sym typeface="Wingdings" pitchFamily="2" charset="2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+mj-lt"/>
                <a:sym typeface="Wingdings" pitchFamily="2" charset="2"/>
              </a:rPr>
              <a:t>xinh</a:t>
            </a:r>
            <a:r>
              <a:rPr lang="en-US" sz="3200" dirty="0">
                <a:solidFill>
                  <a:srgbClr val="FF0000"/>
                </a:solidFill>
                <a:latin typeface="+mj-lt"/>
                <a:sym typeface="Wingdings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  <a:sym typeface="Wingdings" pitchFamily="2" charset="2"/>
              </a:rPr>
              <a:t>xắn</a:t>
            </a:r>
            <a:r>
              <a:rPr lang="en-US" sz="3200" dirty="0">
                <a:solidFill>
                  <a:srgbClr val="FF0000"/>
                </a:solidFill>
                <a:latin typeface="+mj-lt"/>
                <a:sym typeface="Wingdings" pitchFamily="2" charset="2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+mj-lt"/>
                <a:sym typeface="Wingdings" pitchFamily="2" charset="2"/>
              </a:rPr>
              <a:t>ngây</a:t>
            </a:r>
            <a:r>
              <a:rPr lang="en-US" sz="3200" dirty="0">
                <a:solidFill>
                  <a:srgbClr val="FF0000"/>
                </a:solidFill>
                <a:latin typeface="+mj-lt"/>
                <a:sym typeface="Wingdings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  <a:sym typeface="Wingdings" pitchFamily="2" charset="2"/>
              </a:rPr>
              <a:t>thơ</a:t>
            </a:r>
            <a:r>
              <a:rPr lang="en-US" sz="3200" dirty="0">
                <a:solidFill>
                  <a:srgbClr val="FF0000"/>
                </a:solidFill>
                <a:latin typeface="+mj-lt"/>
                <a:sym typeface="Wingdings" pitchFamily="2" charset="2"/>
              </a:rPr>
              <a:t>,….</a:t>
            </a:r>
            <a:endParaRPr lang="vi-VN" sz="3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74A2DF-A134-4CFB-801C-6B173CBD8D8B}"/>
              </a:ext>
            </a:extLst>
          </p:cNvPr>
          <p:cNvSpPr txBox="1"/>
          <p:nvPr/>
        </p:nvSpPr>
        <p:spPr>
          <a:xfrm>
            <a:off x="1923209" y="4061239"/>
            <a:ext cx="10650407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2</a:t>
            </a:r>
            <a:r>
              <a:rPr lang="vi-VN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 </a:t>
            </a:r>
            <a:r>
              <a:rPr lang="en-US" sz="3200" dirty="0" err="1">
                <a:latin typeface="+mj-lt"/>
              </a:rPr>
              <a:t>Đặt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một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câu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với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từ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ngữ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em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tìm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được</a:t>
            </a:r>
            <a:r>
              <a:rPr lang="en-US" sz="3200" dirty="0">
                <a:latin typeface="+mj-lt"/>
              </a:rPr>
              <a:t> ở </a:t>
            </a:r>
            <a:r>
              <a:rPr lang="en-US" sz="3200" dirty="0" err="1">
                <a:latin typeface="+mj-lt"/>
              </a:rPr>
              <a:t>bài</a:t>
            </a:r>
            <a:r>
              <a:rPr lang="en-US" sz="3200" dirty="0">
                <a:latin typeface="+mj-lt"/>
              </a:rPr>
              <a:t> 1.</a:t>
            </a:r>
            <a:endParaRPr lang="vi-VN" sz="3200" dirty="0"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CF577D-1545-4CB4-9E6B-0738D73E1C69}"/>
              </a:ext>
            </a:extLst>
          </p:cNvPr>
          <p:cNvSpPr txBox="1"/>
          <p:nvPr/>
        </p:nvSpPr>
        <p:spPr>
          <a:xfrm>
            <a:off x="2729572" y="4633653"/>
            <a:ext cx="4530544" cy="738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rgbClr val="FF0000"/>
                </a:solidFill>
                <a:latin typeface="+mj-lt"/>
                <a:sym typeface="Wingdings" pitchFamily="2" charset="2"/>
              </a:rPr>
              <a:t></a:t>
            </a:r>
            <a:r>
              <a:rPr lang="en-US" sz="3200" dirty="0">
                <a:solidFill>
                  <a:srgbClr val="FF0000"/>
                </a:solidFill>
                <a:latin typeface="+mj-lt"/>
                <a:sym typeface="Wingdings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  <a:sym typeface="Wingdings" pitchFamily="2" charset="2"/>
              </a:rPr>
              <a:t>Bé</a:t>
            </a:r>
            <a:r>
              <a:rPr lang="en-US" sz="3200" dirty="0">
                <a:solidFill>
                  <a:srgbClr val="FF0000"/>
                </a:solidFill>
                <a:latin typeface="+mj-lt"/>
                <a:sym typeface="Wingdings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  <a:sym typeface="Wingdings" pitchFamily="2" charset="2"/>
              </a:rPr>
              <a:t>Hà</a:t>
            </a:r>
            <a:r>
              <a:rPr lang="en-US" sz="3200" dirty="0">
                <a:solidFill>
                  <a:srgbClr val="FF0000"/>
                </a:solidFill>
                <a:latin typeface="+mj-lt"/>
                <a:sym typeface="Wingdings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  <a:sym typeface="Wingdings" pitchFamily="2" charset="2"/>
              </a:rPr>
              <a:t>rất</a:t>
            </a:r>
            <a:r>
              <a:rPr lang="en-US" sz="3200" dirty="0">
                <a:solidFill>
                  <a:srgbClr val="FF0000"/>
                </a:solidFill>
                <a:latin typeface="+mj-lt"/>
                <a:sym typeface="Wingdings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  <a:sym typeface="Wingdings" pitchFamily="2" charset="2"/>
              </a:rPr>
              <a:t>bụ</a:t>
            </a:r>
            <a:r>
              <a:rPr lang="en-US" sz="3200" dirty="0">
                <a:solidFill>
                  <a:srgbClr val="FF0000"/>
                </a:solidFill>
                <a:latin typeface="+mj-lt"/>
                <a:sym typeface="Wingdings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  <a:sym typeface="Wingdings" pitchFamily="2" charset="2"/>
              </a:rPr>
              <a:t>bẫm</a:t>
            </a:r>
            <a:r>
              <a:rPr lang="en-US" sz="3200" dirty="0">
                <a:solidFill>
                  <a:srgbClr val="FF0000"/>
                </a:solidFill>
                <a:latin typeface="+mj-lt"/>
                <a:sym typeface="Wingdings" pitchFamily="2" charset="2"/>
              </a:rPr>
              <a:t>.</a:t>
            </a:r>
            <a:endParaRPr lang="vi-VN" sz="32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34456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build="p"/>
      <p:bldP spid="8" grpId="0"/>
      <p:bldP spid="9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82E8F5A-A777-4C1D-BC4D-B4BAF2F7B65F}"/>
              </a:ext>
            </a:extLst>
          </p:cNvPr>
          <p:cNvGrpSpPr/>
          <p:nvPr/>
        </p:nvGrpSpPr>
        <p:grpSpPr>
          <a:xfrm>
            <a:off x="665470" y="811725"/>
            <a:ext cx="2907070" cy="940446"/>
            <a:chOff x="346765" y="617893"/>
            <a:chExt cx="1636225" cy="940446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9E43D47-11D2-4269-8C79-B194EE09A15A}"/>
                </a:ext>
              </a:extLst>
            </p:cNvPr>
            <p:cNvSpPr txBox="1"/>
            <p:nvPr/>
          </p:nvSpPr>
          <p:spPr>
            <a:xfrm>
              <a:off x="369343" y="617893"/>
              <a:ext cx="161364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>
                  <a:solidFill>
                    <a:schemeClr val="accent1">
                      <a:lumMod val="50000"/>
                    </a:schemeClr>
                  </a:solidFill>
                  <a:latin typeface="+mj-lt"/>
                </a:rPr>
                <a:t>BÀI 26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57B3325-2A44-487D-9942-18909BE8A309}"/>
                </a:ext>
              </a:extLst>
            </p:cNvPr>
            <p:cNvSpPr txBox="1"/>
            <p:nvPr/>
          </p:nvSpPr>
          <p:spPr>
            <a:xfrm>
              <a:off x="346765" y="635009"/>
              <a:ext cx="161364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>
                  <a:solidFill>
                    <a:srgbClr val="FC7D77"/>
                  </a:solidFill>
                  <a:latin typeface="+mj-lt"/>
                </a:rPr>
                <a:t>BÀI 26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ED489B3-DE9C-4EB2-9D64-3E5BC506533E}"/>
              </a:ext>
            </a:extLst>
          </p:cNvPr>
          <p:cNvSpPr txBox="1"/>
          <p:nvPr/>
        </p:nvSpPr>
        <p:spPr>
          <a:xfrm>
            <a:off x="3713841" y="1136618"/>
            <a:ext cx="622378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>
                <a:solidFill>
                  <a:srgbClr val="FF0000"/>
                </a:solidFill>
                <a:latin typeface="+mj-lt"/>
              </a:rPr>
              <a:t>EM MANG VỀ YÊU THƯƠNG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32F880-3C2B-4E09-A842-07AA9FBA10C0}"/>
              </a:ext>
            </a:extLst>
          </p:cNvPr>
          <p:cNvSpPr txBox="1"/>
          <p:nvPr/>
        </p:nvSpPr>
        <p:spPr>
          <a:xfrm>
            <a:off x="3870362" y="1750364"/>
            <a:ext cx="7751024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>
                <a:latin typeface="+mj-lt"/>
              </a:rPr>
              <a:t>Nói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về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một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em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bé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em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biết</a:t>
            </a:r>
            <a:r>
              <a:rPr lang="en-US" sz="2800" dirty="0">
                <a:latin typeface="+mj-lt"/>
              </a:rPr>
              <a:t>.</a:t>
            </a:r>
            <a:endParaRPr lang="en-US" sz="2800" b="1" dirty="0">
              <a:latin typeface="+mj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F0B2DC8-B7C0-4210-A3D1-D04C0144D13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74548" y="2031958"/>
            <a:ext cx="695814" cy="3667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43E984-B8CE-4A31-9FCC-267A263E36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6678" y="2482922"/>
            <a:ext cx="9385490" cy="41658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26259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654665" y="-182880"/>
            <a:ext cx="1656080" cy="1691640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2775098" y="138430"/>
            <a:ext cx="62136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E02854-4F4C-4E8F-B991-F4B60D2F089F}"/>
              </a:ext>
            </a:extLst>
          </p:cNvPr>
          <p:cNvSpPr txBox="1"/>
          <p:nvPr/>
        </p:nvSpPr>
        <p:spPr>
          <a:xfrm>
            <a:off x="457200" y="1508759"/>
            <a:ext cx="3742659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Nụ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nụ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lẫm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chẫm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vang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nhãn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3DD3ED-C7F1-46B7-A163-A11F71034BB5}"/>
              </a:ext>
            </a:extLst>
          </p:cNvPr>
          <p:cNvSpPr txBox="1"/>
          <p:nvPr/>
        </p:nvSpPr>
        <p:spPr>
          <a:xfrm>
            <a:off x="4143154" y="1508759"/>
            <a:ext cx="419585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(Minh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02D7C2-03A0-4757-824D-16C11982A9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2305" y="1817103"/>
            <a:ext cx="3658058" cy="2862322"/>
          </a:xfrm>
          <a:prstGeom prst="rect">
            <a:avLst/>
          </a:prstGeom>
        </p:spPr>
      </p:pic>
      <p:sp>
        <p:nvSpPr>
          <p:cNvPr id="12" name="Cloud 11">
            <a:extLst>
              <a:ext uri="{FF2B5EF4-FFF2-40B4-BE49-F238E27FC236}">
                <a16:creationId xmlns:a16="http://schemas.microsoft.com/office/drawing/2014/main" id="{4500622B-2505-413E-BAD3-162E61F415A1}"/>
              </a:ext>
            </a:extLst>
          </p:cNvPr>
          <p:cNvSpPr/>
          <p:nvPr/>
        </p:nvSpPr>
        <p:spPr>
          <a:xfrm>
            <a:off x="9484360" y="5011698"/>
            <a:ext cx="1998345" cy="1390708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 mẫu</a:t>
            </a:r>
          </a:p>
        </p:txBody>
      </p:sp>
    </p:spTree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654665" y="-182880"/>
            <a:ext cx="1656080" cy="1691640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2775098" y="138430"/>
            <a:ext cx="62653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E02854-4F4C-4E8F-B991-F4B60D2F089F}"/>
              </a:ext>
            </a:extLst>
          </p:cNvPr>
          <p:cNvSpPr txBox="1"/>
          <p:nvPr/>
        </p:nvSpPr>
        <p:spPr>
          <a:xfrm>
            <a:off x="457200" y="1508759"/>
            <a:ext cx="3742659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Nụ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nụ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lẫm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chẫm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vang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nhãn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3DD3ED-C7F1-46B7-A163-A11F71034BB5}"/>
              </a:ext>
            </a:extLst>
          </p:cNvPr>
          <p:cNvSpPr txBox="1"/>
          <p:nvPr/>
        </p:nvSpPr>
        <p:spPr>
          <a:xfrm>
            <a:off x="4223609" y="1906026"/>
            <a:ext cx="419585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(Minh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02D7C2-03A0-4757-824D-16C11982A9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2305" y="1817103"/>
            <a:ext cx="3658058" cy="2862322"/>
          </a:xfrm>
          <a:prstGeom prst="rect">
            <a:avLst/>
          </a:prstGeom>
        </p:spPr>
      </p:pic>
      <p:sp>
        <p:nvSpPr>
          <p:cNvPr id="12" name="Cloud 11">
            <a:extLst>
              <a:ext uri="{FF2B5EF4-FFF2-40B4-BE49-F238E27FC236}">
                <a16:creationId xmlns:a16="http://schemas.microsoft.com/office/drawing/2014/main" id="{4500622B-2505-413E-BAD3-162E61F415A1}"/>
              </a:ext>
            </a:extLst>
          </p:cNvPr>
          <p:cNvSpPr/>
          <p:nvPr/>
        </p:nvSpPr>
        <p:spPr>
          <a:xfrm>
            <a:off x="8803758" y="5011698"/>
            <a:ext cx="3252517" cy="1531145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62A58FDF-36D1-45DB-898F-618811ADB4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70" y="1095153"/>
            <a:ext cx="527050" cy="263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3EED9072-B076-4AC3-9991-E736E857C8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25" y="3639002"/>
            <a:ext cx="527050" cy="1943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EFC5D5F6-0E07-4454-8A35-F84528D706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9696" y="1508759"/>
            <a:ext cx="527050" cy="1943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73466248-618D-4132-AE3C-0F3BC1E472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0020" y="3406149"/>
            <a:ext cx="527050" cy="1943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0E659991-8BEB-4CA8-89E6-ED4557E9F650}"/>
              </a:ext>
            </a:extLst>
          </p:cNvPr>
          <p:cNvSpPr/>
          <p:nvPr/>
        </p:nvSpPr>
        <p:spPr>
          <a:xfrm>
            <a:off x="-37445" y="1618469"/>
            <a:ext cx="457200" cy="397267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E997865-37EA-465C-B6DD-D3880B6B87F6}"/>
              </a:ext>
            </a:extLst>
          </p:cNvPr>
          <p:cNvSpPr/>
          <p:nvPr/>
        </p:nvSpPr>
        <p:spPr>
          <a:xfrm>
            <a:off x="-23750" y="3943550"/>
            <a:ext cx="457200" cy="397267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2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B5A554C-C77F-4ECE-8F61-91E44662B8F6}"/>
              </a:ext>
            </a:extLst>
          </p:cNvPr>
          <p:cNvSpPr/>
          <p:nvPr/>
        </p:nvSpPr>
        <p:spPr>
          <a:xfrm>
            <a:off x="3720803" y="1817102"/>
            <a:ext cx="457200" cy="397267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3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2C043EF-3099-4F75-A78E-8E6391029E41}"/>
              </a:ext>
            </a:extLst>
          </p:cNvPr>
          <p:cNvSpPr/>
          <p:nvPr/>
        </p:nvSpPr>
        <p:spPr>
          <a:xfrm>
            <a:off x="3781547" y="3840733"/>
            <a:ext cx="457200" cy="397267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4</a:t>
            </a:r>
          </a:p>
        </p:txBody>
      </p:sp>
      <p:sp>
        <p:nvSpPr>
          <p:cNvPr id="18" name="Cloud 17">
            <a:extLst>
              <a:ext uri="{FF2B5EF4-FFF2-40B4-BE49-F238E27FC236}">
                <a16:creationId xmlns:a16="http://schemas.microsoft.com/office/drawing/2014/main" id="{4764D1D2-7B7D-4C7F-A2F8-5634BBE82386}"/>
              </a:ext>
            </a:extLst>
          </p:cNvPr>
          <p:cNvSpPr/>
          <p:nvPr/>
        </p:nvSpPr>
        <p:spPr>
          <a:xfrm>
            <a:off x="8803758" y="5021186"/>
            <a:ext cx="3252517" cy="1531145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sz="2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2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6898498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2" grpId="0" animBg="1"/>
      <p:bldP spid="15" grpId="0" animBg="1"/>
      <p:bldP spid="16" grpId="0" animBg="1"/>
      <p:bldP spid="17" grpId="0" animBg="1"/>
      <p:bldP spid="18" grpId="0" animBg="1"/>
      <p:bldP spid="18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92114" y="1691001"/>
            <a:ext cx="2303038" cy="1895198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282139" y="2229201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GIẢI NGHĨA TỪ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3686002" y="3047590"/>
            <a:ext cx="4883891" cy="1077219"/>
            <a:chOff x="4050039" y="461361"/>
            <a:chExt cx="3278191" cy="1077210"/>
          </a:xfrm>
        </p:grpSpPr>
        <p:sp>
          <p:nvSpPr>
            <p:cNvPr id="44" name="TextBox 43"/>
            <p:cNvSpPr txBox="1"/>
            <p:nvPr/>
          </p:nvSpPr>
          <p:spPr>
            <a:xfrm>
              <a:off x="4050039" y="461361"/>
              <a:ext cx="3278191" cy="1077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Lẫm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chẫm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Dáng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chưa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vững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của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bé</a:t>
              </a:r>
              <a:endParaRPr kumimoji="0" lang="en-US" alt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cxnSp>
          <p:nvCxnSpPr>
            <p:cNvPr id="54" name="10"/>
            <p:cNvCxnSpPr/>
            <p:nvPr/>
          </p:nvCxnSpPr>
          <p:spPr>
            <a:xfrm>
              <a:off x="5078941" y="1024608"/>
              <a:ext cx="1426280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85220" y="95250"/>
            <a:ext cx="906780" cy="8483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654665" y="-182880"/>
            <a:ext cx="1656080" cy="1691640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2775098" y="138430"/>
            <a:ext cx="62653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E02854-4F4C-4E8F-B991-F4B60D2F089F}"/>
              </a:ext>
            </a:extLst>
          </p:cNvPr>
          <p:cNvSpPr txBox="1"/>
          <p:nvPr/>
        </p:nvSpPr>
        <p:spPr>
          <a:xfrm>
            <a:off x="457200" y="1508759"/>
            <a:ext cx="3742659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Nụ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nụ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lẫm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chẫm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vang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nhãn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3DD3ED-C7F1-46B7-A163-A11F71034BB5}"/>
              </a:ext>
            </a:extLst>
          </p:cNvPr>
          <p:cNvSpPr txBox="1"/>
          <p:nvPr/>
        </p:nvSpPr>
        <p:spPr>
          <a:xfrm>
            <a:off x="4223609" y="1906026"/>
            <a:ext cx="419585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(Minh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02D7C2-03A0-4757-824D-16C11982A9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2305" y="1817103"/>
            <a:ext cx="3658058" cy="2862322"/>
          </a:xfrm>
          <a:prstGeom prst="rect">
            <a:avLst/>
          </a:prstGeom>
        </p:spPr>
      </p:pic>
      <p:sp>
        <p:nvSpPr>
          <p:cNvPr id="12" name="Cloud 11">
            <a:extLst>
              <a:ext uri="{FF2B5EF4-FFF2-40B4-BE49-F238E27FC236}">
                <a16:creationId xmlns:a16="http://schemas.microsoft.com/office/drawing/2014/main" id="{4500622B-2505-413E-BAD3-162E61F415A1}"/>
              </a:ext>
            </a:extLst>
          </p:cNvPr>
          <p:cNvSpPr/>
          <p:nvPr/>
        </p:nvSpPr>
        <p:spPr>
          <a:xfrm>
            <a:off x="8803758" y="5011698"/>
            <a:ext cx="3252517" cy="1531145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2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0E659991-8BEB-4CA8-89E6-ED4557E9F650}"/>
              </a:ext>
            </a:extLst>
          </p:cNvPr>
          <p:cNvSpPr/>
          <p:nvPr/>
        </p:nvSpPr>
        <p:spPr>
          <a:xfrm>
            <a:off x="-37445" y="1618469"/>
            <a:ext cx="457200" cy="397267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E997865-37EA-465C-B6DD-D3880B6B87F6}"/>
              </a:ext>
            </a:extLst>
          </p:cNvPr>
          <p:cNvSpPr/>
          <p:nvPr/>
        </p:nvSpPr>
        <p:spPr>
          <a:xfrm>
            <a:off x="-23750" y="3943550"/>
            <a:ext cx="457200" cy="397267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B5A554C-C77F-4ECE-8F61-91E44662B8F6}"/>
              </a:ext>
            </a:extLst>
          </p:cNvPr>
          <p:cNvSpPr/>
          <p:nvPr/>
        </p:nvSpPr>
        <p:spPr>
          <a:xfrm>
            <a:off x="3720803" y="1817102"/>
            <a:ext cx="457200" cy="397267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2C043EF-3099-4F75-A78E-8E6391029E41}"/>
              </a:ext>
            </a:extLst>
          </p:cNvPr>
          <p:cNvSpPr/>
          <p:nvPr/>
        </p:nvSpPr>
        <p:spPr>
          <a:xfrm>
            <a:off x="3781547" y="3840733"/>
            <a:ext cx="457200" cy="397267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218226073"/>
      </p:ext>
    </p:extLst>
  </p:cSld>
  <p:clrMapOvr>
    <a:masterClrMapping/>
  </p:clrMapOvr>
  <p:transition spd="med" advClick="0">
    <p:pul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654665" y="-182880"/>
            <a:ext cx="1656080" cy="1691640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2775098" y="138430"/>
            <a:ext cx="6437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E02854-4F4C-4E8F-B991-F4B60D2F089F}"/>
              </a:ext>
            </a:extLst>
          </p:cNvPr>
          <p:cNvSpPr txBox="1"/>
          <p:nvPr/>
        </p:nvSpPr>
        <p:spPr>
          <a:xfrm>
            <a:off x="457200" y="1508759"/>
            <a:ext cx="3742659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Nụ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nụ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lẫm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chẫm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vang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nhãn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3DD3ED-C7F1-46B7-A163-A11F71034BB5}"/>
              </a:ext>
            </a:extLst>
          </p:cNvPr>
          <p:cNvSpPr txBox="1"/>
          <p:nvPr/>
        </p:nvSpPr>
        <p:spPr>
          <a:xfrm>
            <a:off x="4223609" y="1906026"/>
            <a:ext cx="419585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(Minh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02D7C2-03A0-4757-824D-16C11982A9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2305" y="1817103"/>
            <a:ext cx="3658058" cy="2862322"/>
          </a:xfrm>
          <a:prstGeom prst="rect">
            <a:avLst/>
          </a:prstGeom>
        </p:spPr>
      </p:pic>
      <p:sp>
        <p:nvSpPr>
          <p:cNvPr id="12" name="Cloud 11">
            <a:extLst>
              <a:ext uri="{FF2B5EF4-FFF2-40B4-BE49-F238E27FC236}">
                <a16:creationId xmlns:a16="http://schemas.microsoft.com/office/drawing/2014/main" id="{4500622B-2505-413E-BAD3-162E61F415A1}"/>
              </a:ext>
            </a:extLst>
          </p:cNvPr>
          <p:cNvSpPr/>
          <p:nvPr/>
        </p:nvSpPr>
        <p:spPr>
          <a:xfrm>
            <a:off x="8781690" y="5096516"/>
            <a:ext cx="2760453" cy="1107392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801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EB457A1-D8DB-4EE0-9837-3EA45BF48F95}"/>
              </a:ext>
            </a:extLst>
          </p:cNvPr>
          <p:cNvSpPr txBox="1"/>
          <p:nvPr/>
        </p:nvSpPr>
        <p:spPr>
          <a:xfrm>
            <a:off x="3912780" y="3232298"/>
            <a:ext cx="48590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rgbClr val="00B050"/>
                </a:solidFill>
              </a:rPr>
              <a:t>Trả</a:t>
            </a:r>
            <a:r>
              <a:rPr lang="en-US" sz="6000" dirty="0">
                <a:solidFill>
                  <a:srgbClr val="00B050"/>
                </a:solidFill>
              </a:rPr>
              <a:t> </a:t>
            </a:r>
            <a:r>
              <a:rPr lang="en-US" sz="6000" dirty="0" err="1">
                <a:solidFill>
                  <a:srgbClr val="00B050"/>
                </a:solidFill>
              </a:rPr>
              <a:t>lời</a:t>
            </a:r>
            <a:r>
              <a:rPr lang="en-US" sz="6000" dirty="0">
                <a:solidFill>
                  <a:srgbClr val="00B050"/>
                </a:solidFill>
              </a:rPr>
              <a:t> </a:t>
            </a:r>
            <a:r>
              <a:rPr lang="en-US" sz="6000" dirty="0" err="1">
                <a:solidFill>
                  <a:srgbClr val="00B050"/>
                </a:solidFill>
              </a:rPr>
              <a:t>câu</a:t>
            </a:r>
            <a:r>
              <a:rPr lang="en-US" sz="6000" dirty="0">
                <a:solidFill>
                  <a:srgbClr val="00B050"/>
                </a:solidFill>
              </a:rPr>
              <a:t> </a:t>
            </a:r>
            <a:r>
              <a:rPr lang="en-US" sz="6000" dirty="0" err="1">
                <a:solidFill>
                  <a:srgbClr val="00B050"/>
                </a:solidFill>
              </a:rPr>
              <a:t>hỏi</a:t>
            </a:r>
            <a:endParaRPr lang="en-US" sz="60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80631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43443AC-0CF5-459B-82F9-520E7CB89015}"/>
              </a:ext>
            </a:extLst>
          </p:cNvPr>
          <p:cNvSpPr txBox="1"/>
          <p:nvPr/>
        </p:nvSpPr>
        <p:spPr>
          <a:xfrm>
            <a:off x="2602568" y="1247618"/>
            <a:ext cx="76852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dirty="0">
                <a:solidFill>
                  <a:srgbClr val="FF0000"/>
                </a:solidFill>
                <a:latin typeface="+mj-lt"/>
              </a:rPr>
              <a:t>TRẢ LỜI CÂU HỎI</a:t>
            </a:r>
            <a:endParaRPr lang="en-US" sz="440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BD6CF3-675E-4417-93FD-3BEE945A9C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398" r="34389"/>
          <a:stretch/>
        </p:blipFill>
        <p:spPr>
          <a:xfrm>
            <a:off x="311706" y="363864"/>
            <a:ext cx="2761103" cy="1954036"/>
          </a:xfrm>
          <a:prstGeom prst="flowChartConnector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268B4CE-6AFF-446D-86E5-5FAA1A89BF81}"/>
              </a:ext>
            </a:extLst>
          </p:cNvPr>
          <p:cNvSpPr txBox="1"/>
          <p:nvPr/>
        </p:nvSpPr>
        <p:spPr>
          <a:xfrm>
            <a:off x="2416420" y="2017059"/>
            <a:ext cx="6702773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1. </a:t>
            </a:r>
            <a:r>
              <a:rPr lang="vi-VN" sz="2800" dirty="0">
                <a:latin typeface="+mj-lt"/>
              </a:rPr>
              <a:t>Bạn nhỏ </a:t>
            </a:r>
            <a:r>
              <a:rPr lang="en-US" sz="2800" dirty="0" err="1">
                <a:latin typeface="+mj-lt"/>
              </a:rPr>
              <a:t>đã</a:t>
            </a:r>
            <a:r>
              <a:rPr lang="en-US" sz="2800" dirty="0">
                <a:latin typeface="+mj-lt"/>
              </a:rPr>
              <a:t> </a:t>
            </a:r>
            <a:r>
              <a:rPr lang="vi-VN" sz="2800" dirty="0">
                <a:latin typeface="+mj-lt"/>
              </a:rPr>
              <a:t>hỏi </a:t>
            </a:r>
            <a:r>
              <a:rPr lang="en-US" sz="2800" dirty="0" err="1">
                <a:latin typeface="+mj-lt"/>
              </a:rPr>
              <a:t>mẹ</a:t>
            </a:r>
            <a:r>
              <a:rPr lang="vi-VN" sz="2800" dirty="0">
                <a:latin typeface="+mj-lt"/>
              </a:rPr>
              <a:t> điều gì?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7DBEBF-F72E-41D5-9195-2DBDB0331432}"/>
              </a:ext>
            </a:extLst>
          </p:cNvPr>
          <p:cNvSpPr txBox="1"/>
          <p:nvPr/>
        </p:nvSpPr>
        <p:spPr>
          <a:xfrm>
            <a:off x="2416420" y="2412380"/>
            <a:ext cx="7588817" cy="657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vi-VN" sz="2800" dirty="0">
                <a:solidFill>
                  <a:srgbClr val="FF0000"/>
                </a:solidFill>
                <a:latin typeface="+mj-lt"/>
              </a:rPr>
              <a:t>Bạn nhỏ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đã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hỏi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mẹ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em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bé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từ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đâu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đến</a:t>
            </a:r>
            <a:r>
              <a:rPr lang="vi-VN" sz="2800" dirty="0">
                <a:solidFill>
                  <a:srgbClr val="FF0000"/>
                </a:solidFill>
                <a:latin typeface="+mj-lt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DAC13E3-3AAA-40FB-BAE1-5C7C9E9E3028}"/>
              </a:ext>
            </a:extLst>
          </p:cNvPr>
          <p:cNvSpPr txBox="1"/>
          <p:nvPr/>
        </p:nvSpPr>
        <p:spPr>
          <a:xfrm>
            <a:off x="1742536" y="2881374"/>
            <a:ext cx="10314785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2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Trong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khổ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thơ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đầu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bạn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nhỏ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tả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em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bé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của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mình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như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thế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nào</a:t>
            </a:r>
            <a:r>
              <a:rPr lang="vi-VN" sz="2800" dirty="0">
                <a:latin typeface="+mj-lt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828E01-6932-43F4-8EEE-0D2091E94A99}"/>
              </a:ext>
            </a:extLst>
          </p:cNvPr>
          <p:cNvSpPr txBox="1"/>
          <p:nvPr/>
        </p:nvSpPr>
        <p:spPr>
          <a:xfrm>
            <a:off x="2416420" y="3358451"/>
            <a:ext cx="9194333" cy="32358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Trong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khổ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thơ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đầu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bạn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nhỏ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tả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em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bé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mình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rgbClr val="FF0000"/>
                </a:solidFill>
                <a:latin typeface="+mj-lt"/>
              </a:rPr>
              <a:t>	*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Nụ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cười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như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tia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nắng</a:t>
            </a:r>
            <a:endParaRPr lang="en-US" sz="2800" dirty="0">
              <a:solidFill>
                <a:srgbClr val="FF0000"/>
              </a:solidFill>
              <a:latin typeface="+mj-lt"/>
            </a:endParaRPr>
          </a:p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rgbClr val="FF0000"/>
                </a:solidFill>
                <a:latin typeface="+mj-lt"/>
              </a:rPr>
              <a:t>	*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Bàn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tay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như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nụ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hoa</a:t>
            </a:r>
            <a:endParaRPr lang="en-US" sz="2800" dirty="0">
              <a:solidFill>
                <a:srgbClr val="FF0000"/>
              </a:solidFill>
              <a:latin typeface="+mj-lt"/>
            </a:endParaRPr>
          </a:p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rgbClr val="FF0000"/>
                </a:solidFill>
                <a:latin typeface="+mj-lt"/>
              </a:rPr>
              <a:t>	*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Bước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chân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đi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lẫm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chẫm</a:t>
            </a:r>
            <a:endParaRPr lang="en-US" sz="2800" dirty="0">
              <a:solidFill>
                <a:srgbClr val="FF0000"/>
              </a:solidFill>
              <a:latin typeface="+mj-lt"/>
            </a:endParaRPr>
          </a:p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rgbClr val="FF0000"/>
                </a:solidFill>
                <a:latin typeface="+mj-lt"/>
              </a:rPr>
              <a:t>	*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Tiếng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cười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vang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sân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nhà</a:t>
            </a:r>
            <a:endParaRPr lang="vi-VN" sz="28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92741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433</TotalTime>
  <Words>881</Words>
  <Application>Microsoft Office PowerPoint</Application>
  <PresentationFormat>Widescreen</PresentationFormat>
  <Paragraphs>166</Paragraphs>
  <Slides>15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等线</vt:lpstr>
      <vt:lpstr>黑体</vt:lpstr>
      <vt:lpstr>宋体</vt:lpstr>
      <vt:lpstr>Arial</vt:lpstr>
      <vt:lpstr>Arial-Rounded</vt:lpstr>
      <vt:lpstr>Calibri</vt:lpstr>
      <vt:lpstr>Times New Roman</vt:lpstr>
      <vt:lpstr>Wingdings</vt:lpstr>
      <vt:lpstr>Office Theme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Administrator</cp:lastModifiedBy>
  <cp:revision>33</cp:revision>
  <dcterms:created xsi:type="dcterms:W3CDTF">2021-07-20T01:55:21Z</dcterms:created>
  <dcterms:modified xsi:type="dcterms:W3CDTF">2025-12-07T16:28:59Z</dcterms:modified>
</cp:coreProperties>
</file>