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10" r:id="rId2"/>
  </p:sldMasterIdLst>
  <p:sldIdLst>
    <p:sldId id="288" r:id="rId3"/>
    <p:sldId id="277" r:id="rId4"/>
    <p:sldId id="290" r:id="rId5"/>
    <p:sldId id="292" r:id="rId6"/>
    <p:sldId id="294" r:id="rId7"/>
    <p:sldId id="295" r:id="rId8"/>
    <p:sldId id="280" r:id="rId9"/>
    <p:sldId id="296" r:id="rId10"/>
    <p:sldId id="282" r:id="rId11"/>
    <p:sldId id="281" r:id="rId12"/>
    <p:sldId id="29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59073E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08" y="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67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991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958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919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76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182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054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451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20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1776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269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496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52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7644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1813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693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726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8229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366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10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285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0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27CBB5-CA7C-47DE-A8DB-216B0EC2CAF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9/18/2025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07F639-05DB-4756-8123-99BB3598F6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291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3.png"/><Relationship Id="rId10" Type="http://schemas.openxmlformats.org/officeDocument/2006/relationships/image" Target="../media/image22.png"/><Relationship Id="rId4" Type="http://schemas.openxmlformats.org/officeDocument/2006/relationships/image" Target="../media/image12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66217" y="29960"/>
            <a:ext cx="30893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đầu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9832" y="535186"/>
            <a:ext cx="4512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chơi: 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 tranh – đoán tên bài hát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11594" y="485336"/>
            <a:ext cx="57986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vi-VN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2000" b="1" i="1" dirty="0" err="1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ranh</a:t>
            </a:r>
            <a: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có liên quan đến nội dung bài hát mới học.</a:t>
            </a:r>
            <a:br>
              <a:rPr lang="en-US" sz="2000" b="1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4" y="1058406"/>
            <a:ext cx="4790069" cy="3054823"/>
          </a:xfrm>
          <a:prstGeom prst="rect">
            <a:avLst/>
          </a:prstGeom>
        </p:spPr>
      </p:pic>
      <p:pic>
        <p:nvPicPr>
          <p:cNvPr id="1026" name="Picture 2" descr="http://cmavn.org/wp-content/uploads/bitmatbat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00" y="1058406"/>
            <a:ext cx="5174709" cy="305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00" y="4113229"/>
            <a:ext cx="5286221" cy="25629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805" y="4472446"/>
            <a:ext cx="4790068" cy="23405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5700" y="1058406"/>
            <a:ext cx="1305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1737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05884" y="4210836"/>
            <a:ext cx="1405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97805" y="1058406"/>
            <a:ext cx="1323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666259" y="1635792"/>
            <a:ext cx="3143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 bài hát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36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1119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 Câu 2: Hình dáng của nhạc cụ ra sao? Chất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liệu bằng gì? 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" y="521095"/>
            <a:ext cx="1806905" cy="458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Times New Roman"/>
                <a:ea typeface="Times New Roman"/>
              </a:rPr>
              <a:t>Hỏi các  câu hỏi: </a:t>
            </a:r>
            <a:endParaRPr lang="en-US" dirty="0">
              <a:solidFill>
                <a:schemeClr val="bg1"/>
              </a:solidFill>
              <a:latin typeface="Times New Roman"/>
              <a:ea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i="1" dirty="0">
                <a:latin typeface="Times New Roman"/>
                <a:ea typeface="Times New Roman"/>
              </a:rPr>
              <a:t>Câu 1: Âm thanh</a:t>
            </a:r>
            <a:r>
              <a:rPr lang="en-US" dirty="0">
                <a:latin typeface="Times New Roman"/>
                <a:ea typeface="Times New Roman"/>
              </a:rPr>
              <a:t> </a:t>
            </a:r>
            <a:r>
              <a:rPr lang="en-US" i="1" dirty="0">
                <a:latin typeface="Times New Roman"/>
                <a:ea typeface="Times New Roman"/>
              </a:rPr>
              <a:t>của Dàn trống dân tộc ? </a:t>
            </a:r>
            <a:endParaRPr lang="en-US" dirty="0"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2740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62400"/>
            <a:ext cx="1368755" cy="24333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300" y="3867151"/>
            <a:ext cx="1292299" cy="256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865" y="4321456"/>
            <a:ext cx="3971560" cy="228600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529227" y="2120364"/>
            <a:ext cx="6096000" cy="458074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" y="521095"/>
            <a:ext cx="834800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47219" y="568844"/>
            <a:ext cx="4315113" cy="458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356" y="1828045"/>
            <a:ext cx="8493934" cy="10427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D1B146-52A6-324E-8E40-8EB373D7BB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060" y="4261186"/>
            <a:ext cx="4214340" cy="2912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1168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643015" y="2136397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THỨC ÂM NHẠC: DÀN TRỐNG DÂN TỘC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07150" y="746254"/>
            <a:ext cx="1377697" cy="624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3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018" y="2643395"/>
            <a:ext cx="1454052" cy="4237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070" y="2614549"/>
            <a:ext cx="5223839" cy="4243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43155" cy="12722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92" y="266736"/>
            <a:ext cx="566215" cy="4795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96" y="1347717"/>
            <a:ext cx="3459487" cy="10271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68390" y="1370784"/>
            <a:ext cx="7922519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ĐỌC NHẠC BÀI SỐ 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235" y="390244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581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05954" y="512328"/>
            <a:ext cx="4214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Luyện cao độ, thế tay,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 tiết tấu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82" y="1153564"/>
            <a:ext cx="10291533" cy="2400875"/>
          </a:xfrm>
          <a:prstGeom prst="rect">
            <a:avLst/>
          </a:prstGeom>
        </p:spPr>
      </p:pic>
      <p:pic>
        <p:nvPicPr>
          <p:cNvPr id="12" name="6 NOT DRMFSL 2 chie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49385" y="2473839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7149" y="-32433"/>
            <a:ext cx="620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prstClr val="white"/>
                </a:solidFill>
                <a:latin typeface="Times New Roman"/>
                <a:ea typeface="Arial"/>
              </a:rPr>
              <a:t>HOẠT ĐỘNG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Arial"/>
              </a:rPr>
              <a:t>THỰC HÀNH LUYỆN TẬP 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73" y="3720630"/>
            <a:ext cx="10414152" cy="2500179"/>
          </a:xfrm>
          <a:prstGeom prst="rect">
            <a:avLst/>
          </a:prstGeom>
        </p:spPr>
      </p:pic>
      <p:pic>
        <p:nvPicPr>
          <p:cNvPr id="15" name="LUYEN TT1 - Par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9773" y="4800467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-49540"/>
            <a:ext cx="5114227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ĐỌC NHẠC BÀI SỐ 1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917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2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8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8972" y="204161"/>
            <a:ext cx="62456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hình thức: Lớp, cá nhân, tổ, nhóm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29" y="1298017"/>
            <a:ext cx="10515600" cy="4009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173" y="3686118"/>
            <a:ext cx="568202" cy="3332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592" y="5363979"/>
            <a:ext cx="568202" cy="33325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920" y="5270383"/>
            <a:ext cx="549505" cy="40603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86" y="3686118"/>
            <a:ext cx="549505" cy="4060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648" y="3741443"/>
            <a:ext cx="579027" cy="3715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61" y="5325667"/>
            <a:ext cx="579027" cy="3715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815" y="3741443"/>
            <a:ext cx="579027" cy="37156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202" y="5343881"/>
            <a:ext cx="504445" cy="4267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254" y="3779520"/>
            <a:ext cx="504445" cy="42672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611" y="5407585"/>
            <a:ext cx="536449" cy="25450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531" y="5400858"/>
            <a:ext cx="536449" cy="2545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528" y="3799972"/>
            <a:ext cx="536449" cy="2545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734" y="5415184"/>
            <a:ext cx="536449" cy="2545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221" y="5449086"/>
            <a:ext cx="536449" cy="2545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991" y="5396375"/>
            <a:ext cx="489205" cy="29413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972" y="5395371"/>
            <a:ext cx="489205" cy="294133"/>
          </a:xfrm>
          <a:prstGeom prst="rect">
            <a:avLst/>
          </a:prstGeom>
        </p:spPr>
      </p:pic>
      <p:pic>
        <p:nvPicPr>
          <p:cNvPr id="4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35629" y="60643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506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008" y="1120313"/>
            <a:ext cx="9673577" cy="29740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gõ đêm theo phách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254" y="2888166"/>
            <a:ext cx="346726" cy="3467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202" y="2905984"/>
            <a:ext cx="346726" cy="3467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559" y="2865398"/>
            <a:ext cx="346726" cy="34672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319" y="2870619"/>
            <a:ext cx="346726" cy="34672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026" y="2846240"/>
            <a:ext cx="346726" cy="3467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69" y="2890966"/>
            <a:ext cx="346726" cy="34672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61" y="2865398"/>
            <a:ext cx="346726" cy="34672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277" y="4103551"/>
            <a:ext cx="346726" cy="34672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657" y="4075648"/>
            <a:ext cx="346726" cy="34672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483" y="4069252"/>
            <a:ext cx="346726" cy="3467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63" y="2900928"/>
            <a:ext cx="346726" cy="34672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576" y="4174296"/>
            <a:ext cx="346726" cy="34672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58" y="4166911"/>
            <a:ext cx="346726" cy="34672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047" y="4069252"/>
            <a:ext cx="346726" cy="34672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34" y="4103551"/>
            <a:ext cx="346726" cy="34672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173" y="4166538"/>
            <a:ext cx="346726" cy="3467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62" y="4812822"/>
            <a:ext cx="2827026" cy="2087884"/>
          </a:xfrm>
          <a:prstGeom prst="rect">
            <a:avLst/>
          </a:prstGeom>
        </p:spPr>
      </p:pic>
      <p:pic>
        <p:nvPicPr>
          <p:cNvPr id="30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6982" y="5024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3878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174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0" y="5917474"/>
            <a:ext cx="12192000" cy="940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73" y="1287580"/>
            <a:ext cx="10640911" cy="40427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43282" y="105520"/>
            <a:ext cx="42874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Calibri"/>
                <a:cs typeface="+mn-cs"/>
              </a:rPr>
              <a:t>Đọc nhạc vận động theo nhịp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Calibri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15" y="-1366"/>
            <a:ext cx="2643548" cy="2333566"/>
          </a:xfrm>
          <a:prstGeom prst="rect">
            <a:avLst/>
          </a:prstGeom>
        </p:spPr>
      </p:pic>
      <p:pic>
        <p:nvPicPr>
          <p:cNvPr id="8" name="Đọc nhạc bài số 1 (Lớp 3 theo CTGDPT 2018 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86400" y="5413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8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00"/>
            <a:ext cx="12191999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01" y="4261186"/>
            <a:ext cx="835782" cy="2134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826" y="4321456"/>
            <a:ext cx="992368" cy="21442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38474" y="689820"/>
            <a:ext cx="599978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latin typeface="Times New Roman"/>
                <a:ea typeface="Arial"/>
              </a:rPr>
              <a:t>HOẠT ĐỘNG HÌNH THÀNH KIẾN THỨC</a:t>
            </a:r>
            <a:endParaRPr lang="en-US" sz="2400" dirty="0">
              <a:latin typeface="Times New Roman"/>
              <a:ea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471" y="4179716"/>
            <a:ext cx="3299467" cy="2286005"/>
          </a:xfrm>
          <a:prstGeom prst="rect">
            <a:avLst/>
          </a:prstGeom>
        </p:spPr>
      </p:pic>
      <p:pic>
        <p:nvPicPr>
          <p:cNvPr id="12" name="nhac nen gioi thieu dan trog dan t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82399" y="525512"/>
            <a:ext cx="609600" cy="609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66851" y="1406473"/>
            <a:ext cx="8772524" cy="11917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 THỨC ÂM NHẠC: </a:t>
            </a:r>
            <a:endParaRPr kumimoji="0" lang="vi-VN" sz="3200" b="1" i="0" u="none" strike="noStrike" kern="1200" cap="none" spc="0" normalizeH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DÀN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Calibri" panose="020F0502020204030204" pitchFamily="34" charset="0"/>
                <a:cs typeface="Times New Roman" panose="02020603050405020304" pitchFamily="18" charset="0"/>
              </a:rPr>
              <a:t>TRỐNG DÂN TỘC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529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55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BD6AC5-9A22-D116-F195-A906A8F509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4" y="1409701"/>
            <a:ext cx="5238751" cy="244907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2ED8B-AB28-DFFF-73CC-377C33CE6362}"/>
              </a:ext>
            </a:extLst>
          </p:cNvPr>
          <p:cNvSpPr txBox="1"/>
          <p:nvPr/>
        </p:nvSpPr>
        <p:spPr>
          <a:xfrm>
            <a:off x="7029449" y="466726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GIỚI THIỆU </a:t>
            </a:r>
          </a:p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DÀN TRỐNG DÂN TỘC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374" y="3695700"/>
            <a:ext cx="5334000" cy="2886075"/>
          </a:xfrm>
          <a:prstGeom prst="rect">
            <a:avLst/>
          </a:prstGeom>
        </p:spPr>
      </p:pic>
      <p:pic>
        <p:nvPicPr>
          <p:cNvPr id="6" name="Gioi thieu dan trog dan toc">
            <a:hlinkClick r:id="" action="ppaction://media"/>
            <a:extLst>
              <a:ext uri="{FF2B5EF4-FFF2-40B4-BE49-F238E27FC236}">
                <a16:creationId xmlns:a16="http://schemas.microsoft.com/office/drawing/2014/main" id="{3A178C66-06F8-6BD4-DA09-EA2AFDF9EC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9525" y="276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7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6614" y="2193768"/>
            <a:ext cx="7922519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THƯỜNG THỨC ÂM NHẠC: DÀN TRỐNG DÂN TỘC</a:t>
            </a:r>
          </a:p>
        </p:txBody>
      </p:sp>
      <p:sp>
        <p:nvSpPr>
          <p:cNvPr id="8" name="Rectangle 7"/>
          <p:cNvSpPr/>
          <p:nvPr/>
        </p:nvSpPr>
        <p:spPr>
          <a:xfrm>
            <a:off x="5140252" y="1427543"/>
            <a:ext cx="137769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734" y="1985688"/>
            <a:ext cx="2106205" cy="455099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609850" y="781212"/>
            <a:ext cx="673989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0000"/>
                </a:solidFill>
                <a:latin typeface="Times New Roman"/>
                <a:ea typeface="Calibri"/>
              </a:rPr>
              <a:t>CẤU TẠO CỦA TRỐNG CÁI VÀ TRỐNG CON </a:t>
            </a:r>
          </a:p>
        </p:txBody>
      </p: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8516302" y="2909632"/>
            <a:ext cx="213645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Mặt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714500" y="4206651"/>
            <a:ext cx="2285738" cy="577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Thân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695726" y="1904843"/>
            <a:ext cx="184546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000" b="1" dirty="0">
                <a:solidFill>
                  <a:srgbClr val="1713CB"/>
                </a:solidFill>
                <a:cs typeface="Times New Roman" pitchFamily="18" charset="0"/>
              </a:rPr>
              <a:t>Dùi trống</a:t>
            </a:r>
            <a:endParaRPr lang="en-US" sz="4000" b="1" dirty="0">
              <a:solidFill>
                <a:srgbClr val="1713CB"/>
              </a:solidFill>
              <a:cs typeface="Times New Roman" pitchFamily="18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41194" y="2294265"/>
            <a:ext cx="1287906" cy="2889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683558" y="4783722"/>
            <a:ext cx="1718176" cy="54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>
            <a:off x="6144086" y="3339766"/>
            <a:ext cx="2224393" cy="9214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7858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7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972</TotalTime>
  <Words>200</Words>
  <Application>Microsoft Office PowerPoint</Application>
  <PresentationFormat>Widescreen</PresentationFormat>
  <Paragraphs>35</Paragraphs>
  <Slides>11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Hello</cp:lastModifiedBy>
  <cp:revision>101</cp:revision>
  <dcterms:created xsi:type="dcterms:W3CDTF">2020-10-25T06:17:09Z</dcterms:created>
  <dcterms:modified xsi:type="dcterms:W3CDTF">2025-09-18T09:11:28Z</dcterms:modified>
</cp:coreProperties>
</file>