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</p:sldMasterIdLst>
  <p:notesMasterIdLst>
    <p:notesMasterId r:id="rId15"/>
  </p:notesMasterIdLst>
  <p:sldIdLst>
    <p:sldId id="345" r:id="rId4"/>
    <p:sldId id="341" r:id="rId5"/>
    <p:sldId id="342" r:id="rId6"/>
    <p:sldId id="343" r:id="rId7"/>
    <p:sldId id="348" r:id="rId8"/>
    <p:sldId id="349" r:id="rId9"/>
    <p:sldId id="350" r:id="rId10"/>
    <p:sldId id="352" r:id="rId11"/>
    <p:sldId id="353" r:id="rId12"/>
    <p:sldId id="338" r:id="rId13"/>
    <p:sldId id="28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FFFFFF"/>
    <a:srgbClr val="F2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0.jfif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audio" Target="../media/audio1.wav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0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audio" Target="../media/audio1.wav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16.jf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9.xml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audio" Target="../media/audio1.wav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58" y="4072924"/>
            <a:ext cx="2427448" cy="1473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062"/>
            <a:ext cx="3785139" cy="1112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41776" y="242695"/>
            <a:ext cx="1672830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3  </a:t>
            </a:r>
          </a:p>
        </p:txBody>
      </p:sp>
      <p:sp>
        <p:nvSpPr>
          <p:cNvPr id="9" name="Rectangle 8"/>
          <p:cNvSpPr/>
          <p:nvPr/>
        </p:nvSpPr>
        <p:spPr>
          <a:xfrm>
            <a:off x="2470024" y="1994450"/>
            <a:ext cx="7616334" cy="123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SỐ HÌNH THỨC BIỂU DIỄN NHẠC CỤ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555" y="3478292"/>
            <a:ext cx="444889" cy="3767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10893" y="1034851"/>
            <a:ext cx="7009256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 SƠN CA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32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22" y="1540749"/>
            <a:ext cx="3599679" cy="1070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14651" cy="681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66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7347"/>
            <a:ext cx="5995851" cy="3630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5850" y="5423557"/>
            <a:ext cx="1672046" cy="14344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96" y="5423557"/>
            <a:ext cx="1280160" cy="14344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48055" y="5423557"/>
            <a:ext cx="1985555" cy="14344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610" y="5410400"/>
            <a:ext cx="1258390" cy="1434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511" y="457200"/>
            <a:ext cx="5062829" cy="611341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705263" y="-38670"/>
            <a:ext cx="19864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sơn ca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851" y="2292816"/>
            <a:ext cx="1176328" cy="9410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40520" y="686041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794" y="182973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19" name="Chim sơn ca karaoke lớp 5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87991" y="22434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16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2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7347"/>
            <a:ext cx="5995851" cy="3630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5850" y="5423557"/>
            <a:ext cx="1672046" cy="14344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96" y="5423557"/>
            <a:ext cx="1280160" cy="14344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48055" y="5423557"/>
            <a:ext cx="1985555" cy="14344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610" y="5410400"/>
            <a:ext cx="1258390" cy="1434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511" y="457200"/>
            <a:ext cx="5062829" cy="611341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705263" y="-38670"/>
            <a:ext cx="19864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sơn ca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851" y="2292816"/>
            <a:ext cx="1176328" cy="9410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3009" y="87868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</a:t>
            </a: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át kết hợp vỗ tay theo nhịp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9" name="Picture 18" descr="C:\Users\Admin\Desktop\2024-06-14_115400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7" y="430192"/>
            <a:ext cx="6707874" cy="1521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Chim sơn ca karaoke lớp 5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87991" y="22434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07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2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40034"/>
            <a:ext cx="5995848" cy="33179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5850" y="5423557"/>
            <a:ext cx="1672046" cy="14344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96" y="5423557"/>
            <a:ext cx="1280160" cy="14344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48055" y="5423557"/>
            <a:ext cx="1985555" cy="14344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610" y="5410400"/>
            <a:ext cx="1258390" cy="1434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511" y="457200"/>
            <a:ext cx="5062829" cy="611341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705263" y="-38670"/>
            <a:ext cx="19864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sơn ca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-13063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át kết hợp vận động cơ thể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 descr="C:\Users\Admin\Desktop\2024-06-14_115634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068" y="418642"/>
            <a:ext cx="4903128" cy="308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89" y="2610027"/>
            <a:ext cx="1176328" cy="941062"/>
          </a:xfrm>
          <a:prstGeom prst="rect">
            <a:avLst/>
          </a:prstGeom>
        </p:spPr>
      </p:pic>
      <p:pic>
        <p:nvPicPr>
          <p:cNvPr id="19" name="Chim sơn ca karaoke lớp 5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55538" y="4332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39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2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40034"/>
            <a:ext cx="5995848" cy="33179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5850" y="5423557"/>
            <a:ext cx="1672046" cy="14344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96" y="5423557"/>
            <a:ext cx="1280160" cy="14344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48055" y="5423557"/>
            <a:ext cx="1985555" cy="14344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610" y="5410400"/>
            <a:ext cx="1258390" cy="1434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511" y="457200"/>
            <a:ext cx="5062829" cy="611341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705263" y="-38670"/>
            <a:ext cx="19864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sơn ca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89" y="2610027"/>
            <a:ext cx="1176328" cy="941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298" y="222940"/>
            <a:ext cx="4280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>
                <a:latin typeface="Times New Roman" panose="02020603050405020304" pitchFamily="18" charset="0"/>
                <a:ea typeface="Calibri" panose="020F0502020204030204" pitchFamily="34" charset="0"/>
              </a:rPr>
              <a:t>át kết hợp vỗ tay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vi-VN">
                <a:latin typeface="Times New Roman" panose="02020603050405020304" pitchFamily="18" charset="0"/>
                <a:ea typeface="Calibri" panose="020F0502020204030204" pitchFamily="34" charset="0"/>
              </a:rPr>
              <a:t>gõ đệm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vi-VN">
                <a:latin typeface="Times New Roman" panose="02020603050405020304" pitchFamily="18" charset="0"/>
                <a:ea typeface="Calibri" panose="020F0502020204030204" pitchFamily="34" charset="0"/>
              </a:rPr>
              <a:t> ở các từ “líu lo” </a:t>
            </a:r>
            <a:endParaRPr lang="en-US"/>
          </a:p>
        </p:txBody>
      </p:sp>
      <p:pic>
        <p:nvPicPr>
          <p:cNvPr id="12" name="Chim sơn ca karaoke lớp 5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04675" y="1761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59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8" y="4766725"/>
            <a:ext cx="3211200" cy="1948800"/>
          </a:xfrm>
          <a:prstGeom prst="rect">
            <a:avLst/>
          </a:prstGeom>
        </p:spPr>
      </p:pic>
      <p:pic>
        <p:nvPicPr>
          <p:cNvPr id="8" name="Picture 7" descr="C:\Users\Admin\Desktop\2024-06-14_162136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58" y="156754"/>
            <a:ext cx="5675856" cy="655877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611168" y="1283001"/>
            <a:ext cx="1244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</a:rPr>
              <a:t>Tìm hiểu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4375" y="284951"/>
            <a:ext cx="4137783" cy="897765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Tìm</a:t>
            </a:r>
            <a:r>
              <a:rPr kumimoji="0" lang="en-US" sz="2400" b="1" i="0" u="none" strike="noStrike" kern="1200" cap="none" spc="0" normalizeH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hiểu về các hình thức biểu diên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463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8" y="4766725"/>
            <a:ext cx="3211200" cy="1948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7234" y="271195"/>
            <a:ext cx="110598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hỏi:  </a:t>
            </a:r>
            <a:r>
              <a:rPr lang="vi-VN" sz="2400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Độc tấu, hoà tấu, song tấu, tứ tấu</a:t>
            </a:r>
            <a:r>
              <a:rPr lang="en-US" sz="2400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hoà tấu dàn nhạc 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nhạc cụ là gì?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68288" y="5580904"/>
            <a:ext cx="738592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 tấu dàn nhạc là nhiều người biểu diễn nhiều nhạc cụ.</a:t>
            </a:r>
            <a:endParaRPr lang="en-US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06572" y="1328233"/>
            <a:ext cx="5788764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 tấu là một người biểu diễn một nhạc cụ</a:t>
            </a:r>
            <a:endParaRPr lang="en-US" i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5658" y="2151889"/>
            <a:ext cx="6513322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 tấu là từ hai đến nhiều người cùng biểu diễn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8288" y="2919559"/>
            <a:ext cx="5580374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Song tấu là hai người biểu diễn hai nhạc cụ</a:t>
            </a:r>
            <a:endParaRPr lang="en-US" i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73970" y="3769126"/>
            <a:ext cx="531485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 tấu là ba người biểu diễn ba nhạc cụ</a:t>
            </a:r>
            <a:endParaRPr lang="en-US" i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68288" y="4757248"/>
            <a:ext cx="5442516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 tấu là bốn người biểu diễn bốn nhạc cụ</a:t>
            </a:r>
            <a:endParaRPr lang="en-US" i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054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8" y="4766725"/>
            <a:ext cx="3211200" cy="1948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71110" y="4760193"/>
            <a:ext cx="8017558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marR="17780"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Hành  khúc Thổ Nhĩ  Kỳ của Mô-da(V.A. Mozart).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348" y="173786"/>
            <a:ext cx="6988628" cy="160276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Nghe và nhận biết hình thức biểu diễn nhạc cụ qua trích đoạn các tác phẩm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50884" y="74332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970" y="2157400"/>
            <a:ext cx="7657609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17780" algn="just"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Át-tu-ri-át (Asturias) của An-ben ních(I.Albeniz).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Asturias, Isaac Albeniz - PIANO &amp; VIOLIN DUET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24948" y="2979889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49579" y="2724172"/>
            <a:ext cx="3657091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17780"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Song tấu: Piano, violon</a:t>
            </a:r>
          </a:p>
        </p:txBody>
      </p:sp>
      <p:pic>
        <p:nvPicPr>
          <p:cNvPr id="7" name="Mozart - Turkish March (Hành Khúc Thổ Nhĩ Kỳ) By Hazel Nguyen Piani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5657414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65774" y="5809096"/>
            <a:ext cx="2461251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17780"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 tấu: Piano</a:t>
            </a:r>
          </a:p>
        </p:txBody>
      </p:sp>
    </p:spTree>
    <p:extLst>
      <p:ext uri="{BB962C8B-B14F-4D97-AF65-F5344CB8AC3E}">
        <p14:creationId xmlns:p14="http://schemas.microsoft.com/office/powerpoint/2010/main" val="184702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44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60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7064" y="409694"/>
            <a:ext cx="23070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spc="5">
                <a:latin typeface="Times New Roman" panose="02020603050405020304" pitchFamily="18" charset="0"/>
                <a:ea typeface="Calibri" panose="020F0502020204030204" pitchFamily="34" charset="0"/>
              </a:rPr>
              <a:t>G</a:t>
            </a:r>
            <a:r>
              <a:rPr lang="vi-VN" sz="3600" b="1"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3600" b="1" spc="5">
                <a:latin typeface="Times New Roman" panose="02020603050405020304" pitchFamily="18" charset="0"/>
                <a:ea typeface="Calibri" panose="020F0502020204030204" pitchFamily="34" charset="0"/>
              </a:rPr>
              <a:t>é</a:t>
            </a:r>
            <a:r>
              <a:rPr lang="vi-VN" sz="3600" b="1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vi-VN" sz="3600" b="1" spc="23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>
                <a:latin typeface="Times New Roman" panose="02020603050405020304" pitchFamily="18" charset="0"/>
                <a:ea typeface="Calibri" panose="020F0502020204030204" pitchFamily="34" charset="0"/>
              </a:rPr>
              <a:t>hì</a:t>
            </a:r>
            <a:r>
              <a:rPr lang="vi-VN" sz="3600" b="1" spc="10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vi-VN" sz="3600" b="1"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endParaRPr lang="en-US" sz="36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17" y="409694"/>
            <a:ext cx="6308612" cy="62189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682" y="1724297"/>
            <a:ext cx="2799805" cy="313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7780" algn="just">
              <a:lnSpc>
                <a:spcPct val="115000"/>
              </a:lnSpc>
              <a:spcBef>
                <a:spcPts val="260"/>
              </a:spcBef>
              <a:spcAft>
                <a:spcPts val="800"/>
              </a:spcAft>
            </a:pPr>
            <a:r>
              <a:rPr lang="vi-VN" sz="2800" spc="-1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spc="-1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</a:t>
            </a:r>
            <a:r>
              <a:rPr lang="vi-VN" sz="2800" spc="-4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</a:t>
            </a:r>
            <a:r>
              <a:rPr lang="vi-VN" sz="2800" spc="-3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7780" algn="just">
              <a:lnSpc>
                <a:spcPct val="115000"/>
              </a:lnSpc>
              <a:spcBef>
                <a:spcPts val="260"/>
              </a:spcBef>
              <a:spcAft>
                <a:spcPts val="800"/>
              </a:spcAft>
            </a:pPr>
            <a:r>
              <a:rPr lang="vi-VN" sz="2800" spc="-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vi-VN" sz="2800" spc="-4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vi-VN" sz="2800" spc="-3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vi-VN" sz="2800" spc="-9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spc="-1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800" spc="-4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</a:t>
            </a:r>
            <a:r>
              <a:rPr lang="vi-VN" sz="2800" spc="-3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7780" algn="just">
              <a:lnSpc>
                <a:spcPct val="115000"/>
              </a:lnSpc>
              <a:spcBef>
                <a:spcPts val="260"/>
              </a:spcBef>
              <a:spcAft>
                <a:spcPts val="800"/>
              </a:spcAft>
            </a:pPr>
            <a:r>
              <a:rPr lang="vi-VN" sz="2800" spc="-13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800" spc="-3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vi-VN" sz="2800" spc="3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spc="-1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800" spc="-4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</a:t>
            </a:r>
            <a:r>
              <a:rPr lang="vi-VN" sz="2800" spc="-3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7780" algn="just">
              <a:lnSpc>
                <a:spcPct val="115000"/>
              </a:lnSpc>
              <a:spcBef>
                <a:spcPts val="260"/>
              </a:spcBef>
              <a:spcAft>
                <a:spcPts val="800"/>
              </a:spcAft>
            </a:pPr>
            <a:r>
              <a:rPr 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vi-VN" sz="2800" spc="-1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spc="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800" spc="-2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</a:t>
            </a:r>
            <a:r>
              <a:rPr 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vi-VN" sz="2800" spc="3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7780" algn="just">
              <a:lnSpc>
                <a:spcPct val="115000"/>
              </a:lnSpc>
              <a:spcBef>
                <a:spcPts val="260"/>
              </a:spcBef>
              <a:spcAft>
                <a:spcPts val="800"/>
              </a:spcAft>
            </a:pPr>
            <a:r>
              <a:rPr lang="vi-VN" sz="2800" spc="-3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800" spc="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vi-VN" sz="2800" spc="3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spc="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800" spc="-2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</a:t>
            </a:r>
            <a:r>
              <a:rPr 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vi-VN" sz="2800" spc="3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spc="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vi-VN" sz="2800" spc="-1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800" spc="5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spc="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800" spc="-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ạc.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041318" y="1358538"/>
            <a:ext cx="4712179" cy="6312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18128" y="2658012"/>
            <a:ext cx="3298306" cy="7122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918128" y="2938584"/>
            <a:ext cx="6964615" cy="4021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759132" y="3960285"/>
            <a:ext cx="3686266" cy="8106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020431" y="4658226"/>
            <a:ext cx="5886256" cy="251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316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2122</TotalTime>
  <Words>279</Words>
  <Application>Microsoft Office PowerPoint</Application>
  <PresentationFormat>Widescreen</PresentationFormat>
  <Paragraphs>38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139</cp:revision>
  <dcterms:created xsi:type="dcterms:W3CDTF">2022-07-19T08:03:09Z</dcterms:created>
  <dcterms:modified xsi:type="dcterms:W3CDTF">2025-09-18T09:16:08Z</dcterms:modified>
</cp:coreProperties>
</file>