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708" r:id="rId3"/>
  </p:sldMasterIdLst>
  <p:notesMasterIdLst>
    <p:notesMasterId r:id="rId16"/>
  </p:notesMasterIdLst>
  <p:sldIdLst>
    <p:sldId id="299" r:id="rId4"/>
    <p:sldId id="301" r:id="rId5"/>
    <p:sldId id="307" r:id="rId6"/>
    <p:sldId id="303" r:id="rId7"/>
    <p:sldId id="304" r:id="rId8"/>
    <p:sldId id="305" r:id="rId9"/>
    <p:sldId id="306" r:id="rId10"/>
    <p:sldId id="308" r:id="rId11"/>
    <p:sldId id="311" r:id="rId12"/>
    <p:sldId id="312" r:id="rId13"/>
    <p:sldId id="278" r:id="rId14"/>
    <p:sldId id="27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804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47AB03-F7EE-489A-BB7D-4FA99D6D3A67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0CD537-2989-406F-8438-0F62A5FD0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8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521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483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904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2456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3674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0896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2809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8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2851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356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8908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19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19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227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7384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7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9803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0243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315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5089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6105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6134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9688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8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6378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0580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728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4079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19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19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4132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7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827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3651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506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373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8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673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410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67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19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19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17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7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195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7CBB5-CA7C-47DE-A8DB-216B0EC2CAF4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540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112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398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media" Target="../media/media8.mp3"/><Relationship Id="rId7" Type="http://schemas.openxmlformats.org/officeDocument/2006/relationships/image" Target="../media/image18.png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17.png"/><Relationship Id="rId5" Type="http://schemas.openxmlformats.org/officeDocument/2006/relationships/slideLayout" Target="../slideLayouts/slideLayout13.xml"/><Relationship Id="rId4" Type="http://schemas.openxmlformats.org/officeDocument/2006/relationships/audio" Target="../media/media8.mp3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1.png"/><Relationship Id="rId5" Type="http://schemas.openxmlformats.org/officeDocument/2006/relationships/image" Target="../media/image10.jp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0.jpg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12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5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4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211" y="980728"/>
            <a:ext cx="9143999" cy="55172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31504" y="166328"/>
            <a:ext cx="7992888" cy="2348880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r>
              <a:rPr lang="en-US" sz="3600" b="1">
                <a:solidFill>
                  <a:srgbClr val="002060"/>
                </a:solidFill>
              </a:rPr>
              <a:t>ÂM NHẠC LỚP 2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605" y="980729"/>
            <a:ext cx="1394687" cy="139468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014146" y="4099384"/>
            <a:ext cx="1947393" cy="9863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AU" sz="4400" b="1">
                <a:solidFill>
                  <a:srgbClr val="FF0000"/>
                </a:solidFill>
                <a:latin typeface="Times New Roman"/>
                <a:ea typeface="Times New Roman"/>
              </a:rPr>
              <a:t>TIẾT 3</a:t>
            </a:r>
          </a:p>
        </p:txBody>
      </p:sp>
      <p:sp>
        <p:nvSpPr>
          <p:cNvPr id="8" name="Rectangle 7"/>
          <p:cNvSpPr/>
          <p:nvPr/>
        </p:nvSpPr>
        <p:spPr>
          <a:xfrm>
            <a:off x="3812730" y="5401320"/>
            <a:ext cx="48141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/>
                <a:ea typeface="Calibri"/>
              </a:rPr>
              <a:t>ĐỌC NHẠC BÀI SỐ 1</a:t>
            </a:r>
            <a:r>
              <a:rPr lang="en-US" sz="360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endParaRPr lang="en-US" sz="360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408" y="6226789"/>
            <a:ext cx="306288" cy="245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3132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Administrator\Desktop\2021-06-17_05165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504" y="1844824"/>
            <a:ext cx="9036496" cy="1497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07569" y="476673"/>
            <a:ext cx="75280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Times New Roman"/>
                <a:ea typeface="Times New Roman"/>
              </a:rPr>
              <a:t>Thực hiện vỗ tay mạnh nhẹ ở các hình thức </a:t>
            </a:r>
            <a:endParaRPr lang="en-US" sz="32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6796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35560" y="4437112"/>
            <a:ext cx="8280920" cy="3960440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dục-củng</a:t>
            </a:r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cố-dặn</a:t>
            </a:r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</a:t>
            </a:r>
            <a:endParaRPr lang="en-US" sz="4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553" y="1"/>
            <a:ext cx="1266014" cy="101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6486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893" y="-169500"/>
            <a:ext cx="1148327" cy="1148327"/>
          </a:xfrm>
          <a:prstGeom prst="rect">
            <a:avLst/>
          </a:prstGeom>
        </p:spPr>
      </p:pic>
      <p:pic>
        <p:nvPicPr>
          <p:cNvPr id="6" name="DAN NHAC TROG VUON BEAT THEO SACH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693840" y="5678016"/>
            <a:ext cx="609600" cy="609600"/>
          </a:xfrm>
          <a:prstGeom prst="rect">
            <a:avLst/>
          </a:prstGeom>
        </p:spPr>
      </p:pic>
      <p:pic>
        <p:nvPicPr>
          <p:cNvPr id="2" name="ĐỌC NHẠC - BÀI SỐ 1 - CĐ1 00_00_07-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63952" y="119675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700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482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989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488" y="1556792"/>
            <a:ext cx="9036496" cy="522932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914104" y="836713"/>
            <a:ext cx="66967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>
                <a:solidFill>
                  <a:srgbClr val="FF0000"/>
                </a:solidFill>
                <a:latin typeface="Times New Roman"/>
                <a:ea typeface="Calibri"/>
              </a:rPr>
              <a:t>Đọc mẫu và HD HS đọc cao độ 6 nốt Đồ-rê-mi-pha-sol-la</a:t>
            </a:r>
          </a:p>
        </p:txBody>
      </p:sp>
      <p:sp>
        <p:nvSpPr>
          <p:cNvPr id="3" name="Rectangle 2"/>
          <p:cNvSpPr/>
          <p:nvPr/>
        </p:nvSpPr>
        <p:spPr>
          <a:xfrm>
            <a:off x="3609504" y="5589241"/>
            <a:ext cx="5832648" cy="742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b="1">
                <a:latin typeface="Times New Roman"/>
                <a:ea typeface="Calibri"/>
              </a:rPr>
              <a:t>+</a:t>
            </a:r>
            <a:r>
              <a:rPr lang="en-US" sz="3200" b="1">
                <a:latin typeface="Times New Roman"/>
                <a:ea typeface="Calibri"/>
              </a:rPr>
              <a:t>Giới thiệu và nghe đọc mẫu.</a:t>
            </a:r>
            <a:endParaRPr lang="en-US" sz="3200">
              <a:latin typeface="Times New Roman"/>
              <a:ea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07769" y="-148879"/>
            <a:ext cx="3223959" cy="9855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4400" b="1">
                <a:solidFill>
                  <a:srgbClr val="002060"/>
                </a:solidFill>
                <a:latin typeface="Arial"/>
                <a:ea typeface="Arial"/>
              </a:rPr>
              <a:t>KHÁM PHÁ</a:t>
            </a:r>
            <a:endParaRPr lang="en-US" sz="4400">
              <a:solidFill>
                <a:srgbClr val="002060"/>
              </a:solidFill>
              <a:latin typeface="Times New Roman"/>
              <a:ea typeface="Calibri"/>
            </a:endParaRPr>
          </a:p>
        </p:txBody>
      </p:sp>
      <p:pic>
        <p:nvPicPr>
          <p:cNvPr id="9" name="LCD not tron DRMSL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215680" y="2636912"/>
            <a:ext cx="609600" cy="609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9408" y="6295012"/>
            <a:ext cx="612576" cy="491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046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59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23592" y="3167390"/>
            <a:ext cx="7560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</a:rPr>
              <a:t>-Đọc mẫu và HD HS đọc tên nốt nhạc từng câu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34344" y="10934"/>
            <a:ext cx="1187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>
                <a:solidFill>
                  <a:srgbClr val="FF0000"/>
                </a:solidFill>
              </a:rPr>
              <a:t>CÂU 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0" y="1196752"/>
            <a:ext cx="1187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>
                <a:solidFill>
                  <a:srgbClr val="FF0000"/>
                </a:solidFill>
              </a:rPr>
              <a:t>CÂU 2</a:t>
            </a:r>
          </a:p>
        </p:txBody>
      </p:sp>
    </p:spTree>
    <p:extLst>
      <p:ext uri="{BB962C8B-B14F-4D97-AF65-F5344CB8AC3E}">
        <p14:creationId xmlns:p14="http://schemas.microsoft.com/office/powerpoint/2010/main" val="4291292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75520" y="106840"/>
            <a:ext cx="8568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</a:rPr>
              <a:t>-Đọc mẫu và dạy HS đọc nhạc từng câu có cao độ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068" y="1772816"/>
            <a:ext cx="9139932" cy="151216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44182" y="1003375"/>
            <a:ext cx="19077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>
                <a:solidFill>
                  <a:srgbClr val="FF0000"/>
                </a:solidFill>
              </a:rPr>
              <a:t>CÂU 1</a:t>
            </a:r>
          </a:p>
        </p:txBody>
      </p:sp>
      <p:pic>
        <p:nvPicPr>
          <p:cNvPr id="8" name="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342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1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03912" y="404665"/>
            <a:ext cx="19077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>
                <a:solidFill>
                  <a:srgbClr val="FF0000"/>
                </a:solidFill>
              </a:rPr>
              <a:t>CÂU 2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700808"/>
            <a:ext cx="9144000" cy="1533128"/>
          </a:xfrm>
          <a:prstGeom prst="rect">
            <a:avLst/>
          </a:prstGeom>
        </p:spPr>
      </p:pic>
      <p:pic>
        <p:nvPicPr>
          <p:cNvPr id="3" name="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719143" y="3319265"/>
            <a:ext cx="609600" cy="60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552" y="6165304"/>
            <a:ext cx="612576" cy="491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059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8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068" y="1412776"/>
            <a:ext cx="9139932" cy="10081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634" y="2996952"/>
            <a:ext cx="9144000" cy="102907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83632" y="404664"/>
            <a:ext cx="72010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>
                <a:solidFill>
                  <a:srgbClr val="FF0000"/>
                </a:solidFill>
                <a:latin typeface="Times New Roman"/>
                <a:ea typeface="Calibri"/>
              </a:rPr>
              <a:t>-Đọc CẢ BÀI với nhiều hình thức</a:t>
            </a:r>
            <a:endParaRPr lang="en-US" sz="4000">
              <a:solidFill>
                <a:srgbClr val="FF0000"/>
              </a:solidFill>
            </a:endParaRPr>
          </a:p>
        </p:txBody>
      </p:sp>
      <p:pic>
        <p:nvPicPr>
          <p:cNvPr id="6" name="DOC NHAC CA BA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174032" y="4653136"/>
            <a:ext cx="609600" cy="609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552" y="6165304"/>
            <a:ext cx="612576" cy="491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942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6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1316962"/>
            <a:ext cx="8128001" cy="554103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03512" y="116633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latin typeface="Times New Roman"/>
                <a:ea typeface="Calibri"/>
              </a:rPr>
              <a:t> -</a:t>
            </a:r>
            <a:r>
              <a:rPr lang="en-US" sz="3600" dirty="0">
                <a:solidFill>
                  <a:srgbClr val="FF0000"/>
                </a:solidFill>
                <a:latin typeface="Times New Roman"/>
                <a:ea typeface="Calibri"/>
              </a:rPr>
              <a:t>GV </a:t>
            </a:r>
            <a:r>
              <a:rPr lang="en-US" sz="3600" dirty="0" err="1">
                <a:solidFill>
                  <a:srgbClr val="FF0000"/>
                </a:solidFill>
                <a:latin typeface="Times New Roman"/>
                <a:ea typeface="Calibri"/>
              </a:rPr>
              <a:t>làm</a:t>
            </a:r>
            <a:r>
              <a:rPr lang="en-US" sz="3600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/>
                <a:ea typeface="Calibri"/>
              </a:rPr>
              <a:t>mẫu</a:t>
            </a:r>
            <a:r>
              <a:rPr lang="en-US" sz="3600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/>
                <a:ea typeface="Calibri"/>
              </a:rPr>
              <a:t>ký</a:t>
            </a:r>
            <a:r>
              <a:rPr lang="en-US" sz="3600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/>
                <a:ea typeface="Calibri"/>
              </a:rPr>
              <a:t>hiệu</a:t>
            </a:r>
            <a:r>
              <a:rPr lang="en-US" sz="3600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/>
                <a:ea typeface="Calibri"/>
              </a:rPr>
              <a:t>bàn</a:t>
            </a:r>
            <a:r>
              <a:rPr lang="en-US" sz="3600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/>
                <a:ea typeface="Calibri"/>
              </a:rPr>
              <a:t>tay</a:t>
            </a:r>
            <a:r>
              <a:rPr lang="en-US" sz="3600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/>
                <a:ea typeface="Calibri"/>
              </a:rPr>
              <a:t>và</a:t>
            </a:r>
            <a:r>
              <a:rPr lang="en-US" sz="3600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/>
                <a:ea typeface="Calibri"/>
              </a:rPr>
              <a:t>yêu</a:t>
            </a:r>
            <a:r>
              <a:rPr lang="en-US" sz="3600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/>
                <a:ea typeface="Calibri"/>
              </a:rPr>
              <a:t>cầu</a:t>
            </a:r>
            <a:r>
              <a:rPr lang="en-US" sz="3600" dirty="0">
                <a:solidFill>
                  <a:srgbClr val="FF0000"/>
                </a:solidFill>
                <a:latin typeface="Times New Roman"/>
                <a:ea typeface="Calibri"/>
              </a:rPr>
              <a:t> HS </a:t>
            </a:r>
            <a:r>
              <a:rPr lang="en-US" sz="3600" dirty="0" err="1">
                <a:solidFill>
                  <a:srgbClr val="FF0000"/>
                </a:solidFill>
                <a:latin typeface="Times New Roman"/>
                <a:ea typeface="Calibri"/>
              </a:rPr>
              <a:t>thể</a:t>
            </a:r>
            <a:r>
              <a:rPr lang="en-US" sz="3600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/>
                <a:ea typeface="Calibri"/>
              </a:rPr>
              <a:t>hiện</a:t>
            </a:r>
            <a:r>
              <a:rPr lang="en-US" sz="3600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/>
                <a:ea typeface="Calibri"/>
              </a:rPr>
              <a:t>lại</a:t>
            </a:r>
            <a:r>
              <a:rPr lang="en-US" sz="3600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/>
                <a:ea typeface="Calibri"/>
              </a:rPr>
              <a:t>thế</a:t>
            </a:r>
            <a:r>
              <a:rPr lang="en-US" sz="3600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/>
                <a:ea typeface="Calibri"/>
              </a:rPr>
              <a:t>tay</a:t>
            </a:r>
            <a:r>
              <a:rPr lang="en-US" sz="3600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/>
                <a:ea typeface="Calibri"/>
              </a:rPr>
              <a:t>trên</a:t>
            </a:r>
            <a:r>
              <a:rPr lang="en-US" sz="3600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/>
                <a:ea typeface="Calibri"/>
              </a:rPr>
              <a:t>cao</a:t>
            </a:r>
            <a:r>
              <a:rPr lang="en-US" sz="3600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vi-VN" sz="3600" dirty="0">
                <a:solidFill>
                  <a:srgbClr val="FF0000"/>
                </a:solidFill>
                <a:latin typeface="Times New Roman"/>
                <a:ea typeface="Calibri"/>
              </a:rPr>
              <a:t>độ</a:t>
            </a:r>
            <a:r>
              <a:rPr lang="en-US" sz="3600" dirty="0">
                <a:solidFill>
                  <a:srgbClr val="FF0000"/>
                </a:solidFill>
                <a:latin typeface="Times New Roman"/>
                <a:ea typeface="Calibri"/>
              </a:rPr>
              <a:t> 6 </a:t>
            </a:r>
            <a:r>
              <a:rPr lang="en-US" sz="3600" dirty="0" err="1">
                <a:solidFill>
                  <a:srgbClr val="FF0000"/>
                </a:solidFill>
                <a:latin typeface="Times New Roman"/>
                <a:ea typeface="Calibri"/>
              </a:rPr>
              <a:t>nốt</a:t>
            </a:r>
            <a:endParaRPr lang="en-US" sz="3600" dirty="0">
              <a:solidFill>
                <a:srgbClr val="FF0000"/>
              </a:solidFill>
              <a:latin typeface="Times New Roman"/>
              <a:ea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31704" y="5733257"/>
            <a:ext cx="61205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>
                <a:latin typeface="Times New Roman"/>
                <a:ea typeface="Calibri"/>
              </a:rPr>
              <a:t>Tập đọc nhạc theo kí hiệu bàn tay</a:t>
            </a:r>
            <a:endParaRPr lang="en-US" sz="3200"/>
          </a:p>
        </p:txBody>
      </p:sp>
      <p:pic>
        <p:nvPicPr>
          <p:cNvPr id="7" name="lcd drmfsl chua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507903" y="19888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995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3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15480" y="10934"/>
            <a:ext cx="1187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>
                <a:solidFill>
                  <a:srgbClr val="FF0000"/>
                </a:solidFill>
              </a:rPr>
              <a:t>CÂU 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15480" y="1225868"/>
            <a:ext cx="1187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>
                <a:solidFill>
                  <a:srgbClr val="FF0000"/>
                </a:solidFill>
              </a:rPr>
              <a:t>CÂU 2</a:t>
            </a:r>
          </a:p>
        </p:txBody>
      </p:sp>
      <p:sp>
        <p:nvSpPr>
          <p:cNvPr id="2" name="Rectangle 1"/>
          <p:cNvSpPr/>
          <p:nvPr/>
        </p:nvSpPr>
        <p:spPr>
          <a:xfrm>
            <a:off x="1832608" y="2852937"/>
            <a:ext cx="8568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>
                <a:solidFill>
                  <a:srgbClr val="FF0000"/>
                </a:solidFill>
                <a:latin typeface="Times New Roman"/>
                <a:ea typeface="Calibri"/>
              </a:rPr>
              <a:t>- GV đọc nhạc và làm kí hiệu bàn tay mẫu từng câu và hướng dẫn HS đọc theo kết hợp làm thế tay bài đọc nhạc với các hình thức </a:t>
            </a:r>
          </a:p>
        </p:txBody>
      </p:sp>
      <p:pic>
        <p:nvPicPr>
          <p:cNvPr id="8" name="DOC NHAC CA BA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174032" y="4653136"/>
            <a:ext cx="609600" cy="609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620" y="6410858"/>
            <a:ext cx="612576" cy="491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55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6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2016" y="0"/>
            <a:ext cx="10801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latin typeface="Times New Roman"/>
                <a:ea typeface="Arial"/>
              </a:rPr>
              <a:t>VẬN DỤNG – SÁNG TẠO</a:t>
            </a:r>
            <a:r>
              <a:rPr lang="en-US" sz="3200">
                <a:solidFill>
                  <a:srgbClr val="002060"/>
                </a:solidFill>
                <a:latin typeface="Times New Roman"/>
                <a:ea typeface="Arial"/>
              </a:rPr>
              <a:t>:</a:t>
            </a:r>
            <a:r>
              <a:rPr lang="en-US" sz="3200" b="1">
                <a:solidFill>
                  <a:srgbClr val="002060"/>
                </a:solidFill>
                <a:latin typeface="Times New Roman"/>
                <a:ea typeface="Arial"/>
              </a:rPr>
              <a:t> </a:t>
            </a:r>
          </a:p>
          <a:p>
            <a:r>
              <a:rPr lang="en-US" sz="3200" b="1">
                <a:solidFill>
                  <a:srgbClr val="002060"/>
                </a:solidFill>
                <a:latin typeface="Times New Roman"/>
                <a:ea typeface="Arial"/>
              </a:rPr>
              <a:t>             Nghe và vỗ tay mạnh − nhẹ theo hình(Tiếp).</a:t>
            </a:r>
            <a:endParaRPr lang="en-US" sz="3200">
              <a:solidFill>
                <a:srgbClr val="002060"/>
              </a:solidFill>
              <a:latin typeface="Times New Roman"/>
              <a:ea typeface="Calibri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775520" y="1095618"/>
            <a:ext cx="853244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HD HS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đếm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vỗ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tay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vi-VN" sz="32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tấ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u: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bông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đỏ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vỗ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tay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mạnh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bông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vỗ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tay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nhẹ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C:\Users\Administrator\Desktop\2021-06-17_05165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504" y="2492896"/>
            <a:ext cx="9036496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163756" y="3501008"/>
            <a:ext cx="8436925" cy="4580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AU" i="1">
                <a:solidFill>
                  <a:srgbClr val="000000"/>
                </a:solidFill>
                <a:latin typeface="Times New Roman"/>
                <a:ea typeface="Times New Roman"/>
              </a:rPr>
              <a:t>1             2             3                          1            2            3                        1          2        3       </a:t>
            </a:r>
            <a:endParaRPr lang="en-US">
              <a:latin typeface="Times New Roman"/>
              <a:ea typeface="Calibri"/>
            </a:endParaRPr>
          </a:p>
        </p:txBody>
      </p:sp>
      <p:pic>
        <p:nvPicPr>
          <p:cNvPr id="6" name="1 VO TAY M NHE - Par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708545" y="6165304"/>
            <a:ext cx="609600" cy="609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168" y="6165304"/>
            <a:ext cx="612576" cy="491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771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8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1004</TotalTime>
  <Words>208</Words>
  <Application>Microsoft Office PowerPoint</Application>
  <PresentationFormat>Widescreen</PresentationFormat>
  <Paragraphs>24</Paragraphs>
  <Slides>12</Slides>
  <Notes>0</Notes>
  <HiddenSlides>0</HiddenSlides>
  <MMClips>9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Times New Roman</vt:lpstr>
      <vt:lpstr>Office Theme</vt:lpstr>
      <vt:lpstr>2_Office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Hello</cp:lastModifiedBy>
  <cp:revision>160</cp:revision>
  <dcterms:created xsi:type="dcterms:W3CDTF">2021-05-09T14:16:54Z</dcterms:created>
  <dcterms:modified xsi:type="dcterms:W3CDTF">2025-09-18T09:08:52Z</dcterms:modified>
</cp:coreProperties>
</file>