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36" r:id="rId3"/>
  </p:sldMasterIdLst>
  <p:notesMasterIdLst>
    <p:notesMasterId r:id="rId15"/>
  </p:notesMasterIdLst>
  <p:sldIdLst>
    <p:sldId id="359" r:id="rId4"/>
    <p:sldId id="347" r:id="rId5"/>
    <p:sldId id="348" r:id="rId6"/>
    <p:sldId id="349" r:id="rId7"/>
    <p:sldId id="351" r:id="rId8"/>
    <p:sldId id="350" r:id="rId9"/>
    <p:sldId id="352" r:id="rId10"/>
    <p:sldId id="353" r:id="rId11"/>
    <p:sldId id="356" r:id="rId12"/>
    <p:sldId id="368" r:id="rId13"/>
    <p:sldId id="3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D0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34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443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88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5613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494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3621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8025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011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6411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1094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04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973233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fif"/><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microsoft.com/office/2007/relationships/media" Target="../media/media5.mp3"/><Relationship Id="rId7" Type="http://schemas.openxmlformats.org/officeDocument/2006/relationships/image" Target="../media/image21.jpg"/><Relationship Id="rId12"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9.gif"/><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5.mp3"/><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1.jpg"/><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9.gi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jp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audio" Target="../media/audio1.wav"/><Relationship Id="rId4" Type="http://schemas.openxmlformats.org/officeDocument/2006/relationships/image" Target="../media/image5.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microsoft.com/office/2007/relationships/media" Target="../media/media4.mp3"/><Relationship Id="rId7" Type="http://schemas.openxmlformats.org/officeDocument/2006/relationships/image" Target="../media/image21.jpg"/><Relationship Id="rId12"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gif"/><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4.mp3"/><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734733" y="2434174"/>
            <a:ext cx="3364535" cy="446276"/>
          </a:xfrm>
          <a:prstGeom prst="rect">
            <a:avLst/>
          </a:prstGeom>
        </p:spPr>
        <p:txBody>
          <a:bodyPr wrap="square">
            <a:spAutoFit/>
          </a:bodyPr>
          <a:lstStyle/>
          <a:p>
            <a:pPr algn="ctr">
              <a:lnSpc>
                <a:spcPct val="115000"/>
              </a:lnSpc>
              <a:spcAft>
                <a:spcPts val="0"/>
              </a:spcAft>
            </a:pPr>
            <a:r>
              <a:rPr lang="vi-VN"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Nhạc và lời</a:t>
            </a:r>
            <a:r>
              <a:rPr lang="vi-VN" sz="20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 Vân</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982786" y="213919"/>
            <a:ext cx="1570238" cy="613245"/>
          </a:xfrm>
          <a:prstGeom prst="rect">
            <a:avLst/>
          </a:prstGeom>
        </p:spPr>
        <p:txBody>
          <a:bodyPr wrap="none">
            <a:spAutoFit/>
          </a:bodyPr>
          <a:lstStyle/>
          <a:p>
            <a:pPr algn="ctr">
              <a:lnSpc>
                <a:spcPct val="115000"/>
              </a:lnSpc>
              <a:spcAft>
                <a:spcPts val="0"/>
              </a:spcAft>
            </a:pP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TIẾT 2 </a:t>
            </a:r>
          </a:p>
        </p:txBody>
      </p:sp>
      <p:sp>
        <p:nvSpPr>
          <p:cNvPr id="7" name="Rectangle 6"/>
          <p:cNvSpPr/>
          <p:nvPr/>
        </p:nvSpPr>
        <p:spPr>
          <a:xfrm>
            <a:off x="4860823" y="944794"/>
            <a:ext cx="3315084" cy="483017"/>
          </a:xfrm>
          <a:prstGeom prst="rect">
            <a:avLst/>
          </a:prstGeom>
        </p:spPr>
        <p:txBody>
          <a:bodyPr wrap="square">
            <a:spAutoFit/>
          </a:bodyPr>
          <a:lstStyle/>
          <a:p>
            <a:pPr algn="ctr">
              <a:lnSpc>
                <a:spcPct val="115000"/>
              </a:lnSpc>
              <a:spcAft>
                <a:spcPts val="0"/>
              </a:spcAft>
            </a:pPr>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ÔN ĐỌC NHẠC SỐ 1</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35" y="6518434"/>
            <a:ext cx="444889" cy="376769"/>
          </a:xfrm>
          <a:prstGeom prst="rect">
            <a:avLst/>
          </a:prstGeom>
        </p:spPr>
      </p:pic>
      <p:sp>
        <p:nvSpPr>
          <p:cNvPr id="9" name="Rectangle 8"/>
          <p:cNvSpPr/>
          <p:nvPr/>
        </p:nvSpPr>
        <p:spPr>
          <a:xfrm>
            <a:off x="3679547" y="1575855"/>
            <a:ext cx="6419721" cy="483017"/>
          </a:xfrm>
          <a:prstGeom prst="rect">
            <a:avLst/>
          </a:prstGeom>
        </p:spPr>
        <p:txBody>
          <a:bodyPr wrap="square">
            <a:spAutoFit/>
          </a:bodyPr>
          <a:lstStyle/>
          <a:p>
            <a:pPr algn="ctr">
              <a:lnSpc>
                <a:spcPct val="115000"/>
              </a:lnSpc>
              <a:spcAft>
                <a:spcPts val="0"/>
              </a:spcAft>
            </a:pPr>
            <a:r>
              <a:rPr lang="vi-VN"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HỌC HÁT BÀI</a:t>
            </a:r>
            <a:r>
              <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CHIM SƠN CA</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7347"/>
            <a:ext cx="5995851" cy="363065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95850" y="5423557"/>
            <a:ext cx="1672046" cy="143444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896" y="5423557"/>
            <a:ext cx="1280160" cy="143444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48055" y="5423557"/>
            <a:ext cx="1985555" cy="143444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3610" y="5410400"/>
            <a:ext cx="1258390" cy="143444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0008" y="6468074"/>
            <a:ext cx="444889" cy="37676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7062"/>
            <a:ext cx="3785139" cy="111276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4254" y="2193910"/>
            <a:ext cx="1245293" cy="996234"/>
          </a:xfrm>
          <a:prstGeom prst="rect">
            <a:avLst/>
          </a:prstGeom>
        </p:spPr>
      </p:pic>
    </p:spTree>
    <p:extLst>
      <p:ext uri="{BB962C8B-B14F-4D97-AF65-F5344CB8AC3E}">
        <p14:creationId xmlns:p14="http://schemas.microsoft.com/office/powerpoint/2010/main" val="733357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7347"/>
            <a:ext cx="5995851" cy="363065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95850" y="5423557"/>
            <a:ext cx="1672046" cy="143444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7896" y="5423557"/>
            <a:ext cx="1280160" cy="14344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48055" y="5423557"/>
            <a:ext cx="1985555" cy="143444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3610" y="5410400"/>
            <a:ext cx="1258390" cy="1434443"/>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511" y="457200"/>
            <a:ext cx="5062829" cy="6113416"/>
          </a:xfrm>
          <a:prstGeom prst="rect">
            <a:avLst/>
          </a:prstGeom>
        </p:spPr>
      </p:pic>
      <p:sp>
        <p:nvSpPr>
          <p:cNvPr id="24" name="Rectangle 23"/>
          <p:cNvSpPr/>
          <p:nvPr/>
        </p:nvSpPr>
        <p:spPr>
          <a:xfrm>
            <a:off x="8705263" y="-38670"/>
            <a:ext cx="19864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Chim sơn ca</a:t>
            </a:r>
            <a:endParaRPr kumimoji="0" lang="en-US" sz="3600" b="0" i="0" u="none" strike="noStrike" kern="1200" cap="none" spc="0" normalizeH="0" baseline="0" noProof="0" dirty="0">
              <a:ln>
                <a:noFill/>
              </a:ln>
              <a:solidFill>
                <a:srgbClr val="FF6600"/>
              </a:solidFill>
              <a:effectLst/>
              <a:uLnTx/>
              <a:uFillTx/>
              <a:latin typeface="Arial"/>
              <a:ea typeface="+mn-ea"/>
              <a:cs typeface="+mn-cs"/>
            </a:endParaRP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6851" y="2292816"/>
            <a:ext cx="1176328" cy="941062"/>
          </a:xfrm>
          <a:prstGeom prst="rect">
            <a:avLst/>
          </a:prstGeom>
        </p:spPr>
      </p:pic>
      <p:sp>
        <p:nvSpPr>
          <p:cNvPr id="12" name="Rectangle 11"/>
          <p:cNvSpPr/>
          <p:nvPr/>
        </p:nvSpPr>
        <p:spPr>
          <a:xfrm>
            <a:off x="840520" y="686041"/>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p:cNvSpPr txBox="1"/>
          <p:nvPr/>
        </p:nvSpPr>
        <p:spPr>
          <a:xfrm>
            <a:off x="256794" y="182973"/>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Chim sơn ca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93644" y="2751232"/>
            <a:ext cx="609600" cy="609600"/>
          </a:xfrm>
          <a:prstGeom prst="rect">
            <a:avLst/>
          </a:prstGeom>
        </p:spPr>
      </p:pic>
      <p:pic>
        <p:nvPicPr>
          <p:cNvPr id="2" name="Chim son c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737330" y="699274"/>
            <a:ext cx="609600" cy="609600"/>
          </a:xfrm>
          <a:prstGeom prst="rect">
            <a:avLst/>
          </a:prstGeom>
        </p:spPr>
      </p:pic>
    </p:spTree>
    <p:extLst>
      <p:ext uri="{BB962C8B-B14F-4D97-AF65-F5344CB8AC3E}">
        <p14:creationId xmlns:p14="http://schemas.microsoft.com/office/powerpoint/2010/main" val="106780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21"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32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27347"/>
            <a:ext cx="5995851" cy="363065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95850" y="5423557"/>
            <a:ext cx="1672046" cy="143444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7896" y="5423557"/>
            <a:ext cx="1280160" cy="14344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48055" y="5423557"/>
            <a:ext cx="1985555" cy="143444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3610" y="5410400"/>
            <a:ext cx="1258390" cy="143444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511" y="457200"/>
            <a:ext cx="5062829" cy="6113416"/>
          </a:xfrm>
          <a:prstGeom prst="rect">
            <a:avLst/>
          </a:prstGeom>
        </p:spPr>
      </p:pic>
      <p:sp>
        <p:nvSpPr>
          <p:cNvPr id="24" name="Rectangle 23"/>
          <p:cNvSpPr/>
          <p:nvPr/>
        </p:nvSpPr>
        <p:spPr>
          <a:xfrm>
            <a:off x="8705263" y="-38670"/>
            <a:ext cx="19864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Chim sơn ca</a:t>
            </a:r>
            <a:endParaRPr kumimoji="0" lang="en-US" sz="3600" b="0" i="0" u="none" strike="noStrike" kern="1200" cap="none" spc="0" normalizeH="0" baseline="0" noProof="0" dirty="0">
              <a:ln>
                <a:noFill/>
              </a:ln>
              <a:solidFill>
                <a:srgbClr val="FF6600"/>
              </a:solidFill>
              <a:effectLst/>
              <a:uLnTx/>
              <a:uFillTx/>
              <a:latin typeface="Arial"/>
              <a:ea typeface="+mn-ea"/>
              <a:cs typeface="+mn-cs"/>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6851" y="2292816"/>
            <a:ext cx="1176328" cy="941062"/>
          </a:xfrm>
          <a:prstGeom prst="rect">
            <a:avLst/>
          </a:prstGeom>
        </p:spPr>
      </p:pic>
      <p:sp>
        <p:nvSpPr>
          <p:cNvPr id="2" name="Rectangle 1"/>
          <p:cNvSpPr/>
          <p:nvPr/>
        </p:nvSpPr>
        <p:spPr>
          <a:xfrm>
            <a:off x="113009" y="87868"/>
            <a:ext cx="2877711" cy="369332"/>
          </a:xfrm>
          <a:prstGeom prst="rect">
            <a:avLst/>
          </a:prstGeom>
        </p:spPr>
        <p:txBody>
          <a:bodyPr wrap="none">
            <a:spAutoFit/>
          </a:bodyPr>
          <a:lstStyle/>
          <a:p>
            <a:r>
              <a:rPr lang="en-US">
                <a:solidFill>
                  <a:srgbClr val="242021"/>
                </a:solidFill>
                <a:latin typeface="Times New Roman" panose="02020603050405020304" pitchFamily="18" charset="0"/>
                <a:ea typeface="Calibri" panose="020F0502020204030204" pitchFamily="34" charset="0"/>
              </a:rPr>
              <a:t>H</a:t>
            </a:r>
            <a:r>
              <a:rPr lang="vi-VN">
                <a:solidFill>
                  <a:srgbClr val="242021"/>
                </a:solidFill>
                <a:latin typeface="Times New Roman" panose="02020603050405020304" pitchFamily="18" charset="0"/>
                <a:ea typeface="Calibri" panose="020F0502020204030204" pitchFamily="34" charset="0"/>
              </a:rPr>
              <a:t>át kết hợp vỗ tay theo nhịp </a:t>
            </a:r>
            <a:endParaRPr lang="en-US"/>
          </a:p>
        </p:txBody>
      </p:sp>
      <p:pic>
        <p:nvPicPr>
          <p:cNvPr id="19" name="Picture 18" descr="C:\Users\Admin\Desktop\2024-06-14_115400.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637" y="430192"/>
            <a:ext cx="6707874" cy="1521058"/>
          </a:xfrm>
          <a:prstGeom prst="rect">
            <a:avLst/>
          </a:prstGeom>
          <a:noFill/>
          <a:ln>
            <a:noFill/>
          </a:ln>
        </p:spPr>
      </p:pic>
      <p:pic>
        <p:nvPicPr>
          <p:cNvPr id="18" name="Chim sơn ca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87991" y="2243405"/>
            <a:ext cx="609600" cy="609600"/>
          </a:xfrm>
          <a:prstGeom prst="rect">
            <a:avLst/>
          </a:prstGeom>
        </p:spPr>
      </p:pic>
    </p:spTree>
    <p:extLst>
      <p:ext uri="{BB962C8B-B14F-4D97-AF65-F5344CB8AC3E}">
        <p14:creationId xmlns:p14="http://schemas.microsoft.com/office/powerpoint/2010/main" val="74563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2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4"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9974" y="3003394"/>
            <a:ext cx="609600" cy="609600"/>
          </a:xfrm>
          <a:prstGeom prst="rect">
            <a:avLst/>
          </a:prstGeom>
        </p:spPr>
      </p:pic>
      <p:sp>
        <p:nvSpPr>
          <p:cNvPr id="15" name="Rectangle 14"/>
          <p:cNvSpPr/>
          <p:nvPr/>
        </p:nvSpPr>
        <p:spPr>
          <a:xfrm>
            <a:off x="5464774" y="0"/>
            <a:ext cx="3005045" cy="5799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 Đọc gam Đô trưởng</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21" y="869795"/>
            <a:ext cx="12063451" cy="124893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57555"/>
            <a:ext cx="12192000" cy="3000445"/>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290" y="4756746"/>
            <a:ext cx="3049383" cy="2101254"/>
          </a:xfrm>
          <a:prstGeom prst="rect">
            <a:avLst/>
          </a:prstGeom>
        </p:spPr>
      </p:pic>
      <p:sp>
        <p:nvSpPr>
          <p:cNvPr id="7" name="Rectangle 6"/>
          <p:cNvSpPr/>
          <p:nvPr/>
        </p:nvSpPr>
        <p:spPr>
          <a:xfrm>
            <a:off x="0" y="62902"/>
            <a:ext cx="3315084" cy="517065"/>
          </a:xfrm>
          <a:prstGeom prst="rect">
            <a:avLst/>
          </a:prstGeom>
        </p:spPr>
        <p:txBody>
          <a:bodyPr wrap="square">
            <a:spAutoFit/>
          </a:bodyPr>
          <a:lstStyle/>
          <a:p>
            <a:pPr algn="ctr">
              <a:lnSpc>
                <a:spcPct val="115000"/>
              </a:lnSpc>
              <a:spcAft>
                <a:spcPts val="0"/>
              </a:spcAft>
            </a:pP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ÔN ĐỌC NHẠC SỐ 1</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08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4"/>
                                        </p:tgtEl>
                                      </p:cBhvr>
                                    </p:cmd>
                                  </p:childTnLst>
                                </p:cTn>
                              </p:par>
                            </p:childTnLst>
                          </p:cTn>
                        </p:par>
                      </p:childTnLst>
                    </p:cTn>
                  </p:par>
                </p:childTnLst>
              </p:cTn>
              <p:nextCondLst>
                <p:cond evt="onClick" delay="0">
                  <p:tgtEl>
                    <p:spTgt spid="14"/>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045751" y="-197878"/>
            <a:ext cx="3679471"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Gõ hoặc vỗ tay theo tiết tấu</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7555"/>
            <a:ext cx="12192000" cy="300044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3290" y="4756746"/>
            <a:ext cx="3049383" cy="2101254"/>
          </a:xfrm>
          <a:prstGeom prst="rect">
            <a:avLst/>
          </a:prstGeom>
        </p:spPr>
      </p:pic>
      <p:pic>
        <p:nvPicPr>
          <p:cNvPr id="20" name="Picture 19" descr="C:\Users\Admin\Desktop\2024-06-13_172157.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811" y="822960"/>
            <a:ext cx="11434949" cy="2492638"/>
          </a:xfrm>
          <a:prstGeom prst="rect">
            <a:avLst/>
          </a:prstGeom>
          <a:noFill/>
          <a:ln>
            <a:noFill/>
          </a:ln>
        </p:spPr>
      </p:pic>
    </p:spTree>
    <p:extLst>
      <p:ext uri="{BB962C8B-B14F-4D97-AF65-F5344CB8AC3E}">
        <p14:creationId xmlns:p14="http://schemas.microsoft.com/office/powerpoint/2010/main" val="130083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57555"/>
            <a:ext cx="12192000" cy="30004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7616" y="4442759"/>
            <a:ext cx="3481337" cy="239712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 y="104992"/>
            <a:ext cx="12127477" cy="4022871"/>
          </a:xfrm>
          <a:prstGeom prst="rect">
            <a:avLst/>
          </a:prstGeom>
        </p:spPr>
      </p:pic>
      <p:sp>
        <p:nvSpPr>
          <p:cNvPr id="24" name="Rectangle 23"/>
          <p:cNvSpPr/>
          <p:nvPr/>
        </p:nvSpPr>
        <p:spPr>
          <a:xfrm>
            <a:off x="122473" y="104992"/>
            <a:ext cx="35445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Ôn đọc nhạc các hình thức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Bài đọc nhạc số 1  Âm nhạc lớp 5 (SGK Kết Nối Tri Thức Với Cuộc Sống) - #coverbyt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84380" y="4058738"/>
            <a:ext cx="609600" cy="609600"/>
          </a:xfrm>
          <a:prstGeom prst="rect">
            <a:avLst/>
          </a:prstGeom>
        </p:spPr>
      </p:pic>
    </p:spTree>
    <p:extLst>
      <p:ext uri="{BB962C8B-B14F-4D97-AF65-F5344CB8AC3E}">
        <p14:creationId xmlns:p14="http://schemas.microsoft.com/office/powerpoint/2010/main" val="1969427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57555"/>
            <a:ext cx="12192000" cy="30004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7616" y="4442759"/>
            <a:ext cx="3481337" cy="239712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2128953" cy="402336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6075" y="2492919"/>
            <a:ext cx="358222" cy="358222"/>
          </a:xfrm>
          <a:prstGeom prst="rect">
            <a:avLst/>
          </a:prstGeom>
        </p:spPr>
      </p:pic>
      <p:sp>
        <p:nvSpPr>
          <p:cNvPr id="26" name="Rectangle 25"/>
          <p:cNvSpPr/>
          <p:nvPr/>
        </p:nvSpPr>
        <p:spPr>
          <a:xfrm>
            <a:off x="122473" y="104992"/>
            <a:ext cx="2951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8505" y="3986694"/>
            <a:ext cx="358222" cy="358222"/>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5907" y="2340357"/>
            <a:ext cx="358222" cy="358222"/>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8536" y="2379248"/>
            <a:ext cx="358222" cy="358222"/>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24" y="2379248"/>
            <a:ext cx="358222" cy="358222"/>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9990" y="2393525"/>
            <a:ext cx="358222" cy="358222"/>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0795" y="2401271"/>
            <a:ext cx="358222" cy="358222"/>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3918" y="2439497"/>
            <a:ext cx="358222" cy="358222"/>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9620" y="2466208"/>
            <a:ext cx="358222" cy="358222"/>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332" y="4022444"/>
            <a:ext cx="358222" cy="35822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3492" y="4023360"/>
            <a:ext cx="358222" cy="35822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3029" y="4023360"/>
            <a:ext cx="358222" cy="35822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3346" y="4023360"/>
            <a:ext cx="358222" cy="35822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058" y="4023360"/>
            <a:ext cx="358222" cy="35822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13511" y="4004219"/>
            <a:ext cx="358222" cy="35822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5519" y="3960963"/>
            <a:ext cx="358222" cy="358222"/>
          </a:xfrm>
          <a:prstGeom prst="rect">
            <a:avLst/>
          </a:prstGeom>
        </p:spPr>
      </p:pic>
      <p:pic>
        <p:nvPicPr>
          <p:cNvPr id="22" name="Bài đọc nhạc số 1  Âm nhạc lớp 5 (SGK Kết Nối Tri Thức Với Cuộc Sống) - #coverbyt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71733" y="31024"/>
            <a:ext cx="609600" cy="609600"/>
          </a:xfrm>
          <a:prstGeom prst="rect">
            <a:avLst/>
          </a:prstGeom>
        </p:spPr>
      </p:pic>
    </p:spTree>
    <p:extLst>
      <p:ext uri="{BB962C8B-B14F-4D97-AF65-F5344CB8AC3E}">
        <p14:creationId xmlns:p14="http://schemas.microsoft.com/office/powerpoint/2010/main" val="938973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1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7555"/>
            <a:ext cx="12192000" cy="300044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7023" y="4593992"/>
            <a:ext cx="2780669" cy="2345255"/>
          </a:xfrm>
          <a:prstGeom prst="rect">
            <a:avLst/>
          </a:prstGeom>
        </p:spPr>
      </p:pic>
      <p:sp>
        <p:nvSpPr>
          <p:cNvPr id="3" name="Rectangle 2"/>
          <p:cNvSpPr/>
          <p:nvPr/>
        </p:nvSpPr>
        <p:spPr>
          <a:xfrm>
            <a:off x="326488" y="140725"/>
            <a:ext cx="3544560" cy="41088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tiết tấu kết hợp vận động cơ thể</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descr="C:\Users\Admin\Desktop\2024-06-13_173030.png"/>
          <p:cNvPicPr/>
          <p:nvPr/>
        </p:nvPicPr>
        <p:blipFill>
          <a:blip r:embed="rId6">
            <a:extLst>
              <a:ext uri="{28A0092B-C50C-407E-A947-70E740481C1C}">
                <a14:useLocalDpi xmlns:a14="http://schemas.microsoft.com/office/drawing/2010/main" val="0"/>
              </a:ext>
            </a:extLst>
          </a:blip>
          <a:srcRect/>
          <a:stretch>
            <a:fillRect/>
          </a:stretch>
        </p:blipFill>
        <p:spPr bwMode="auto">
          <a:xfrm>
            <a:off x="3639774" y="783770"/>
            <a:ext cx="8195174" cy="3073785"/>
          </a:xfrm>
          <a:prstGeom prst="rect">
            <a:avLst/>
          </a:prstGeom>
          <a:noFill/>
          <a:ln>
            <a:noFill/>
          </a:ln>
        </p:spPr>
      </p:pic>
    </p:spTree>
    <p:extLst>
      <p:ext uri="{BB962C8B-B14F-4D97-AF65-F5344CB8AC3E}">
        <p14:creationId xmlns:p14="http://schemas.microsoft.com/office/powerpoint/2010/main" val="147674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35" y="6518434"/>
            <a:ext cx="444889" cy="37676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7347"/>
            <a:ext cx="5995851" cy="363065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95850" y="5423557"/>
            <a:ext cx="1672046" cy="143444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896" y="5423557"/>
            <a:ext cx="1280160" cy="143444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48055" y="5423557"/>
            <a:ext cx="1985555" cy="143444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3610" y="5410400"/>
            <a:ext cx="1258390" cy="143444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0008" y="6468074"/>
            <a:ext cx="444889" cy="37676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6851" y="2292816"/>
            <a:ext cx="1176328" cy="94106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21" name="Rectangle 20"/>
          <p:cNvSpPr/>
          <p:nvPr/>
        </p:nvSpPr>
        <p:spPr>
          <a:xfrm>
            <a:off x="1181082" y="-1"/>
            <a:ext cx="4814768" cy="495520"/>
          </a:xfrm>
          <a:prstGeom prst="rect">
            <a:avLst/>
          </a:prstGeom>
        </p:spPr>
        <p:txBody>
          <a:bodyPr wrap="square">
            <a:spAutoFit/>
          </a:bodyPr>
          <a:lstStyle/>
          <a:p>
            <a:pPr algn="ctr">
              <a:lnSpc>
                <a:spcPct val="115000"/>
              </a:lnSpc>
              <a:spcAft>
                <a:spcPts val="0"/>
              </a:spcAft>
            </a:pPr>
            <a:r>
              <a:rPr lang="en-US" sz="2400" b="1">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CHIM SƠN CA</a:t>
            </a:r>
            <a:endParaRPr lang="en-US" sz="24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2" name="TextBox 21"/>
          <p:cNvSpPr txBox="1"/>
          <p:nvPr/>
        </p:nvSpPr>
        <p:spPr>
          <a:xfrm>
            <a:off x="981241" y="111922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773459" y="1983344"/>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5536571" y="278035"/>
            <a:ext cx="6655429" cy="1787669"/>
          </a:xfrm>
          <a:prstGeom prst="rect">
            <a:avLst/>
          </a:prstGeom>
        </p:spPr>
        <p:txBody>
          <a:bodyPr wrap="square">
            <a:spAutoFit/>
          </a:bodyPr>
          <a:lstStyle/>
          <a:p>
            <a:pPr algn="just">
              <a:lnSpc>
                <a:spcPct val="115000"/>
              </a:lnSpc>
              <a:spcAft>
                <a:spcPts val="800"/>
              </a:spcAft>
            </a:pPr>
            <a:r>
              <a:rPr lang="vi-VN">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Nhạc sĩ Nhạc sĩ Y Vân tên thật là Trần Tấn Hậu, sinh năm 1933, mất năm 1992, quê gốc Thanh Hóa. Ông là nhạc sĩ tiêu biểu của tân nhạc Việt Nam thập niên 1950 đến 1990. Thuở niên thiếu, ông từng theo học nhạc với giáo sư, nhạc sĩ Tạ Phước và sáng tác từ rất sớm</a:t>
            </a:r>
            <a:r>
              <a:rPr lang="vi-VN">
                <a:solidFill>
                  <a:srgbClr val="202124"/>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a:latin typeface="Times New Roman" panose="02020603050405020304" pitchFamily="18" charset="0"/>
                <a:ea typeface="Calibri" panose="020F0502020204030204" pitchFamily="34" charset="0"/>
                <a:cs typeface="Times New Roman" panose="02020603050405020304" pitchFamily="18" charset="0"/>
              </a:rPr>
              <a:t>+ Bài hát </a:t>
            </a:r>
            <a:r>
              <a:rPr lang="en-US">
                <a:latin typeface="Times New Roman" panose="02020603050405020304" pitchFamily="18" charset="0"/>
                <a:ea typeface="Calibri" panose="020F0502020204030204" pitchFamily="34" charset="0"/>
                <a:cs typeface="Times New Roman" panose="02020603050405020304" pitchFamily="18" charset="0"/>
              </a:rPr>
              <a:t>Chim Sơn Ca</a:t>
            </a:r>
            <a:r>
              <a:rPr lang="vi-VN">
                <a:latin typeface="Times New Roman" panose="02020603050405020304" pitchFamily="18" charset="0"/>
                <a:ea typeface="Calibri" panose="020F0502020204030204" pitchFamily="34" charset="0"/>
                <a:cs typeface="Times New Roman" panose="02020603050405020304" pitchFamily="18" charset="0"/>
              </a:rPr>
              <a:t> có sắc thái Vui- rộn rã</a:t>
            </a:r>
            <a:endParaRPr lang="en-US" sz="140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Y Vân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4285" y="2205300"/>
            <a:ext cx="2503984" cy="32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02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7347"/>
            <a:ext cx="5995851" cy="363065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95850" y="5423557"/>
            <a:ext cx="1672046" cy="143444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7896" y="5423557"/>
            <a:ext cx="1280160" cy="14344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48055" y="5423557"/>
            <a:ext cx="1985555" cy="143444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3610" y="5410400"/>
            <a:ext cx="1258390" cy="1434443"/>
          </a:xfrm>
          <a:prstGeom prst="rect">
            <a:avLst/>
          </a:prstGeom>
        </p:spPr>
      </p:pic>
      <p:sp>
        <p:nvSpPr>
          <p:cNvPr id="19" name="Rectangle 18"/>
          <p:cNvSpPr/>
          <p:nvPr/>
        </p:nvSpPr>
        <p:spPr>
          <a:xfrm>
            <a:off x="474392" y="24218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511" y="457200"/>
            <a:ext cx="5062829" cy="6113416"/>
          </a:xfrm>
          <a:prstGeom prst="rect">
            <a:avLst/>
          </a:prstGeom>
        </p:spPr>
      </p:pic>
      <p:sp>
        <p:nvSpPr>
          <p:cNvPr id="24" name="Rectangle 23"/>
          <p:cNvSpPr/>
          <p:nvPr/>
        </p:nvSpPr>
        <p:spPr>
          <a:xfrm>
            <a:off x="8705263" y="-38670"/>
            <a:ext cx="19864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6600"/>
                </a:solidFill>
                <a:latin typeface="Times New Roman" panose="02020603050405020304" pitchFamily="18" charset="0"/>
              </a:rPr>
              <a:t>Chim sơn ca</a:t>
            </a:r>
            <a:endParaRPr kumimoji="0" lang="en-US" sz="3600" b="0" i="0" u="none" strike="noStrike" kern="1200" cap="none" spc="0" normalizeH="0" baseline="0" noProof="0" dirty="0">
              <a:ln>
                <a:noFill/>
              </a:ln>
              <a:solidFill>
                <a:srgbClr val="FF6600"/>
              </a:solidFill>
              <a:effectLst/>
              <a:uLnTx/>
              <a:uFillTx/>
              <a:latin typeface="Arial"/>
            </a:endParaRP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6851" y="2292816"/>
            <a:ext cx="1176328" cy="941062"/>
          </a:xfrm>
          <a:prstGeom prst="rect">
            <a:avLst/>
          </a:prstGeom>
        </p:spPr>
      </p:pic>
      <p:pic>
        <p:nvPicPr>
          <p:cNvPr id="12" name="[Hát mẫu] CHIM SƠN CA (Âm nhạc lớp 5 - Bộ sách Kết nối tri thức) - Video by NGUYEN TRUONG POL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57284" y="699274"/>
            <a:ext cx="609600" cy="609600"/>
          </a:xfrm>
          <a:prstGeom prst="rect">
            <a:avLst/>
          </a:prstGeom>
        </p:spPr>
      </p:pic>
      <p:pic>
        <p:nvPicPr>
          <p:cNvPr id="2" name="Chim sơn ca karaoke lớp 5. Kết nối tri thứ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787991" y="2243405"/>
            <a:ext cx="609600" cy="609600"/>
          </a:xfrm>
          <a:prstGeom prst="rect">
            <a:avLst/>
          </a:prstGeom>
        </p:spPr>
      </p:pic>
    </p:spTree>
    <p:extLst>
      <p:ext uri="{BB962C8B-B14F-4D97-AF65-F5344CB8AC3E}">
        <p14:creationId xmlns:p14="http://schemas.microsoft.com/office/powerpoint/2010/main" val="416316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482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3038497"/>
            <a:ext cx="4741818" cy="4017551"/>
          </a:xfrm>
          <a:prstGeom prst="rect">
            <a:avLst/>
          </a:prstGeom>
        </p:spPr>
      </p:pic>
      <p:sp>
        <p:nvSpPr>
          <p:cNvPr id="6" name="Rectangle 5"/>
          <p:cNvSpPr/>
          <p:nvPr/>
        </p:nvSpPr>
        <p:spPr>
          <a:xfrm>
            <a:off x="174223" y="232055"/>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p>
        </p:txBody>
      </p:sp>
      <p:sp>
        <p:nvSpPr>
          <p:cNvPr id="7" name="Rectangle 6"/>
          <p:cNvSpPr/>
          <p:nvPr/>
        </p:nvSpPr>
        <p:spPr>
          <a:xfrm>
            <a:off x="4846321" y="232055"/>
            <a:ext cx="7345679" cy="4003147"/>
          </a:xfrm>
          <a:prstGeom prst="rect">
            <a:avLst/>
          </a:prstGeom>
        </p:spPr>
        <p:txBody>
          <a:bodyPr wrap="square">
            <a:spAutoFit/>
          </a:bodyPr>
          <a:lstStyle/>
          <a:p>
            <a:pPr>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1: Líu lo … bước chân em.</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2: Líu lo … hát ca.</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3: Khi đi … người thân.</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4: Ríu rít … là bầy sơn ca.</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5: Nhớ mãi … hàng cây.</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3200" i="1">
                <a:latin typeface="Times New Roman" panose="02020603050405020304" pitchFamily="18" charset="0"/>
                <a:ea typeface="Calibri" panose="020F0502020204030204" pitchFamily="34" charset="0"/>
                <a:cs typeface="Times New Roman" panose="02020603050405020304" pitchFamily="18" charset="0"/>
              </a:rPr>
              <a:t>+ Câu hát 6: Tíu tít … là bầy sơn ca.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1747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246</Words>
  <Application>Microsoft Office PowerPoint</Application>
  <PresentationFormat>Widescreen</PresentationFormat>
  <Paragraphs>29</Paragraphs>
  <Slides>11</Slides>
  <Notes>0</Notes>
  <HiddenSlides>0</HiddenSlides>
  <MMClips>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#9Slide05 Dancing Script</vt:lpstr>
      <vt:lpstr>Arial</vt:lpstr>
      <vt:lpstr>Calibri</vt:lpstr>
      <vt:lpstr>Tahoma</vt:lpstr>
      <vt:lpstr>Times New Roman</vt:lpstr>
      <vt:lpstr>Wingdings</vt:lpstr>
      <vt:lpstr>Textured</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143</cp:revision>
  <dcterms:created xsi:type="dcterms:W3CDTF">2022-07-19T08:03:09Z</dcterms:created>
  <dcterms:modified xsi:type="dcterms:W3CDTF">2025-09-13T12:03:02Z</dcterms:modified>
</cp:coreProperties>
</file>