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10"/>
  </p:notesMasterIdLst>
  <p:sldIdLst>
    <p:sldId id="597" r:id="rId2"/>
    <p:sldId id="599" r:id="rId3"/>
    <p:sldId id="600" r:id="rId4"/>
    <p:sldId id="601" r:id="rId5"/>
    <p:sldId id="603" r:id="rId6"/>
    <p:sldId id="604" r:id="rId7"/>
    <p:sldId id="605" r:id="rId8"/>
    <p:sldId id="606" r:id="rId9"/>
  </p:sldIdLst>
  <p:sldSz cx="12192000" cy="6858000"/>
  <p:notesSz cx="6858000" cy="9144000"/>
  <p:embeddedFontLst>
    <p:embeddedFont>
      <p:font typeface="Tahoma" panose="020B0604030504040204" pitchFamily="34" charset="0"/>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9900"/>
    <a:srgbClr val="00CC00"/>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01122632"/>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872561448"/>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112292994"/>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8453191"/>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20903500"/>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4157695"/>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9767656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1518260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1959003"/>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37965902"/>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55547228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337234538"/>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969049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f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f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jfif"/><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fif"/><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286" y="2024742"/>
            <a:ext cx="4027714" cy="48332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 y="2024742"/>
            <a:ext cx="8164289" cy="48332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3" y="1191"/>
            <a:ext cx="2839200" cy="810805"/>
          </a:xfrm>
          <a:prstGeom prst="rect">
            <a:avLst/>
          </a:prstGeom>
        </p:spPr>
      </p:pic>
      <p:sp>
        <p:nvSpPr>
          <p:cNvPr id="8" name="Rectangle 7"/>
          <p:cNvSpPr/>
          <p:nvPr/>
        </p:nvSpPr>
        <p:spPr>
          <a:xfrm>
            <a:off x="4976692" y="1602371"/>
            <a:ext cx="4036424" cy="587853"/>
          </a:xfrm>
          <a:prstGeom prst="rect">
            <a:avLst/>
          </a:prstGeom>
        </p:spPr>
        <p:txBody>
          <a:bodyPr wrap="square">
            <a:spAutoFit/>
          </a:bodyPr>
          <a:lstStyle/>
          <a:p>
            <a:pPr algn="ctr">
              <a:lnSpc>
                <a:spcPct val="115000"/>
              </a:lnSpc>
              <a:spcAft>
                <a:spcPts val="0"/>
              </a:spcAft>
            </a:pPr>
            <a:r>
              <a:rPr lang="en-US" sz="2800" b="1">
                <a:solidFill>
                  <a:srgbClr val="000066"/>
                </a:solidFill>
                <a:latin typeface="Times New Roman" panose="02020603050405020304" pitchFamily="18" charset="0"/>
                <a:ea typeface="Calibri" panose="020F0502020204030204" pitchFamily="34" charset="0"/>
              </a:rPr>
              <a:t>VẬN DỤNG SÁNG TẠO</a:t>
            </a:r>
          </a:p>
        </p:txBody>
      </p:sp>
      <p:sp>
        <p:nvSpPr>
          <p:cNvPr id="9" name="Rectangle 8"/>
          <p:cNvSpPr/>
          <p:nvPr/>
        </p:nvSpPr>
        <p:spPr>
          <a:xfrm>
            <a:off x="3928385" y="830516"/>
            <a:ext cx="6260644" cy="1083374"/>
          </a:xfrm>
          <a:prstGeom prst="rect">
            <a:avLst/>
          </a:prstGeom>
        </p:spPr>
        <p:txBody>
          <a:bodyPr wrap="square">
            <a:spAutoFit/>
          </a:bodyPr>
          <a:lstStyle/>
          <a:p>
            <a:pPr algn="ctr">
              <a:lnSpc>
                <a:spcPct val="115000"/>
              </a:lnSpc>
              <a:spcAft>
                <a:spcPts val="0"/>
              </a:spcAft>
            </a:pPr>
            <a:r>
              <a:rPr lang="en-US" sz="2800" b="1">
                <a:solidFill>
                  <a:srgbClr val="000066"/>
                </a:solidFill>
                <a:latin typeface="Times New Roman" panose="02020603050405020304" pitchFamily="18" charset="0"/>
                <a:ea typeface="Calibri" panose="020F0502020204030204" pitchFamily="34" charset="0"/>
              </a:rPr>
              <a:t>NGHE NHẠC: KHÚC CA BỐN MÙA</a:t>
            </a:r>
          </a:p>
          <a:p>
            <a:pPr algn="ctr">
              <a:lnSpc>
                <a:spcPct val="115000"/>
              </a:lnSpc>
              <a:spcAft>
                <a:spcPts val="0"/>
              </a:spcAft>
            </a:pPr>
            <a:endParaRPr lang="en-US" sz="2800" b="1">
              <a:solidFill>
                <a:srgbClr val="000066"/>
              </a:solidFill>
              <a:latin typeface="Times New Roman" panose="02020603050405020304" pitchFamily="18" charset="0"/>
              <a:ea typeface="Calibri" panose="020F0502020204030204" pitchFamily="34" charset="0"/>
            </a:endParaRPr>
          </a:p>
        </p:txBody>
      </p:sp>
      <p:sp>
        <p:nvSpPr>
          <p:cNvPr id="10" name="Rectangle 9"/>
          <p:cNvSpPr/>
          <p:nvPr/>
        </p:nvSpPr>
        <p:spPr>
          <a:xfrm>
            <a:off x="5826066" y="70307"/>
            <a:ext cx="1863061" cy="613245"/>
          </a:xfrm>
          <a:prstGeom prst="rect">
            <a:avLst/>
          </a:prstGeom>
        </p:spPr>
        <p:txBody>
          <a:bodyPr wrap="square">
            <a:spAutoFit/>
          </a:bodyPr>
          <a:lstStyle/>
          <a:p>
            <a:pPr algn="ctr">
              <a:lnSpc>
                <a:spcPct val="115000"/>
              </a:lnSpc>
              <a:spcAft>
                <a:spcPts val="0"/>
              </a:spcAft>
            </a:pPr>
            <a:r>
              <a:rPr lang="en-US" sz="3200" b="1">
                <a:solidFill>
                  <a:srgbClr val="000066"/>
                </a:solidFill>
                <a:latin typeface="Times New Roman" panose="02020603050405020304" pitchFamily="18" charset="0"/>
                <a:ea typeface="Calibri" panose="020F0502020204030204" pitchFamily="34" charset="0"/>
              </a:rPr>
              <a:t>TIẾT 33</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2787" y="3288626"/>
            <a:ext cx="1364809" cy="3108959"/>
          </a:xfrm>
          <a:prstGeom prst="rect">
            <a:avLst/>
          </a:prstGeom>
        </p:spPr>
      </p:pic>
    </p:spTree>
    <p:extLst>
      <p:ext uri="{BB962C8B-B14F-4D97-AF65-F5344CB8AC3E}">
        <p14:creationId xmlns:p14="http://schemas.microsoft.com/office/powerpoint/2010/main" val="3501959749"/>
      </p:ext>
    </p:extLst>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1382" y="3545258"/>
            <a:ext cx="2760617" cy="33127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 y="3545258"/>
            <a:ext cx="9431386" cy="331274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681" y="4493622"/>
            <a:ext cx="947337" cy="2157981"/>
          </a:xfrm>
          <a:prstGeom prst="rect">
            <a:avLst/>
          </a:prstGeom>
        </p:spPr>
      </p:pic>
      <p:sp>
        <p:nvSpPr>
          <p:cNvPr id="12" name="TextBox 11"/>
          <p:cNvSpPr txBox="1"/>
          <p:nvPr/>
        </p:nvSpPr>
        <p:spPr>
          <a:xfrm>
            <a:off x="7973024" y="255076"/>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14" name="TextBox 13"/>
          <p:cNvSpPr txBox="1"/>
          <p:nvPr/>
        </p:nvSpPr>
        <p:spPr>
          <a:xfrm>
            <a:off x="2491969" y="25507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 thành kiến thức</a:t>
            </a:r>
          </a:p>
        </p:txBody>
      </p:sp>
      <p:sp>
        <p:nvSpPr>
          <p:cNvPr id="2" name="Rectangle 1"/>
          <p:cNvSpPr/>
          <p:nvPr/>
        </p:nvSpPr>
        <p:spPr>
          <a:xfrm>
            <a:off x="84568" y="1340539"/>
            <a:ext cx="12070165" cy="1578894"/>
          </a:xfrm>
          <a:prstGeom prst="rect">
            <a:avLst/>
          </a:prstGeom>
        </p:spPr>
        <p:txBody>
          <a:bodyPr wrap="square">
            <a:spAutoFit/>
          </a:bodyPr>
          <a:lstStyle/>
          <a:p>
            <a:pPr algn="just">
              <a:lnSpc>
                <a:spcPct val="115000"/>
              </a:lnSpc>
              <a:spcAft>
                <a:spcPts val="800"/>
              </a:spcAft>
            </a:pPr>
            <a:r>
              <a:rPr lang="en-US" sz="2800">
                <a:latin typeface="Times New Roman" panose="02020603050405020304" pitchFamily="18" charset="0"/>
                <a:ea typeface="Arial" panose="020B0604020202020204" pitchFamily="34" charset="0"/>
                <a:cs typeface="Times New Roman" panose="02020603050405020304" pitchFamily="18" charset="0"/>
              </a:rPr>
              <a:t>+ Nhạc sĩ Nguyễn Hải quê ở Đồng Hới tỉnh Quảng Bình. Ông là nhạc sĩ đã sáng tác nhiều tác phẩm cho nhạc đàn và bài hát Khúc ca bốn mùa là một trong những sáng tác hay, được HS đón nhận và yêu thích.</a:t>
            </a:r>
            <a:r>
              <a:rPr lang="en-US" sz="280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49321471"/>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1382" y="3545258"/>
            <a:ext cx="2760617" cy="33127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 y="3545258"/>
            <a:ext cx="9431386" cy="331274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681" y="4493622"/>
            <a:ext cx="947337" cy="2157981"/>
          </a:xfrm>
          <a:prstGeom prst="rect">
            <a:avLst/>
          </a:prstGeom>
        </p:spPr>
      </p:pic>
      <p:sp>
        <p:nvSpPr>
          <p:cNvPr id="12" name="TextBox 11"/>
          <p:cNvSpPr txBox="1"/>
          <p:nvPr/>
        </p:nvSpPr>
        <p:spPr>
          <a:xfrm>
            <a:off x="0" y="98322"/>
            <a:ext cx="1458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Đọc lời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783" y="19690"/>
            <a:ext cx="7123611" cy="4065866"/>
          </a:xfrm>
          <a:prstGeom prst="rect">
            <a:avLst/>
          </a:prstGeom>
        </p:spPr>
      </p:pic>
    </p:spTree>
    <p:extLst>
      <p:ext uri="{BB962C8B-B14F-4D97-AF65-F5344CB8AC3E}">
        <p14:creationId xmlns:p14="http://schemas.microsoft.com/office/powerpoint/2010/main" val="371991904"/>
      </p:ext>
    </p:extLst>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1382" y="3545258"/>
            <a:ext cx="2760617" cy="33127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 y="3545258"/>
            <a:ext cx="9431386" cy="331274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681" y="4493622"/>
            <a:ext cx="947337" cy="2157981"/>
          </a:xfrm>
          <a:prstGeom prst="rect">
            <a:avLst/>
          </a:prstGeom>
        </p:spPr>
      </p:pic>
      <p:sp>
        <p:nvSpPr>
          <p:cNvPr id="7" name="Rectangle 6"/>
          <p:cNvSpPr/>
          <p:nvPr/>
        </p:nvSpPr>
        <p:spPr>
          <a:xfrm>
            <a:off x="128404" y="0"/>
            <a:ext cx="5352747" cy="66120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a:ea typeface="Calibri"/>
                <a:cs typeface="+mn-cs"/>
              </a:rPr>
              <a:t>Nghe và cảm nhận nhịp điệu bài hát</a:t>
            </a:r>
          </a:p>
        </p:txBody>
      </p:sp>
      <p:sp>
        <p:nvSpPr>
          <p:cNvPr id="2" name="Rectangle 1"/>
          <p:cNvSpPr/>
          <p:nvPr/>
        </p:nvSpPr>
        <p:spPr>
          <a:xfrm>
            <a:off x="506549" y="2664434"/>
            <a:ext cx="6096000" cy="483017"/>
          </a:xfrm>
          <a:prstGeom prst="rect">
            <a:avLst/>
          </a:prstGeom>
        </p:spPr>
        <p:txBody>
          <a:bodyPr>
            <a:spAutoFit/>
          </a:bodyPr>
          <a:lstStyle/>
          <a:p>
            <a:pPr algn="just">
              <a:lnSpc>
                <a:spcPct val="115000"/>
              </a:lnSpc>
              <a:spcAft>
                <a:spcPts val="800"/>
              </a:spcAft>
            </a:pPr>
            <a:r>
              <a:rPr lang="en-US" sz="2400" i="1">
                <a:latin typeface="Times New Roman" panose="02020603050405020304" pitchFamily="18" charset="0"/>
                <a:ea typeface="Arial" panose="020B0604020202020204" pitchFamily="34" charset="0"/>
                <a:cs typeface="Times New Roman" panose="02020603050405020304" pitchFamily="18" charset="0"/>
              </a:rPr>
              <a:t>+ Bài hát Khúc ca bốn mùa viết ở nhịp nào?</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KHÚC CA BỐN MÙA - NHẠC MẪU - CHỦ ĐỀ 5 - BỐN MÙA HÒA CA - ÂM NHẠC 8 - SGK CHÂN TRỜI SÁNG TẠ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7749" y="3409840"/>
            <a:ext cx="609600" cy="609600"/>
          </a:xfrm>
          <a:prstGeom prst="rect">
            <a:avLst/>
          </a:prstGeom>
        </p:spPr>
      </p:pic>
      <p:sp>
        <p:nvSpPr>
          <p:cNvPr id="8" name="Rectangle 7"/>
          <p:cNvSpPr/>
          <p:nvPr/>
        </p:nvSpPr>
        <p:spPr>
          <a:xfrm>
            <a:off x="440274" y="964880"/>
            <a:ext cx="6003567" cy="483017"/>
          </a:xfrm>
          <a:prstGeom prst="rect">
            <a:avLst/>
          </a:prstGeom>
        </p:spPr>
        <p:txBody>
          <a:bodyPr wrap="none">
            <a:spAutoFit/>
          </a:bodyPr>
          <a:lstStyle/>
          <a:p>
            <a:pPr>
              <a:lnSpc>
                <a:spcPct val="115000"/>
              </a:lnSpc>
              <a:spcAft>
                <a:spcPts val="800"/>
              </a:spcAft>
            </a:pPr>
            <a:r>
              <a:rPr lang="en-US" sz="2400" i="1">
                <a:latin typeface="Times New Roman" panose="02020603050405020304" pitchFamily="18" charset="0"/>
                <a:ea typeface="Arial" panose="020B0604020202020204" pitchFamily="34" charset="0"/>
                <a:cs typeface="Times New Roman" panose="02020603050405020304" pitchFamily="18" charset="0"/>
              </a:rPr>
              <a:t>+ Em cảm nhận như thế nào khi nghe bài hát? </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440274" y="1838978"/>
            <a:ext cx="7670690" cy="483017"/>
          </a:xfrm>
          <a:prstGeom prst="rect">
            <a:avLst/>
          </a:prstGeom>
        </p:spPr>
        <p:txBody>
          <a:bodyPr wrap="none">
            <a:spAutoFit/>
          </a:bodyPr>
          <a:lstStyle/>
          <a:p>
            <a:pPr>
              <a:lnSpc>
                <a:spcPct val="115000"/>
              </a:lnSpc>
              <a:spcAft>
                <a:spcPts val="800"/>
              </a:spcAft>
            </a:pPr>
            <a:r>
              <a:rPr lang="en-US" sz="2400" i="1">
                <a:latin typeface="Times New Roman" panose="02020603050405020304" pitchFamily="18" charset="0"/>
                <a:ea typeface="Arial" panose="020B0604020202020204" pitchFamily="34" charset="0"/>
                <a:cs typeface="Times New Roman" panose="02020603050405020304" pitchFamily="18" charset="0"/>
              </a:rPr>
              <a:t>+ Bài hát nói về điều gì mà tất cả chúng ta đều mong muốn?</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0387023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8938"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2"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1382" y="3545258"/>
            <a:ext cx="2760617" cy="33127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 y="3545258"/>
            <a:ext cx="9431386" cy="331274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681" y="4493622"/>
            <a:ext cx="947337" cy="2157981"/>
          </a:xfrm>
          <a:prstGeom prst="rect">
            <a:avLst/>
          </a:prstGeom>
        </p:spPr>
      </p:pic>
      <p:sp>
        <p:nvSpPr>
          <p:cNvPr id="10" name="TextBox 9"/>
          <p:cNvSpPr txBox="1"/>
          <p:nvPr/>
        </p:nvSpPr>
        <p:spPr>
          <a:xfrm>
            <a:off x="0" y="127559"/>
            <a:ext cx="4799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Vận</a:t>
            </a:r>
            <a:r>
              <a:rPr kumimoji="0" lang="en-US" sz="2400" b="0" i="0" u="none" strike="noStrike" kern="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động phụ hoạ </a:t>
            </a:r>
            <a:r>
              <a:rPr lang="en-US" sz="2400" kern="0">
                <a:solidFill>
                  <a:prstClr val="black"/>
                </a:solidFill>
                <a:latin typeface="Times New Roman" panose="02020603050405020304" pitchFamily="18" charset="0"/>
                <a:cs typeface="Times New Roman" panose="02020603050405020304" pitchFamily="18" charset="0"/>
              </a:rPr>
              <a:t>cơ thể</a:t>
            </a:r>
            <a:r>
              <a:rPr kumimoji="0" lang="en-US" sz="2400" b="0" i="0" u="none" strike="noStrike" kern="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nhịp điệu</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917" y="0"/>
            <a:ext cx="6454082" cy="3683726"/>
          </a:xfrm>
          <a:prstGeom prst="rect">
            <a:avLst/>
          </a:prstGeom>
        </p:spPr>
      </p:pic>
      <p:pic>
        <p:nvPicPr>
          <p:cNvPr id="13" name="KHÚC CA BỐN MÙA - NHẠC MẪU - CHỦ ĐỀ 5 - BỐN MÙA HÒA CA - ÂM NHẠC 8 - SGK CHÂN TRỜI SÁNG TẠ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2859" y="1979859"/>
            <a:ext cx="609600" cy="609600"/>
          </a:xfrm>
          <a:prstGeom prst="rect">
            <a:avLst/>
          </a:prstGeom>
        </p:spPr>
      </p:pic>
    </p:spTree>
    <p:extLst>
      <p:ext uri="{BB962C8B-B14F-4D97-AF65-F5344CB8AC3E}">
        <p14:creationId xmlns:p14="http://schemas.microsoft.com/office/powerpoint/2010/main" val="173907727"/>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3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662" y="4532811"/>
            <a:ext cx="6235337" cy="23251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 y="4493621"/>
            <a:ext cx="5956669" cy="23643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972" y="4493620"/>
            <a:ext cx="947337" cy="215798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280"/>
            <a:ext cx="2338251" cy="759931"/>
          </a:xfrm>
          <a:prstGeom prst="rect">
            <a:avLst/>
          </a:prstGeom>
        </p:spPr>
      </p:pic>
      <p:sp>
        <p:nvSpPr>
          <p:cNvPr id="9" name="TextBox 8"/>
          <p:cNvSpPr txBox="1"/>
          <p:nvPr/>
        </p:nvSpPr>
        <p:spPr>
          <a:xfrm>
            <a:off x="7756758" y="240025"/>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732" y="0"/>
            <a:ext cx="5245094" cy="1018903"/>
          </a:xfrm>
          <a:prstGeom prst="rect">
            <a:avLst/>
          </a:prstGeom>
        </p:spPr>
      </p:pic>
      <p:pic>
        <p:nvPicPr>
          <p:cNvPr id="14" name="Picture 13" descr="C:\Users\Admin\Desktop\2024-06-21_110906.png"/>
          <p:cNvPicPr/>
          <p:nvPr/>
        </p:nvPicPr>
        <p:blipFill>
          <a:blip r:embed="rId9">
            <a:extLst>
              <a:ext uri="{28A0092B-C50C-407E-A947-70E740481C1C}">
                <a14:useLocalDpi xmlns:a14="http://schemas.microsoft.com/office/drawing/2010/main" val="0"/>
              </a:ext>
            </a:extLst>
          </a:blip>
          <a:srcRect/>
          <a:stretch>
            <a:fillRect/>
          </a:stretch>
        </p:blipFill>
        <p:spPr bwMode="auto">
          <a:xfrm>
            <a:off x="522515" y="1636376"/>
            <a:ext cx="11247120" cy="2759904"/>
          </a:xfrm>
          <a:prstGeom prst="rect">
            <a:avLst/>
          </a:prstGeom>
          <a:noFill/>
          <a:ln>
            <a:noFill/>
          </a:ln>
        </p:spPr>
      </p:pic>
      <p:pic>
        <p:nvPicPr>
          <p:cNvPr id="3" name="ricoder ig la 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51958" y="4847997"/>
            <a:ext cx="609600" cy="609600"/>
          </a:xfrm>
          <a:prstGeom prst="rect">
            <a:avLst/>
          </a:prstGeom>
        </p:spPr>
      </p:pic>
    </p:spTree>
    <p:extLst>
      <p:ext uri="{BB962C8B-B14F-4D97-AF65-F5344CB8AC3E}">
        <p14:creationId xmlns:p14="http://schemas.microsoft.com/office/powerpoint/2010/main" val="3272399361"/>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662" y="4532811"/>
            <a:ext cx="6235337" cy="23251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 y="4493621"/>
            <a:ext cx="5956669" cy="23643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972" y="4493620"/>
            <a:ext cx="947337" cy="215798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2191999" cy="1507807"/>
          </a:xfrm>
          <a:prstGeom prst="rect">
            <a:avLst/>
          </a:prstGeom>
        </p:spPr>
      </p:pic>
      <p:pic>
        <p:nvPicPr>
          <p:cNvPr id="10" name="Picture 9" descr="C:\Users\Admin\Desktop\2024-06-21_110906.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07808"/>
            <a:ext cx="12192006" cy="2411049"/>
          </a:xfrm>
          <a:prstGeom prst="rect">
            <a:avLst/>
          </a:prstGeom>
          <a:noFill/>
          <a:ln>
            <a:noFill/>
          </a:ln>
        </p:spPr>
      </p:pic>
      <p:pic>
        <p:nvPicPr>
          <p:cNvPr id="2" name="bai luyen tap ken phim can c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1476" y="4383042"/>
            <a:ext cx="609600" cy="609600"/>
          </a:xfrm>
          <a:prstGeom prst="rect">
            <a:avLst/>
          </a:prstGeom>
        </p:spPr>
      </p:pic>
    </p:spTree>
    <p:extLst>
      <p:ext uri="{BB962C8B-B14F-4D97-AF65-F5344CB8AC3E}">
        <p14:creationId xmlns:p14="http://schemas.microsoft.com/office/powerpoint/2010/main" val="1542847559"/>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7968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924667"/>
            <a:ext cx="7361905" cy="2933333"/>
          </a:xfrm>
          <a:prstGeom prst="rect">
            <a:avLst/>
          </a:prstGeom>
        </p:spPr>
      </p:pic>
      <p:pic>
        <p:nvPicPr>
          <p:cNvPr id="5" name="KHÚC CA HÈ VỀ KARAOKE II ÂM NHẠC 5 II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2486" y="1211218"/>
            <a:ext cx="609600" cy="609600"/>
          </a:xfrm>
          <a:prstGeom prst="rect">
            <a:avLst/>
          </a:prstGeom>
        </p:spPr>
      </p:pic>
    </p:spTree>
    <p:extLst>
      <p:ext uri="{BB962C8B-B14F-4D97-AF65-F5344CB8AC3E}">
        <p14:creationId xmlns:p14="http://schemas.microsoft.com/office/powerpoint/2010/main" val="4174950786"/>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1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4117</TotalTime>
  <Words>128</Words>
  <Application>Microsoft Office PowerPoint</Application>
  <PresentationFormat>Widescreen</PresentationFormat>
  <Paragraphs>13</Paragraphs>
  <Slides>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Tahoma</vt:lpstr>
      <vt:lpstr>Wingdings</vt:lpstr>
      <vt:lpstr>Times New Roman</vt:lpstr>
      <vt:lpstr>Arial</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579</cp:revision>
  <dcterms:created xsi:type="dcterms:W3CDTF">2020-08-30T12:35:12Z</dcterms:created>
  <dcterms:modified xsi:type="dcterms:W3CDTF">2025-05-13T03:50:46Z</dcterms:modified>
</cp:coreProperties>
</file>