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Lst>
  <p:notesMasterIdLst>
    <p:notesMasterId r:id="rId8"/>
  </p:notesMasterIdLst>
  <p:sldIdLst>
    <p:sldId id="261" r:id="rId3"/>
    <p:sldId id="290" r:id="rId4"/>
    <p:sldId id="294" r:id="rId5"/>
    <p:sldId id="303" r:id="rId6"/>
    <p:sldId id="313"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gif"/><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slideLayout" Target="../slideLayouts/slideLayout19.xml"/><Relationship Id="rId4" Type="http://schemas.openxmlformats.org/officeDocument/2006/relationships/audio" Target="../media/media2.mp3"/><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9.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3" y="4286665"/>
            <a:ext cx="12182107" cy="2520486"/>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14096" y="1078029"/>
            <a:ext cx="4155640" cy="5916982"/>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7195" y="1168644"/>
            <a:ext cx="1518421" cy="830495"/>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8587" y="311234"/>
            <a:ext cx="566215" cy="479518"/>
          </a:xfrm>
          <a:prstGeom prst="rect">
            <a:avLst/>
          </a:prstGeom>
        </p:spPr>
      </p:pic>
      <p:sp>
        <p:nvSpPr>
          <p:cNvPr id="40" name="Rectangle 39"/>
          <p:cNvSpPr/>
          <p:nvPr/>
        </p:nvSpPr>
        <p:spPr>
          <a:xfrm>
            <a:off x="3066881" y="1240341"/>
            <a:ext cx="5445940" cy="558743"/>
          </a:xfrm>
          <a:prstGeom prst="rect">
            <a:avLst/>
          </a:prstGeom>
        </p:spPr>
        <p:txBody>
          <a:bodyPr wrap="square">
            <a:spAutoFit/>
          </a:bodyPr>
          <a:lstStyle/>
          <a:p>
            <a:pPr algn="ctr">
              <a:lnSpc>
                <a:spcPct val="115000"/>
              </a:lnSpc>
              <a:spcAft>
                <a:spcPts val="0"/>
              </a:spcAft>
            </a:pPr>
            <a:r>
              <a:rPr lang="vi-VN" sz="2800" b="1"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HÈ VỀ VUI QUÁ</a:t>
            </a:r>
            <a:endParaRPr lang="en-US" sz="2800"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41" name="Rectangle 40"/>
          <p:cNvSpPr/>
          <p:nvPr/>
        </p:nvSpPr>
        <p:spPr>
          <a:xfrm>
            <a:off x="4798938" y="567549"/>
            <a:ext cx="1649811" cy="624530"/>
          </a:xfrm>
          <a:prstGeom prst="rect">
            <a:avLst/>
          </a:prstGeom>
        </p:spPr>
        <p:txBody>
          <a:bodyPr wrap="none">
            <a:spAutoFit/>
          </a:bodyPr>
          <a:lstStyle/>
          <a:p>
            <a:pPr algn="ctr">
              <a:lnSpc>
                <a:spcPct val="115000"/>
              </a:lnSpc>
              <a:spcAft>
                <a:spcPts val="0"/>
              </a:spcAft>
            </a:pPr>
            <a:r>
              <a:rPr lang="en-US" sz="32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31 </a:t>
            </a: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7395"/>
            <a:ext cx="3669030" cy="1421540"/>
          </a:xfrm>
          <a:prstGeom prst="rect">
            <a:avLst/>
          </a:prstGeom>
        </p:spPr>
      </p:pic>
      <p:sp>
        <p:nvSpPr>
          <p:cNvPr id="43" name="Rectangle 42"/>
          <p:cNvSpPr/>
          <p:nvPr/>
        </p:nvSpPr>
        <p:spPr>
          <a:xfrm>
            <a:off x="5033245" y="1799084"/>
            <a:ext cx="3892269" cy="400110"/>
          </a:xfrm>
          <a:prstGeom prst="rect">
            <a:avLst/>
          </a:prstGeom>
        </p:spPr>
        <p:txBody>
          <a:bodyPr wrap="square">
            <a:spAutoFit/>
          </a:bodyPr>
          <a:lstStyle/>
          <a:p>
            <a:r>
              <a:rPr lang="en-US" sz="2000" b="1" dirty="0">
                <a:solidFill>
                  <a:srgbClr val="002060"/>
                </a:solidFill>
                <a:latin typeface="Times New Roman" panose="02020603050405020304" pitchFamily="18" charset="0"/>
                <a:ea typeface="Calibri" panose="020F0502020204030204" pitchFamily="34" charset="0"/>
              </a:rPr>
              <a:t>Nhạc và Lời: Hoàng Ngọc Oanh</a:t>
            </a:r>
            <a:endParaRPr lang="en-US" sz="2000" dirty="0">
              <a:solidFill>
                <a:srgbClr val="002060"/>
              </a:solidFill>
            </a:endParaRPr>
          </a:p>
        </p:txBody>
      </p:sp>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6" y="3681705"/>
            <a:ext cx="6306325" cy="3131826"/>
          </a:xfrm>
          <a:prstGeom prst="rect">
            <a:avLst/>
          </a:prstGeom>
        </p:spPr>
      </p:pic>
    </p:spTree>
    <p:extLst>
      <p:ext uri="{BB962C8B-B14F-4D97-AF65-F5344CB8AC3E}">
        <p14:creationId xmlns:p14="http://schemas.microsoft.com/office/powerpoint/2010/main" val="326667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fltVal val="0"/>
                                          </p:val>
                                        </p:tav>
                                        <p:tav tm="100000">
                                          <p:val>
                                            <p:strVal val="#ppt_w"/>
                                          </p:val>
                                        </p:tav>
                                      </p:tavLst>
                                    </p:anim>
                                    <p:anim calcmode="lin" valueType="num">
                                      <p:cBhvr>
                                        <p:cTn id="14" dur="1000" fill="hold"/>
                                        <p:tgtEl>
                                          <p:spTgt spid="40"/>
                                        </p:tgtEl>
                                        <p:attrNameLst>
                                          <p:attrName>ppt_h</p:attrName>
                                        </p:attrNameLst>
                                      </p:cBhvr>
                                      <p:tavLst>
                                        <p:tav tm="0">
                                          <p:val>
                                            <p:fltVal val="0"/>
                                          </p:val>
                                        </p:tav>
                                        <p:tav tm="100000">
                                          <p:val>
                                            <p:strVal val="#ppt_h"/>
                                          </p:val>
                                        </p:tav>
                                      </p:tavLst>
                                    </p:anim>
                                    <p:anim calcmode="lin" valueType="num">
                                      <p:cBhvr>
                                        <p:cTn id="15" dur="1000" fill="hold"/>
                                        <p:tgtEl>
                                          <p:spTgt spid="40"/>
                                        </p:tgtEl>
                                        <p:attrNameLst>
                                          <p:attrName>style.rotation</p:attrName>
                                        </p:attrNameLst>
                                      </p:cBhvr>
                                      <p:tavLst>
                                        <p:tav tm="0">
                                          <p:val>
                                            <p:fltVal val="90"/>
                                          </p:val>
                                        </p:tav>
                                        <p:tav tm="100000">
                                          <p:val>
                                            <p:fltVal val="0"/>
                                          </p:val>
                                        </p:tav>
                                      </p:tavLst>
                                    </p:anim>
                                    <p:animEffect transition="in" filter="fade">
                                      <p:cBhvr>
                                        <p:cTn id="1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3561347" y="222094"/>
            <a:ext cx="3913780" cy="613245"/>
          </a:xfrm>
          <a:prstGeom prst="rect">
            <a:avLst/>
          </a:prstGeom>
        </p:spPr>
        <p:txBody>
          <a:bodyPr wrap="square">
            <a:spAutoFit/>
          </a:bodyPr>
          <a:lstStyle/>
          <a:p>
            <a:pPr algn="just">
              <a:lnSpc>
                <a:spcPct val="115000"/>
              </a:lnSpc>
              <a:spcAft>
                <a:spcPts val="800"/>
              </a:spcAft>
            </a:pPr>
            <a:r>
              <a:rPr lang="pt-BR"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Giới thiệu tác phẩm</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5128198" y="991534"/>
            <a:ext cx="4231236" cy="3175869"/>
          </a:xfrm>
          <a:prstGeom prst="rect">
            <a:avLst/>
          </a:prstGeom>
          <a:solidFill>
            <a:srgbClr val="00B0F0"/>
          </a:solidFill>
        </p:spPr>
        <p:txBody>
          <a:bodyPr wrap="square">
            <a:spAutoFit/>
          </a:bodyPr>
          <a:lstStyle/>
          <a:p>
            <a:pPr algn="just">
              <a:lnSpc>
                <a:spcPct val="115000"/>
              </a:lnSpc>
              <a:spcAft>
                <a:spcPts val="80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Bài hát </a:t>
            </a:r>
            <a:r>
              <a:rPr lang="en-US" sz="2200" dirty="0">
                <a:latin typeface="Times New Roman" panose="02020603050405020304" pitchFamily="18" charset="0"/>
                <a:ea typeface="Calibri" panose="020F0502020204030204" pitchFamily="34" charset="0"/>
                <a:cs typeface="Times New Roman" panose="02020603050405020304" pitchFamily="18" charset="0"/>
              </a:rPr>
              <a:t>Hè về vui quá nói về 1 kỳ nghỉ hè sôi động của các em học sinh tạm biệt sách bút thân yêu, tạm biệt mái trường mến thương để cùng hòa mình với thiên nhiên với cánh phượng đỏ thắm, tiếng ve rộn ràng với trại hè đang đón chờ tạo lên 1 kỳ nghỉ hè đầy lý thú.</a:t>
            </a:r>
          </a:p>
        </p:txBody>
      </p:sp>
      <p:sp>
        <p:nvSpPr>
          <p:cNvPr id="2" name="TextBox 1">
            <a:extLst>
              <a:ext uri="{FF2B5EF4-FFF2-40B4-BE49-F238E27FC236}">
                <a16:creationId xmlns:a16="http://schemas.microsoft.com/office/drawing/2014/main" id="{D70B5E79-ACF3-833A-45F9-FF26830C1991}"/>
              </a:ext>
            </a:extLst>
          </p:cNvPr>
          <p:cNvSpPr txBox="1"/>
          <p:nvPr/>
        </p:nvSpPr>
        <p:spPr>
          <a:xfrm>
            <a:off x="442761" y="991534"/>
            <a:ext cx="4610501" cy="4493538"/>
          </a:xfrm>
          <a:prstGeom prst="rect">
            <a:avLst/>
          </a:prstGeom>
          <a:solidFill>
            <a:srgbClr val="92D050"/>
          </a:solidFill>
        </p:spPr>
        <p:txBody>
          <a:bodyPr wrap="square" rtlCol="0">
            <a:spAutoFit/>
          </a:bodyPr>
          <a:lstStyle/>
          <a:p>
            <a:r>
              <a:rPr lang="vi-VN" sz="2200" dirty="0">
                <a:latin typeface="Times New Roman" panose="02020603050405020304" pitchFamily="18" charset="0"/>
                <a:cs typeface="Times New Roman" panose="02020603050405020304" pitchFamily="18" charset="0"/>
              </a:rPr>
              <a:t>Tác giả bài hát "Hè về vui quá": Hoàng thị quách ngọc Oanh, bút danh: Hoàng ngọc Oanh. Ngày sinh : 04-07-1952 tại Hà nội. Tốt nghiệp hệ trung cấp chính quy môn Flutte trường Âm nhạc Việt Nam nay là học viện Âm nhạc. Tốt nghiệp khoa Lý luận âm nhạc nhạc viện TP Hồ chí minh ( 1984). Là diễn viên đoàn ca nhac Đài TNVN ( 1971 - 1977 ) sau đó là biên tập âm nhạc thiếu nhi Đài TNVN cơ quan thường trú tại TPHCM . Hội viên hội nhà báo Việt Nam. Hiện đã nghỉ hưu tại TPHCM.</a:t>
            </a:r>
            <a:endParaRPr lang="en-US" sz="2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D7CA592-7171-833A-2117-5BE924C23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415" y="56644"/>
            <a:ext cx="5270544" cy="6858000"/>
          </a:xfrm>
          <a:prstGeom prst="rect">
            <a:avLst/>
          </a:prstGeom>
        </p:spPr>
      </p:pic>
    </p:spTree>
    <p:extLst>
      <p:ext uri="{BB962C8B-B14F-4D97-AF65-F5344CB8AC3E}">
        <p14:creationId xmlns:p14="http://schemas.microsoft.com/office/powerpoint/2010/main" val="455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133241" y="101959"/>
            <a:ext cx="333570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ĐỌC LỜI CA</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5660" y="0"/>
            <a:ext cx="4836339" cy="6858000"/>
          </a:xfrm>
          <a:prstGeom prst="rect">
            <a:avLst/>
          </a:prstGeom>
        </p:spPr>
      </p:pic>
      <p:sp>
        <p:nvSpPr>
          <p:cNvPr id="4" name="Rectangle 3"/>
          <p:cNvSpPr/>
          <p:nvPr/>
        </p:nvSpPr>
        <p:spPr>
          <a:xfrm>
            <a:off x="105452" y="492525"/>
            <a:ext cx="8747235" cy="4457952"/>
          </a:xfrm>
          <a:prstGeom prst="rect">
            <a:avLst/>
          </a:prstGeom>
        </p:spPr>
        <p:txBody>
          <a:bodyPr wrap="square">
            <a:spAutoFit/>
          </a:bodyPr>
          <a:lstStyle/>
          <a:p>
            <a:pPr>
              <a:lnSpc>
                <a:spcPct val="150000"/>
              </a:lnSpc>
            </a:pPr>
            <a:r>
              <a:rPr lang="en-US" sz="2400" b="1" dirty="0">
                <a:solidFill>
                  <a:srgbClr val="FF0000"/>
                </a:solidFill>
                <a:latin typeface="Times New Roman" panose="02020603050405020304" pitchFamily="18" charset="0"/>
                <a:cs typeface="Times New Roman" panose="02020603050405020304" pitchFamily="18" charset="0"/>
              </a:rPr>
              <a:t>Câu 1: </a:t>
            </a:r>
            <a:r>
              <a:rPr lang="vi-VN" sz="2400" dirty="0">
                <a:solidFill>
                  <a:srgbClr val="002060"/>
                </a:solidFill>
                <a:latin typeface="Times New Roman" panose="02020603050405020304" pitchFamily="18" charset="0"/>
                <a:cs typeface="Times New Roman" panose="02020603050405020304" pitchFamily="18" charset="0"/>
              </a:rPr>
              <a:t>Hè lại đến khi phố phường đỏ thắm hoa phượng.</a:t>
            </a:r>
            <a:br>
              <a:rPr lang="vi-VN" sz="2400" dirty="0">
                <a:solidFill>
                  <a:srgbClr val="00206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Câu 2: </a:t>
            </a:r>
            <a:r>
              <a:rPr lang="vi-VN" sz="2400" dirty="0">
                <a:solidFill>
                  <a:srgbClr val="002060"/>
                </a:solidFill>
                <a:latin typeface="Times New Roman" panose="02020603050405020304" pitchFamily="18" charset="0"/>
                <a:cs typeface="Times New Roman" panose="02020603050405020304" pitchFamily="18" charset="0"/>
              </a:rPr>
              <a:t>Hè lại đến khi tiếng ve rộn ràng hát ca.</a:t>
            </a:r>
            <a:br>
              <a:rPr lang="vi-VN" sz="2400" dirty="0">
                <a:solidFill>
                  <a:srgbClr val="00206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Câu 3: </a:t>
            </a:r>
            <a:r>
              <a:rPr lang="vi-VN" sz="2400" dirty="0">
                <a:solidFill>
                  <a:srgbClr val="002060"/>
                </a:solidFill>
                <a:latin typeface="Times New Roman" panose="02020603050405020304" pitchFamily="18" charset="0"/>
                <a:cs typeface="Times New Roman" panose="02020603050405020304" pitchFamily="18" charset="0"/>
              </a:rPr>
              <a:t>Tạm biệt sách bút thân yêu, tạm biệt mái trường mến thương.</a:t>
            </a:r>
            <a:br>
              <a:rPr lang="vi-VN" sz="2400" dirty="0">
                <a:solidFill>
                  <a:srgbClr val="00206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Câu 4: </a:t>
            </a:r>
            <a:r>
              <a:rPr lang="vi-VN" sz="2400" dirty="0">
                <a:solidFill>
                  <a:srgbClr val="002060"/>
                </a:solidFill>
                <a:latin typeface="Times New Roman" panose="02020603050405020304" pitchFamily="18" charset="0"/>
                <a:cs typeface="Times New Roman" panose="02020603050405020304" pitchFamily="18" charset="0"/>
              </a:rPr>
              <a:t>Chúng em chào đón hè đã về.</a:t>
            </a:r>
            <a:br>
              <a:rPr lang="vi-VN" sz="2400" dirty="0">
                <a:solidFill>
                  <a:srgbClr val="00206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Câu 5: </a:t>
            </a:r>
            <a:r>
              <a:rPr lang="vi-VN" sz="2400" dirty="0">
                <a:solidFill>
                  <a:srgbClr val="002060"/>
                </a:solidFill>
                <a:latin typeface="Times New Roman" panose="02020603050405020304" pitchFamily="18" charset="0"/>
                <a:cs typeface="Times New Roman" panose="02020603050405020304" pitchFamily="18" charset="0"/>
              </a:rPr>
              <a:t>Nào bạn hỡi, hãy vui lên, trại hè đang đón chờ.</a:t>
            </a:r>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Cùng hoà mình với thiên nhiên và cùng nhau làm nghìn việc tốt.</a:t>
            </a:r>
            <a:br>
              <a:rPr lang="vi-VN" sz="2400" dirty="0">
                <a:solidFill>
                  <a:srgbClr val="00206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Câu 6: </a:t>
            </a:r>
            <a:r>
              <a:rPr lang="vi-VN" sz="2400" dirty="0">
                <a:solidFill>
                  <a:srgbClr val="002060"/>
                </a:solidFill>
                <a:latin typeface="Times New Roman" panose="02020603050405020304" pitchFamily="18" charset="0"/>
                <a:cs typeface="Times New Roman" panose="02020603050405020304" pitchFamily="18" charset="0"/>
              </a:rPr>
              <a:t>Nào bạn cất tiếng ca, cùng ngân nga theo tiếng đàn.</a:t>
            </a:r>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Hoà cùng tiếng ve râm ran.</a:t>
            </a:r>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Bạn ơi, hè về vui quá!</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5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052172" y="82418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6922856" y="0"/>
            <a:ext cx="496482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1844" y="2605635"/>
            <a:ext cx="5946846" cy="425236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6431844" cy="6858000"/>
          </a:xfrm>
          <a:prstGeom prst="rect">
            <a:avLst/>
          </a:prstGeom>
        </p:spPr>
      </p:pic>
      <p:pic>
        <p:nvPicPr>
          <p:cNvPr id="5" name="PIANO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42766" y="1429011"/>
            <a:ext cx="609600" cy="609600"/>
          </a:xfrm>
          <a:prstGeom prst="rect">
            <a:avLst/>
          </a:prstGeom>
        </p:spPr>
      </p:pic>
      <p:pic>
        <p:nvPicPr>
          <p:cNvPr id="10" name="HE VE VUI QUA BEA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75651" y="1505524"/>
            <a:ext cx="609600" cy="609600"/>
          </a:xfrm>
          <a:prstGeom prst="rect">
            <a:avLst/>
          </a:prstGeom>
        </p:spPr>
      </p:pic>
    </p:spTree>
    <p:extLst>
      <p:ext uri="{BB962C8B-B14F-4D97-AF65-F5344CB8AC3E}">
        <p14:creationId xmlns:p14="http://schemas.microsoft.com/office/powerpoint/2010/main" val="184069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2083"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5973" fill="hold"/>
                                        <p:tgtEl>
                                          <p:spTgt spid="10"/>
                                        </p:tgtEl>
                                      </p:cBhvr>
                                    </p:cmd>
                                  </p:childTnLst>
                                </p:cTn>
                              </p:par>
                            </p:childTnLst>
                          </p:cTn>
                        </p:par>
                      </p:childTnLst>
                    </p:cTn>
                  </p:par>
                </p:childTnLst>
              </p:cTn>
              <p:nextCondLst>
                <p:cond evt="onClick" delay="0">
                  <p:tgtEl>
                    <p:spTgt spid="10"/>
                  </p:tgtEl>
                </p:cond>
              </p:nextCondLst>
            </p:seq>
            <p:audio>
              <p:cMediaNode vol="80000">
                <p:cTn id="22"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3337" y="3282599"/>
            <a:ext cx="9947723" cy="3575402"/>
          </a:xfrm>
          <a:prstGeom prst="rect">
            <a:avLst/>
          </a:prstGeom>
        </p:spPr>
      </p:pic>
      <p:pic>
        <p:nvPicPr>
          <p:cNvPr id="10"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65835" y="952880"/>
            <a:ext cx="609600" cy="60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515" y="5486395"/>
            <a:ext cx="1226822" cy="1208534"/>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
            <a:ext cx="8441473" cy="3523785"/>
          </a:xfrm>
          <a:prstGeom prst="rect">
            <a:avLst/>
          </a:prstGeom>
        </p:spPr>
      </p:pic>
    </p:spTree>
    <p:extLst>
      <p:ext uri="{BB962C8B-B14F-4D97-AF65-F5344CB8AC3E}">
        <p14:creationId xmlns:p14="http://schemas.microsoft.com/office/powerpoint/2010/main" val="732761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TotalTime>
  <Words>338</Words>
  <Application>Microsoft Office PowerPoint</Application>
  <PresentationFormat>Widescreen</PresentationFormat>
  <Paragraphs>10</Paragraphs>
  <Slides>5</Slides>
  <Notes>0</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vt:i4>
      </vt:variant>
    </vt:vector>
  </HeadingPairs>
  <TitlesOfParts>
    <vt:vector size="13" baseType="lpstr">
      <vt:lpstr>#9Slide05 Dancing Script</vt:lpstr>
      <vt:lpstr>Arial</vt:lpstr>
      <vt:lpstr>Calibri</vt:lpstr>
      <vt:lpstr>Tahoma</vt:lpstr>
      <vt:lpstr>Times New Roman</vt:lpstr>
      <vt:lpstr>Wingdings</vt:lpstr>
      <vt:lpstr>1_Textured</vt:lpstr>
      <vt:lpstr>3_Office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59</cp:revision>
  <dcterms:created xsi:type="dcterms:W3CDTF">2022-07-19T08:03:09Z</dcterms:created>
  <dcterms:modified xsi:type="dcterms:W3CDTF">2025-05-12T15:15:10Z</dcterms:modified>
</cp:coreProperties>
</file>