
<file path=[Content_Types].xml><?xml version="1.0" encoding="utf-8"?>
<Types xmlns="http://schemas.openxmlformats.org/package/2006/content-types">
  <Default Extension="jfif" ContentType="image/jpeg"/>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 id="2147483758" r:id="rId2"/>
    <p:sldMasterId id="2147483770" r:id="rId3"/>
  </p:sldMasterIdLst>
  <p:notesMasterIdLst>
    <p:notesMasterId r:id="rId18"/>
  </p:notesMasterIdLst>
  <p:sldIdLst>
    <p:sldId id="375" r:id="rId4"/>
    <p:sldId id="378" r:id="rId5"/>
    <p:sldId id="381" r:id="rId6"/>
    <p:sldId id="382" r:id="rId7"/>
    <p:sldId id="383" r:id="rId8"/>
    <p:sldId id="377" r:id="rId9"/>
    <p:sldId id="384" r:id="rId10"/>
    <p:sldId id="385" r:id="rId11"/>
    <p:sldId id="386" r:id="rId12"/>
    <p:sldId id="367" r:id="rId13"/>
    <p:sldId id="387" r:id="rId14"/>
    <p:sldId id="368" r:id="rId15"/>
    <p:sldId id="369" r:id="rId16"/>
    <p:sldId id="3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44"/>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7452B-0226-433E-9EB0-7530B5EB8AAC}"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46EC5-305A-4968-AE3F-16CFD5C6225C}" type="slidenum">
              <a:rPr lang="en-US" smtClean="0"/>
              <a:t>‹#›</a:t>
            </a:fld>
            <a:endParaRPr lang="en-US"/>
          </a:p>
        </p:txBody>
      </p:sp>
    </p:spTree>
    <p:extLst>
      <p:ext uri="{BB962C8B-B14F-4D97-AF65-F5344CB8AC3E}">
        <p14:creationId xmlns:p14="http://schemas.microsoft.com/office/powerpoint/2010/main" val="17135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57F733-8D8A-4C5B-8791-8A8B6C70EA31}"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46169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3542A-1DB2-4BBD-AC2E-2BFF5A479036}"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89772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E36153-4669-4D38-A7C9-EC6F2DF06F8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07208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185A00-16F0-4877-ACD9-E084FB00DB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68FC4-142C-4661-94B6-572216000E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6410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185A00-16F0-4877-ACD9-E084FB00DB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68FC4-142C-4661-94B6-572216000E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8929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185A00-16F0-4877-ACD9-E084FB00DB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68FC4-142C-4661-94B6-572216000E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2585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185A00-16F0-4877-ACD9-E084FB00DB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68FC4-142C-4661-94B6-572216000E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024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185A00-16F0-4877-ACD9-E084FB00DB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68FC4-142C-4661-94B6-572216000E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3808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185A00-16F0-4877-ACD9-E084FB00DB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68FC4-142C-4661-94B6-572216000E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1291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185A00-16F0-4877-ACD9-E084FB00DB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68FC4-142C-4661-94B6-572216000E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6458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185A00-16F0-4877-ACD9-E084FB00DB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68FC4-142C-4661-94B6-572216000E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5343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7603CE-78BE-419D-B63A-6B54200DEC9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94705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185A00-16F0-4877-ACD9-E084FB00DB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68FC4-142C-4661-94B6-572216000E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8242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185A00-16F0-4877-ACD9-E084FB00DB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68FC4-142C-4661-94B6-572216000E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2143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185A00-16F0-4877-ACD9-E084FB00DB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68FC4-142C-4661-94B6-572216000E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4291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57F733-8D8A-4C5B-8791-8A8B6C70EA31}"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42629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7603CE-78BE-419D-B63A-6B54200DEC9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96670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40835F-603A-4058-BEA5-536A25513516}"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70448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74E0F4-433A-44F0-88D7-7C28EAF32D2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12701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BBBD90-8030-4679-B6F7-74E1762FF1B1}"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93049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A49A08-A8DA-4B53-93F4-5599E9BDE3F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0984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9F0154-CB75-488E-80B1-4F6D634B828A}"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70775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40835F-603A-4058-BEA5-536A25513516}"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80269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64C6C9-0906-4B26-A522-C784A4FFDB62}"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23328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249C6A-BC9B-43F3-ABED-BD52148081D2}"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6763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3542A-1DB2-4BBD-AC2E-2BFF5A479036}"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73550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E36153-4669-4D38-A7C9-EC6F2DF06F8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3489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74E0F4-433A-44F0-88D7-7C28EAF32D2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392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BBBD90-8030-4679-B6F7-74E1762FF1B1}"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58864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A49A08-A8DA-4B53-93F4-5599E9BDE3F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97346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9F0154-CB75-488E-80B1-4F6D634B828A}"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4427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64C6C9-0906-4B26-A522-C784A4FFDB62}"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2601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249C6A-BC9B-43F3-ABED-BD52148081D2}"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49583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699" rIns="91398" bIns="45699"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699" rIns="91398" bIns="4569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699" rIns="91398" bIns="45699" numCol="1" anchor="t" anchorCtr="0" compatLnSpc="1">
            <a:prstTxWarp prst="textNoShape">
              <a:avLst/>
            </a:prstTxWarp>
          </a:bodyPr>
          <a:lstStyle>
            <a:lvl1pPr>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699" rIns="91398" bIns="45699" numCol="1" anchor="t" anchorCtr="0" compatLnSpc="1">
            <a:prstTxWarp prst="textNoShape">
              <a:avLst/>
            </a:prstTxWarp>
          </a:bodyPr>
          <a:lstStyle>
            <a:lvl1pPr algn="ctr">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699" rIns="91398" bIns="45699" numCol="1" anchor="t" anchorCtr="0" compatLnSpc="1">
            <a:prstTxWarp prst="textNoShape">
              <a:avLst/>
            </a:prstTxWarp>
          </a:bodyPr>
          <a:lstStyle>
            <a:lvl1pPr algn="r">
              <a:defRPr sz="140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97C303-3B7B-46D1-B724-F8FB3F0F648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7837759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185A00-16F0-4877-ACD9-E084FB00DB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A268FC4-142C-4661-94B6-572216000E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062484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699" rIns="91398" bIns="45699"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699" rIns="91398" bIns="4569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699" rIns="91398" bIns="45699" numCol="1" anchor="t" anchorCtr="0" compatLnSpc="1">
            <a:prstTxWarp prst="textNoShape">
              <a:avLst/>
            </a:prstTxWarp>
          </a:bodyPr>
          <a:lstStyle>
            <a:lvl1pPr>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699" rIns="91398" bIns="45699" numCol="1" anchor="t" anchorCtr="0" compatLnSpc="1">
            <a:prstTxWarp prst="textNoShape">
              <a:avLst/>
            </a:prstTxWarp>
          </a:bodyPr>
          <a:lstStyle>
            <a:lvl1pPr algn="ctr">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699" rIns="91398" bIns="45699" numCol="1" anchor="t" anchorCtr="0" compatLnSpc="1">
            <a:prstTxWarp prst="textNoShape">
              <a:avLst/>
            </a:prstTxWarp>
          </a:bodyPr>
          <a:lstStyle>
            <a:lvl1pPr algn="r">
              <a:defRPr sz="140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97C303-3B7B-46D1-B724-F8FB3F0F648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3477170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fif"/><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f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5.jf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f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4" y="0"/>
            <a:ext cx="3112197" cy="91301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15" y="3526972"/>
            <a:ext cx="3591125" cy="253247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2926" y="3174463"/>
            <a:ext cx="3118225" cy="2958532"/>
          </a:xfrm>
          <a:prstGeom prst="rect">
            <a:avLst/>
          </a:prstGeom>
        </p:spPr>
      </p:pic>
      <p:sp>
        <p:nvSpPr>
          <p:cNvPr id="6" name="Rectangle 5"/>
          <p:cNvSpPr/>
          <p:nvPr/>
        </p:nvSpPr>
        <p:spPr>
          <a:xfrm>
            <a:off x="1994388" y="647439"/>
            <a:ext cx="8203223" cy="1133965"/>
          </a:xfrm>
          <a:prstGeom prst="rect">
            <a:avLst/>
          </a:prstGeom>
        </p:spPr>
        <p:txBody>
          <a:bodyPr wrap="square">
            <a:spAutoFit/>
          </a:bodyPr>
          <a:lstStyle/>
          <a:p>
            <a:pPr algn="ctr">
              <a:lnSpc>
                <a:spcPct val="150000"/>
              </a:lnSpc>
              <a:spcAft>
                <a:spcPts val="0"/>
              </a:spcAft>
            </a:pPr>
            <a:r>
              <a:rPr lang="en-US" sz="2400" b="1">
                <a:solidFill>
                  <a:srgbClr val="CC00FF"/>
                </a:solidFill>
                <a:latin typeface="Times New Roman" panose="02020603050405020304" pitchFamily="18" charset="0"/>
                <a:ea typeface="Calibri" panose="020F0502020204030204" pitchFamily="34" charset="0"/>
              </a:rPr>
              <a:t>THƯỜNG THỨC ÂM NHẠC: </a:t>
            </a:r>
          </a:p>
          <a:p>
            <a:pPr algn="ctr">
              <a:lnSpc>
                <a:spcPct val="150000"/>
              </a:lnSpc>
              <a:spcAft>
                <a:spcPts val="0"/>
              </a:spcAft>
            </a:pPr>
            <a:r>
              <a:rPr lang="en-US" sz="2400" b="1">
                <a:solidFill>
                  <a:srgbClr val="CC00FF"/>
                </a:solidFill>
                <a:latin typeface="Times New Roman" panose="02020603050405020304" pitchFamily="18" charset="0"/>
                <a:ea typeface="Calibri" panose="020F0502020204030204" pitchFamily="34" charset="0"/>
              </a:rPr>
              <a:t>GIỚI THIỆU MỘT SỐ NHẠC CỤ GÕ NƯỚC NGOÀI</a:t>
            </a:r>
          </a:p>
        </p:txBody>
      </p:sp>
      <p:sp>
        <p:nvSpPr>
          <p:cNvPr id="7" name="Rectangle 6"/>
          <p:cNvSpPr/>
          <p:nvPr/>
        </p:nvSpPr>
        <p:spPr>
          <a:xfrm>
            <a:off x="3091543" y="1988060"/>
            <a:ext cx="5831840" cy="517065"/>
          </a:xfrm>
          <a:prstGeom prst="rect">
            <a:avLst/>
          </a:prstGeom>
        </p:spPr>
        <p:txBody>
          <a:bodyPr wrap="square">
            <a:spAutoFit/>
          </a:bodyPr>
          <a:lstStyle/>
          <a:p>
            <a:pPr algn="ctr">
              <a:lnSpc>
                <a:spcPct val="115000"/>
              </a:lnSpc>
              <a:spcAft>
                <a:spcPts val="0"/>
              </a:spcAft>
            </a:pPr>
            <a:r>
              <a:rPr lang="en-US" sz="2400" b="1">
                <a:solidFill>
                  <a:srgbClr val="CC00FF"/>
                </a:solidFill>
                <a:latin typeface="Times New Roman" panose="02020603050405020304" pitchFamily="18" charset="0"/>
                <a:ea typeface="Calibri" panose="020F0502020204030204" pitchFamily="34" charset="0"/>
              </a:rPr>
              <a:t>NGHE NHẠC: VŨ ĐIỆU TÂY BAN NHA</a:t>
            </a:r>
          </a:p>
        </p:txBody>
      </p:sp>
      <p:sp>
        <p:nvSpPr>
          <p:cNvPr id="8" name="Rectangle 7"/>
          <p:cNvSpPr/>
          <p:nvPr/>
        </p:nvSpPr>
        <p:spPr>
          <a:xfrm>
            <a:off x="4978972" y="99340"/>
            <a:ext cx="1863061" cy="548099"/>
          </a:xfrm>
          <a:prstGeom prst="rect">
            <a:avLst/>
          </a:prstGeom>
        </p:spPr>
        <p:txBody>
          <a:bodyPr wrap="square">
            <a:spAutoFit/>
          </a:bodyPr>
          <a:lstStyle/>
          <a:p>
            <a:pPr algn="ctr">
              <a:lnSpc>
                <a:spcPct val="115000"/>
              </a:lnSpc>
              <a:spcAft>
                <a:spcPts val="0"/>
              </a:spcAft>
            </a:pPr>
            <a:r>
              <a:rPr lang="en-US" sz="2800" b="1">
                <a:solidFill>
                  <a:srgbClr val="CC00FF"/>
                </a:solidFill>
                <a:latin typeface="Times New Roman" panose="02020603050405020304" pitchFamily="18" charset="0"/>
                <a:ea typeface="Calibri" panose="020F0502020204030204" pitchFamily="34" charset="0"/>
              </a:rPr>
              <a:t>TIẾT 29</a:t>
            </a:r>
          </a:p>
        </p:txBody>
      </p:sp>
      <p:sp>
        <p:nvSpPr>
          <p:cNvPr id="9" name="Rectangle 8"/>
          <p:cNvSpPr/>
          <p:nvPr/>
        </p:nvSpPr>
        <p:spPr>
          <a:xfrm>
            <a:off x="2491228" y="2609095"/>
            <a:ext cx="7032470" cy="517065"/>
          </a:xfrm>
          <a:prstGeom prst="rect">
            <a:avLst/>
          </a:prstGeom>
        </p:spPr>
        <p:txBody>
          <a:bodyPr wrap="square">
            <a:spAutoFit/>
          </a:bodyPr>
          <a:lstStyle/>
          <a:p>
            <a:pPr algn="ctr">
              <a:lnSpc>
                <a:spcPct val="115000"/>
              </a:lnSpc>
              <a:spcAft>
                <a:spcPts val="0"/>
              </a:spcAft>
            </a:pPr>
            <a:r>
              <a:rPr lang="en-US" sz="2400" b="1">
                <a:solidFill>
                  <a:srgbClr val="CC00FF"/>
                </a:solidFill>
                <a:latin typeface="Times New Roman" panose="02020603050405020304" pitchFamily="18" charset="0"/>
                <a:ea typeface="Calibri" panose="020F0502020204030204" pitchFamily="34" charset="0"/>
              </a:rPr>
              <a:t>ÔN BÀI HÁT: ĐẤT NƯỚC TƯƠI ĐẸP SAO</a:t>
            </a:r>
          </a:p>
        </p:txBody>
      </p:sp>
    </p:spTree>
    <p:extLst>
      <p:ext uri="{BB962C8B-B14F-4D97-AF65-F5344CB8AC3E}">
        <p14:creationId xmlns:p14="http://schemas.microsoft.com/office/powerpoint/2010/main" val="276488471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169684" y="2000320"/>
            <a:ext cx="398140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r>
              <a:rPr lang="en-US" sz="2400" noProof="0">
                <a:solidFill>
                  <a:prstClr val="black"/>
                </a:solidFill>
                <a:latin typeface="Times New Roman" pitchFamily="18" charset="0"/>
                <a:cs typeface="Times New Roman" pitchFamily="18" charset="0"/>
              </a:rPr>
              <a:t>Nghe lại bài hát</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 name="DAT NC TUOI DEP SA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0243" y="3429000"/>
            <a:ext cx="609600" cy="60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2757" y="0"/>
            <a:ext cx="7139243" cy="6858000"/>
          </a:xfrm>
          <a:prstGeom prst="rect">
            <a:avLst/>
          </a:prstGeom>
        </p:spPr>
      </p:pic>
      <p:sp>
        <p:nvSpPr>
          <p:cNvPr id="6" name="TextBox 5"/>
          <p:cNvSpPr txBox="1"/>
          <p:nvPr/>
        </p:nvSpPr>
        <p:spPr>
          <a:xfrm>
            <a:off x="169684" y="1031279"/>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 </a:t>
            </a:r>
            <a:endParaRPr kumimoji="0" lang="en-US" sz="2400" b="1" i="0" u="none" strike="noStrike" kern="1200" cap="none" spc="0" normalizeH="0" baseline="0" noProof="0" dirty="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400893" y="302792"/>
            <a:ext cx="5821395" cy="417871"/>
          </a:xfrm>
          <a:prstGeom prst="rect">
            <a:avLst/>
          </a:prstGeom>
        </p:spPr>
        <p:txBody>
          <a:bodyPr wrap="square">
            <a:spAutoFit/>
          </a:bodyPr>
          <a:lstStyle/>
          <a:p>
            <a:pPr algn="ctr">
              <a:lnSpc>
                <a:spcPct val="115000"/>
              </a:lnSpc>
              <a:spcAft>
                <a:spcPts val="0"/>
              </a:spcAft>
            </a:pPr>
            <a:r>
              <a:rPr lang="en-US" sz="2000" b="1">
                <a:latin typeface="Times New Roman" panose="02020603050405020304" pitchFamily="18" charset="0"/>
                <a:ea typeface="Calibri" panose="020F0502020204030204" pitchFamily="34" charset="0"/>
              </a:rPr>
              <a:t>ÔN BÀI HÁT: ĐẤT NƯỚC TƯƠI ĐẸP SAO</a:t>
            </a:r>
          </a:p>
        </p:txBody>
      </p:sp>
    </p:spTree>
    <p:extLst>
      <p:ext uri="{BB962C8B-B14F-4D97-AF65-F5344CB8AC3E}">
        <p14:creationId xmlns:p14="http://schemas.microsoft.com/office/powerpoint/2010/main" val="162905391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503512" y="273120"/>
            <a:ext cx="398140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r>
              <a:rPr lang="en-US" sz="2400">
                <a:solidFill>
                  <a:prstClr val="black"/>
                </a:solidFill>
                <a:latin typeface="Times New Roman" pitchFamily="18" charset="0"/>
                <a:cs typeface="Times New Roman" pitchFamily="18" charset="0"/>
              </a:rPr>
              <a:t>Ôn các hình thức</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 name="DAT NC TUOI DEP SA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0243" y="3429000"/>
            <a:ext cx="609600" cy="60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2757" y="0"/>
            <a:ext cx="7139243" cy="6858000"/>
          </a:xfrm>
          <a:prstGeom prst="rect">
            <a:avLst/>
          </a:prstGeom>
        </p:spPr>
      </p:pic>
    </p:spTree>
    <p:extLst>
      <p:ext uri="{BB962C8B-B14F-4D97-AF65-F5344CB8AC3E}">
        <p14:creationId xmlns:p14="http://schemas.microsoft.com/office/powerpoint/2010/main" val="50456905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Fantasy-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363" y="584775"/>
            <a:ext cx="11937274" cy="1871042"/>
          </a:xfrm>
          <a:prstGeom prst="rect">
            <a:avLst/>
          </a:prstGeom>
        </p:spPr>
      </p:pic>
      <p:sp>
        <p:nvSpPr>
          <p:cNvPr id="4" name="TextBox 3"/>
          <p:cNvSpPr txBox="1"/>
          <p:nvPr/>
        </p:nvSpPr>
        <p:spPr>
          <a:xfrm>
            <a:off x="3468914" y="0"/>
            <a:ext cx="60408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a:solidFill>
                  <a:srgbClr val="000000"/>
                </a:solidFill>
                <a:latin typeface="Times New Roman" panose="02020603050405020304" pitchFamily="18" charset="0"/>
                <a:cs typeface="Times New Roman" panose="02020603050405020304" pitchFamily="18" charset="0"/>
              </a:rPr>
              <a:t>Ôn h</a:t>
            </a: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át gõ đệm theo nhịp chia đôi </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0560" y="2610696"/>
            <a:ext cx="682147" cy="55342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5080" y="2610696"/>
            <a:ext cx="682147" cy="55342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3266" y="2610695"/>
            <a:ext cx="682147" cy="55342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3680" y="2610694"/>
            <a:ext cx="682147" cy="553427"/>
          </a:xfrm>
          <a:prstGeom prst="rect">
            <a:avLst/>
          </a:prstGeom>
        </p:spPr>
      </p:pic>
      <p:pic>
        <p:nvPicPr>
          <p:cNvPr id="8" name="DAT NC TUOI DEP SA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83888" y="4174036"/>
            <a:ext cx="609600" cy="609600"/>
          </a:xfrm>
          <a:prstGeom prst="rect">
            <a:avLst/>
          </a:prstGeom>
        </p:spPr>
      </p:pic>
    </p:spTree>
    <p:extLst>
      <p:ext uri="{BB962C8B-B14F-4D97-AF65-F5344CB8AC3E}">
        <p14:creationId xmlns:p14="http://schemas.microsoft.com/office/powerpoint/2010/main" val="210968654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8744" y="668020"/>
            <a:ext cx="6268935" cy="6021977"/>
          </a:xfrm>
          <a:prstGeom prst="rect">
            <a:avLst/>
          </a:prstGeom>
        </p:spPr>
      </p:pic>
      <p:sp>
        <p:nvSpPr>
          <p:cNvPr id="4" name="Rectangle 3"/>
          <p:cNvSpPr/>
          <p:nvPr/>
        </p:nvSpPr>
        <p:spPr>
          <a:xfrm>
            <a:off x="0" y="0"/>
            <a:ext cx="80313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ea typeface="Calibri" panose="020F0502020204030204" pitchFamily="34" charset="0"/>
              </a:rPr>
              <a:t>Ôn hát</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rPr>
              <a:t> theo nhóm kết hợp vỗ tay hoặc gõ đệm theo hình tiết tấu</a:t>
            </a:r>
            <a:endParaRPr kumimoji="0" lang="en-US" sz="2400" b="0" i="0" u="none" strike="noStrike" kern="1200" cap="none" spc="0" normalizeH="0" baseline="0" noProof="0">
              <a:ln>
                <a:noFill/>
              </a:ln>
              <a:solidFill>
                <a:prstClr val="black"/>
              </a:solidFill>
              <a:effectLst/>
              <a:uLnTx/>
              <a:uFillTx/>
              <a:latin typeface="Calibri"/>
            </a:endParaRPr>
          </a:p>
        </p:txBody>
      </p:sp>
      <p:pic>
        <p:nvPicPr>
          <p:cNvPr id="8" name="Picture 7" descr="C:\Users\Admin\Desktop\1.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68020"/>
            <a:ext cx="5788764" cy="1435100"/>
          </a:xfrm>
          <a:prstGeom prst="rect">
            <a:avLst/>
          </a:prstGeom>
          <a:noFill/>
          <a:ln>
            <a:noFill/>
          </a:ln>
        </p:spPr>
      </p:pic>
      <p:pic>
        <p:nvPicPr>
          <p:cNvPr id="5" name="DAT NC TUOI DEP SA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89819" y="2946127"/>
            <a:ext cx="609600" cy="609600"/>
          </a:xfrm>
          <a:prstGeom prst="rect">
            <a:avLst/>
          </a:prstGeom>
        </p:spPr>
      </p:pic>
    </p:spTree>
    <p:extLst>
      <p:ext uri="{BB962C8B-B14F-4D97-AF65-F5344CB8AC3E}">
        <p14:creationId xmlns:p14="http://schemas.microsoft.com/office/powerpoint/2010/main" val="128173326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8744" y="668020"/>
            <a:ext cx="6268935" cy="6021977"/>
          </a:xfrm>
          <a:prstGeom prst="rect">
            <a:avLst/>
          </a:prstGeom>
        </p:spPr>
      </p:pic>
      <p:sp>
        <p:nvSpPr>
          <p:cNvPr id="2" name="Rectangle 1"/>
          <p:cNvSpPr/>
          <p:nvPr/>
        </p:nvSpPr>
        <p:spPr>
          <a:xfrm>
            <a:off x="206018" y="122311"/>
            <a:ext cx="376256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a:solidFill>
                  <a:prstClr val="black"/>
                </a:solidFill>
                <a:latin typeface="Times New Roman" panose="02020603050405020304" pitchFamily="18" charset="0"/>
                <a:ea typeface="Calibri" panose="020F0502020204030204" pitchFamily="34" charset="0"/>
              </a:rPr>
              <a:t>Ôn h</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rPr>
              <a:t>át nối tiếp và hoà giọng </a:t>
            </a:r>
            <a:endParaRPr kumimoji="0" lang="en-US" sz="2400" b="0" i="0" u="none" strike="noStrike" kern="1200" cap="none" spc="0" normalizeH="0" baseline="0" noProof="0">
              <a:ln>
                <a:noFill/>
              </a:ln>
              <a:solidFill>
                <a:prstClr val="black"/>
              </a:solidFill>
              <a:effectLst/>
              <a:uLnTx/>
              <a:uFillTx/>
              <a:latin typeface="Calibri"/>
            </a:endParaRPr>
          </a:p>
        </p:txBody>
      </p:sp>
      <p:pic>
        <p:nvPicPr>
          <p:cNvPr id="6" name="Picture 5" descr="C:\Users\Admin\Desktop\1.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68019"/>
            <a:ext cx="5648744" cy="3303089"/>
          </a:xfrm>
          <a:prstGeom prst="rect">
            <a:avLst/>
          </a:prstGeom>
          <a:noFill/>
          <a:ln>
            <a:noFill/>
          </a:ln>
        </p:spPr>
      </p:pic>
      <p:pic>
        <p:nvPicPr>
          <p:cNvPr id="5" name="DAT NC TUOI DEP SA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47019" y="4213225"/>
            <a:ext cx="609600" cy="609600"/>
          </a:xfrm>
          <a:prstGeom prst="rect">
            <a:avLst/>
          </a:prstGeom>
        </p:spPr>
      </p:pic>
    </p:spTree>
    <p:extLst>
      <p:ext uri="{BB962C8B-B14F-4D97-AF65-F5344CB8AC3E}">
        <p14:creationId xmlns:p14="http://schemas.microsoft.com/office/powerpoint/2010/main" val="138167952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187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628873" cy="777455"/>
          </a:xfrm>
          <a:prstGeom prst="rect">
            <a:avLst/>
          </a:prstGeom>
        </p:spPr>
      </p:pic>
      <p:sp>
        <p:nvSpPr>
          <p:cNvPr id="7" name="TextBox 6"/>
          <p:cNvSpPr txBox="1"/>
          <p:nvPr/>
        </p:nvSpPr>
        <p:spPr>
          <a:xfrm>
            <a:off x="758998" y="1673326"/>
            <a:ext cx="4137783" cy="1056693"/>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0" y="870004"/>
            <a:ext cx="5461752" cy="461665"/>
          </a:xfrm>
          <a:prstGeom prst="rect">
            <a:avLst/>
          </a:prstGeom>
        </p:spPr>
        <p:txBody>
          <a:bodyPr wrap="none">
            <a:spAutoFit/>
          </a:bodyPr>
          <a:lstStyle/>
          <a:p>
            <a:r>
              <a:rPr lang="en-US" sz="2400" b="1">
                <a:solidFill>
                  <a:srgbClr val="FF0000"/>
                </a:solidFill>
                <a:latin typeface="Times New Roman" panose="02020603050405020304" pitchFamily="18" charset="0"/>
                <a:ea typeface="Arial" panose="020B0604020202020204" pitchFamily="34" charset="0"/>
              </a:rPr>
              <a:t>G</a:t>
            </a:r>
            <a:r>
              <a:rPr lang="vi-VN" sz="2400" b="1">
                <a:solidFill>
                  <a:srgbClr val="FF0000"/>
                </a:solidFill>
                <a:latin typeface="Times New Roman" panose="02020603050405020304" pitchFamily="18" charset="0"/>
                <a:ea typeface="Arial" panose="020B0604020202020204" pitchFamily="34" charset="0"/>
              </a:rPr>
              <a:t>iới thiệu một số nhạc cụ gõ nước ngoài</a:t>
            </a:r>
            <a:endParaRPr lang="en-US" sz="240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690" y="4269451"/>
            <a:ext cx="5027308" cy="256242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4690" y="0"/>
            <a:ext cx="5027310" cy="4269451"/>
          </a:xfrm>
          <a:prstGeom prst="rect">
            <a:avLst/>
          </a:prstGeom>
        </p:spPr>
      </p:pic>
      <p:sp>
        <p:nvSpPr>
          <p:cNvPr id="11" name="Rectangle 10"/>
          <p:cNvSpPr/>
          <p:nvPr/>
        </p:nvSpPr>
        <p:spPr>
          <a:xfrm>
            <a:off x="794797" y="2954272"/>
            <a:ext cx="3344185" cy="461665"/>
          </a:xfrm>
          <a:prstGeom prst="rect">
            <a:avLst/>
          </a:prstGeom>
        </p:spPr>
        <p:txBody>
          <a:bodyPr wrap="none">
            <a:spAutoFit/>
          </a:bodyPr>
          <a:lstStyle/>
          <a:p>
            <a:r>
              <a:rPr lang="en-US" sz="2400">
                <a:latin typeface="Times New Roman" panose="02020603050405020304" pitchFamily="18" charset="0"/>
                <a:ea typeface="Arial" panose="020B0604020202020204" pitchFamily="34" charset="0"/>
              </a:rPr>
              <a:t>Đọc tìm hiểu về bộ trống </a:t>
            </a:r>
            <a:endParaRPr lang="en-US" sz="240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215" y="3526972"/>
            <a:ext cx="3591125" cy="2532470"/>
          </a:xfrm>
          <a:prstGeom prst="rect">
            <a:avLst/>
          </a:prstGeom>
        </p:spPr>
      </p:pic>
    </p:spTree>
    <p:extLst>
      <p:ext uri="{BB962C8B-B14F-4D97-AF65-F5344CB8AC3E}">
        <p14:creationId xmlns:p14="http://schemas.microsoft.com/office/powerpoint/2010/main" val="394121232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187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15" y="3853542"/>
            <a:ext cx="3128037" cy="2205899"/>
          </a:xfrm>
          <a:prstGeom prst="rect">
            <a:avLst/>
          </a:prstGeom>
        </p:spPr>
      </p:pic>
      <p:sp>
        <p:nvSpPr>
          <p:cNvPr id="3" name="Rectangle 2"/>
          <p:cNvSpPr/>
          <p:nvPr/>
        </p:nvSpPr>
        <p:spPr>
          <a:xfrm>
            <a:off x="0" y="0"/>
            <a:ext cx="7909538" cy="461665"/>
          </a:xfrm>
          <a:prstGeom prst="rect">
            <a:avLst/>
          </a:prstGeom>
        </p:spPr>
        <p:txBody>
          <a:bodyPr wrap="none">
            <a:spAutoFit/>
          </a:bodyPr>
          <a:lstStyle/>
          <a:p>
            <a:r>
              <a:rPr lang="en-US" sz="2400">
                <a:latin typeface="Times New Roman" panose="02020603050405020304" pitchFamily="18" charset="0"/>
                <a:ea typeface="Arial" panose="020B0604020202020204" pitchFamily="34" charset="0"/>
              </a:rPr>
              <a:t>Thảo luận nhóm và trình bày ý kiến viết ra giấy và thuyết trình</a:t>
            </a:r>
            <a:endParaRPr lang="en-US" sz="2400"/>
          </a:p>
        </p:txBody>
      </p:sp>
      <p:sp>
        <p:nvSpPr>
          <p:cNvPr id="4" name="Rectangle 3"/>
          <p:cNvSpPr/>
          <p:nvPr/>
        </p:nvSpPr>
        <p:spPr>
          <a:xfrm>
            <a:off x="3913053" y="461665"/>
            <a:ext cx="8278947" cy="5613845"/>
          </a:xfrm>
          <a:prstGeom prst="rect">
            <a:avLst/>
          </a:prstGeom>
        </p:spPr>
        <p:txBody>
          <a:bodyPr wrap="square">
            <a:spAutoFit/>
          </a:bodyPr>
          <a:lstStyle/>
          <a:p>
            <a:pPr algn="just">
              <a:lnSpc>
                <a:spcPct val="115000"/>
              </a:lnSpc>
              <a:spcAft>
                <a:spcPts val="800"/>
              </a:spcAft>
            </a:pPr>
            <a:r>
              <a:rPr lang="en-US" sz="2400">
                <a:latin typeface="Times New Roman" panose="02020603050405020304" pitchFamily="18" charset="0"/>
                <a:ea typeface="Arial" panose="020B0604020202020204" pitchFamily="34" charset="0"/>
                <a:cs typeface="Times New Roman" panose="02020603050405020304" pitchFamily="18" charset="0"/>
              </a:rPr>
              <a:t>Bộ trống như hình minh hoạ là các nhạc cụ gõ có xuất xứ từ nước ngoài và được sử dụng rộng rãi ở nhiều nơi trên thế giới. Trống có tuổi đời lâu năm, bắt nguồn từ trong quân nhạc và giao hưởng. Những người dân lao động sẽ chơi nhạc tiết tấu cùng điệu nhảy để giải trí, dần dần biến hoá làm sao cho một người có thể dùng nhiều trống ở nhiều vị trí khác nhau. Người chơi trống là người giữ nhịp và làm cho tác phẩm âm nhạc trở nên sinh động. Người chơi phải kết hợp giữa tay, chân để làm cho tiết tấu trở nên hấp dẫn hơn. Ngày nay, bộ trống được biến hoá nhiều để phù hợp với các thể loại âm nhạc. Người ta có thể thêm bớt trống hay xanh-ban, có thể tuỳ chỉnh tiếng trống để trở thành âm thanh không đúng với âm thanh tiêu chuẩn truyền thống hoặc kết hợp với âm thanh điện tử để khai thác những giá trị mới của bộ trống.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9317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3187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6348" y="1576683"/>
            <a:ext cx="5862738" cy="4134417"/>
          </a:xfrm>
          <a:prstGeom prst="rect">
            <a:avLst/>
          </a:prstGeom>
        </p:spPr>
      </p:pic>
      <p:sp>
        <p:nvSpPr>
          <p:cNvPr id="5" name="Rectangle 4"/>
          <p:cNvSpPr/>
          <p:nvPr/>
        </p:nvSpPr>
        <p:spPr>
          <a:xfrm>
            <a:off x="3963044" y="225076"/>
            <a:ext cx="4265911" cy="461665"/>
          </a:xfrm>
          <a:prstGeom prst="rect">
            <a:avLst/>
          </a:prstGeom>
        </p:spPr>
        <p:txBody>
          <a:bodyPr wrap="none">
            <a:spAutoFit/>
          </a:bodyPr>
          <a:lstStyle/>
          <a:p>
            <a:r>
              <a:rPr lang="en-US" sz="2400">
                <a:latin typeface="Times New Roman" panose="02020603050405020304" pitchFamily="18" charset="0"/>
                <a:ea typeface="Arial" panose="020B0604020202020204" pitchFamily="34" charset="0"/>
              </a:rPr>
              <a:t>Cảm nhận âm thanh của bộ trống</a:t>
            </a:r>
            <a:endParaRPr lang="en-US" sz="2400"/>
          </a:p>
        </p:txBody>
      </p:sp>
      <p:pic>
        <p:nvPicPr>
          <p:cNvPr id="6" name="trog 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68597" y="4539796"/>
            <a:ext cx="609600" cy="609600"/>
          </a:xfrm>
          <a:prstGeom prst="rect">
            <a:avLst/>
          </a:prstGeom>
        </p:spPr>
      </p:pic>
    </p:spTree>
    <p:extLst>
      <p:ext uri="{BB962C8B-B14F-4D97-AF65-F5344CB8AC3E}">
        <p14:creationId xmlns:p14="http://schemas.microsoft.com/office/powerpoint/2010/main" val="207233684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1874"/>
          </a:xfrm>
          <a:prstGeom prst="rect">
            <a:avLst/>
          </a:prstGeom>
        </p:spPr>
      </p:pic>
      <p:sp>
        <p:nvSpPr>
          <p:cNvPr id="5" name="Rectangle 4"/>
          <p:cNvSpPr/>
          <p:nvPr/>
        </p:nvSpPr>
        <p:spPr>
          <a:xfrm>
            <a:off x="0" y="10408"/>
            <a:ext cx="4360489" cy="461665"/>
          </a:xfrm>
          <a:prstGeom prst="rect">
            <a:avLst/>
          </a:prstGeom>
        </p:spPr>
        <p:txBody>
          <a:bodyPr wrap="none">
            <a:spAutoFit/>
          </a:bodyPr>
          <a:lstStyle/>
          <a:p>
            <a:r>
              <a:rPr lang="en-US" sz="2400">
                <a:latin typeface="Times New Roman" panose="02020603050405020304" pitchFamily="18" charset="0"/>
                <a:cs typeface="Times New Roman" panose="02020603050405020304" pitchFamily="18" charset="0"/>
              </a:rPr>
              <a:t>Mô tả âm sắc của trống, xanh-ban</a:t>
            </a:r>
          </a:p>
        </p:txBody>
      </p:sp>
      <p:sp>
        <p:nvSpPr>
          <p:cNvPr id="3" name="Rectangle 2"/>
          <p:cNvSpPr/>
          <p:nvPr/>
        </p:nvSpPr>
        <p:spPr>
          <a:xfrm>
            <a:off x="-1" y="428564"/>
            <a:ext cx="11188840" cy="461665"/>
          </a:xfrm>
          <a:prstGeom prst="rect">
            <a:avLst/>
          </a:prstGeom>
        </p:spPr>
        <p:txBody>
          <a:bodyPr wrap="square">
            <a:spAutoFit/>
          </a:bodyPr>
          <a:lstStyle/>
          <a:p>
            <a:r>
              <a:rPr lang="en-US" sz="2400" i="1">
                <a:latin typeface="Times New Roman" panose="02020603050405020304" pitchFamily="18" charset="0"/>
                <a:ea typeface="Arial" panose="020B0604020202020204" pitchFamily="34" charset="0"/>
              </a:rPr>
              <a:t>Âm thanh phát ra từ kim loại và âm thanh phát ra từ mặt trống làm bằng nhựa pô-li-ét-te</a:t>
            </a:r>
            <a:endParaRPr lang="en-US" sz="2400"/>
          </a:p>
        </p:txBody>
      </p:sp>
      <p:sp>
        <p:nvSpPr>
          <p:cNvPr id="8" name="Rectangle 7"/>
          <p:cNvSpPr/>
          <p:nvPr/>
        </p:nvSpPr>
        <p:spPr>
          <a:xfrm>
            <a:off x="0" y="940254"/>
            <a:ext cx="2882520" cy="461665"/>
          </a:xfrm>
          <a:prstGeom prst="rect">
            <a:avLst/>
          </a:prstGeom>
        </p:spPr>
        <p:txBody>
          <a:bodyPr wrap="none">
            <a:spAutoFit/>
          </a:bodyPr>
          <a:lstStyle/>
          <a:p>
            <a:r>
              <a:rPr lang="en-US" sz="2400">
                <a:latin typeface="Times New Roman" panose="02020603050405020304" pitchFamily="18" charset="0"/>
                <a:cs typeface="Times New Roman" panose="02020603050405020304" pitchFamily="18" charset="0"/>
              </a:rPr>
              <a:t>Nếu cấu tạo của trống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182" y="958572"/>
            <a:ext cx="8360228" cy="5796426"/>
          </a:xfrm>
          <a:prstGeom prst="rect">
            <a:avLst/>
          </a:prstGeom>
        </p:spPr>
      </p:pic>
      <p:sp>
        <p:nvSpPr>
          <p:cNvPr id="9" name="Oval 8"/>
          <p:cNvSpPr/>
          <p:nvPr/>
        </p:nvSpPr>
        <p:spPr>
          <a:xfrm>
            <a:off x="3663182" y="1029601"/>
            <a:ext cx="348343" cy="33948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1</a:t>
            </a:r>
          </a:p>
        </p:txBody>
      </p:sp>
      <p:sp>
        <p:nvSpPr>
          <p:cNvPr id="11" name="Oval 10"/>
          <p:cNvSpPr/>
          <p:nvPr/>
        </p:nvSpPr>
        <p:spPr>
          <a:xfrm>
            <a:off x="3663181" y="1483090"/>
            <a:ext cx="348343" cy="33948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2</a:t>
            </a:r>
          </a:p>
        </p:txBody>
      </p:sp>
      <p:sp>
        <p:nvSpPr>
          <p:cNvPr id="13" name="Oval 12"/>
          <p:cNvSpPr/>
          <p:nvPr/>
        </p:nvSpPr>
        <p:spPr>
          <a:xfrm>
            <a:off x="3639733" y="2177352"/>
            <a:ext cx="348343" cy="33948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3</a:t>
            </a:r>
          </a:p>
        </p:txBody>
      </p:sp>
      <p:sp>
        <p:nvSpPr>
          <p:cNvPr id="14" name="Oval 13"/>
          <p:cNvSpPr/>
          <p:nvPr/>
        </p:nvSpPr>
        <p:spPr>
          <a:xfrm>
            <a:off x="11188839" y="1313345"/>
            <a:ext cx="348343" cy="33948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3</a:t>
            </a:r>
          </a:p>
        </p:txBody>
      </p:sp>
      <p:sp>
        <p:nvSpPr>
          <p:cNvPr id="15" name="Oval 14"/>
          <p:cNvSpPr/>
          <p:nvPr/>
        </p:nvSpPr>
        <p:spPr>
          <a:xfrm>
            <a:off x="11188839" y="2727520"/>
            <a:ext cx="348343" cy="33948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4</a:t>
            </a:r>
          </a:p>
        </p:txBody>
      </p:sp>
      <p:sp>
        <p:nvSpPr>
          <p:cNvPr id="16" name="Oval 15"/>
          <p:cNvSpPr/>
          <p:nvPr/>
        </p:nvSpPr>
        <p:spPr>
          <a:xfrm>
            <a:off x="11188839" y="3415937"/>
            <a:ext cx="348343" cy="33948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5</a:t>
            </a:r>
          </a:p>
        </p:txBody>
      </p:sp>
      <p:sp>
        <p:nvSpPr>
          <p:cNvPr id="17" name="Oval 16"/>
          <p:cNvSpPr/>
          <p:nvPr/>
        </p:nvSpPr>
        <p:spPr>
          <a:xfrm>
            <a:off x="11188839" y="4374509"/>
            <a:ext cx="348343" cy="33948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6</a:t>
            </a:r>
          </a:p>
        </p:txBody>
      </p:sp>
      <p:cxnSp>
        <p:nvCxnSpPr>
          <p:cNvPr id="22" name="Straight Arrow Connector 21"/>
          <p:cNvCxnSpPr/>
          <p:nvPr/>
        </p:nvCxnSpPr>
        <p:spPr>
          <a:xfrm>
            <a:off x="5358399" y="1313345"/>
            <a:ext cx="2130972" cy="50923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6" name="Straight Arrow Connector 25"/>
          <p:cNvCxnSpPr/>
          <p:nvPr/>
        </p:nvCxnSpPr>
        <p:spPr>
          <a:xfrm>
            <a:off x="4683484" y="1837862"/>
            <a:ext cx="3299373" cy="136979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8" name="Straight Arrow Connector 27"/>
          <p:cNvCxnSpPr/>
          <p:nvPr/>
        </p:nvCxnSpPr>
        <p:spPr>
          <a:xfrm>
            <a:off x="5239657" y="2443381"/>
            <a:ext cx="653143" cy="5687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2" name="Straight Arrow Connector 31"/>
          <p:cNvCxnSpPr/>
          <p:nvPr/>
        </p:nvCxnSpPr>
        <p:spPr>
          <a:xfrm flipH="1">
            <a:off x="10116457" y="1483089"/>
            <a:ext cx="1036097" cy="69426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5" name="Straight Arrow Connector 34"/>
          <p:cNvCxnSpPr/>
          <p:nvPr/>
        </p:nvCxnSpPr>
        <p:spPr>
          <a:xfrm flipH="1">
            <a:off x="9984153" y="3207657"/>
            <a:ext cx="650352" cy="23845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7" name="Straight Arrow Connector 36"/>
          <p:cNvCxnSpPr/>
          <p:nvPr/>
        </p:nvCxnSpPr>
        <p:spPr>
          <a:xfrm flipH="1">
            <a:off x="9245600" y="3984172"/>
            <a:ext cx="1714081" cy="19594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9" name="Straight Arrow Connector 38"/>
          <p:cNvCxnSpPr/>
          <p:nvPr/>
        </p:nvCxnSpPr>
        <p:spPr>
          <a:xfrm flipH="1">
            <a:off x="8270073" y="4891314"/>
            <a:ext cx="2689608" cy="34534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839624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9"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0-#ppt_w/2"/>
                                          </p:val>
                                        </p:tav>
                                        <p:tav tm="100000">
                                          <p:val>
                                            <p:strVal val="#ppt_x"/>
                                          </p:val>
                                        </p:tav>
                                      </p:tavLst>
                                    </p:anim>
                                    <p:anim calcmode="lin" valueType="num">
                                      <p:cBhvr additive="base">
                                        <p:cTn id="27" dur="500" fill="hold"/>
                                        <p:tgtEl>
                                          <p:spTgt spid="22"/>
                                        </p:tgtEl>
                                        <p:attrNameLst>
                                          <p:attrName>ppt_y</p:attrName>
                                        </p:attrNameLst>
                                      </p:cBhvr>
                                      <p:tavLst>
                                        <p:tav tm="0">
                                          <p:val>
                                            <p:strVal val="0-#ppt_h/2"/>
                                          </p:val>
                                        </p:tav>
                                        <p:tav tm="100000">
                                          <p:val>
                                            <p:strVal val="#ppt_y"/>
                                          </p:val>
                                        </p:tav>
                                      </p:tavLst>
                                    </p:anim>
                                  </p:childTnLst>
                                </p:cTn>
                              </p:par>
                              <p:par>
                                <p:cTn id="28" presetID="2" presetClass="entr" presetSubtype="9"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0-#ppt_w/2"/>
                                          </p:val>
                                        </p:tav>
                                        <p:tav tm="100000">
                                          <p:val>
                                            <p:strVal val="#ppt_x"/>
                                          </p:val>
                                        </p:tav>
                                      </p:tavLst>
                                    </p:anim>
                                    <p:anim calcmode="lin" valueType="num">
                                      <p:cBhvr additive="base">
                                        <p:cTn id="37" dur="500" fill="hold"/>
                                        <p:tgtEl>
                                          <p:spTgt spid="11"/>
                                        </p:tgtEl>
                                        <p:attrNameLst>
                                          <p:attrName>ppt_y</p:attrName>
                                        </p:attrNameLst>
                                      </p:cBhvr>
                                      <p:tavLst>
                                        <p:tav tm="0">
                                          <p:val>
                                            <p:strVal val="0-#ppt_h/2"/>
                                          </p:val>
                                        </p:tav>
                                        <p:tav tm="100000">
                                          <p:val>
                                            <p:strVal val="#ppt_y"/>
                                          </p:val>
                                        </p:tav>
                                      </p:tavLst>
                                    </p:anim>
                                  </p:childTnLst>
                                </p:cTn>
                              </p:par>
                              <p:par>
                                <p:cTn id="38" presetID="2" presetClass="entr" presetSubtype="9"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0-#ppt_w/2"/>
                                          </p:val>
                                        </p:tav>
                                        <p:tav tm="100000">
                                          <p:val>
                                            <p:strVal val="#ppt_x"/>
                                          </p:val>
                                        </p:tav>
                                      </p:tavLst>
                                    </p:anim>
                                    <p:anim calcmode="lin" valueType="num">
                                      <p:cBhvr additive="base">
                                        <p:cTn id="41"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9"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0-#ppt_w/2"/>
                                          </p:val>
                                        </p:tav>
                                        <p:tav tm="100000">
                                          <p:val>
                                            <p:strVal val="#ppt_x"/>
                                          </p:val>
                                        </p:tav>
                                      </p:tavLst>
                                    </p:anim>
                                    <p:anim calcmode="lin" valueType="num">
                                      <p:cBhvr additive="base">
                                        <p:cTn id="47" dur="500" fill="hold"/>
                                        <p:tgtEl>
                                          <p:spTgt spid="13"/>
                                        </p:tgtEl>
                                        <p:attrNameLst>
                                          <p:attrName>ppt_y</p:attrName>
                                        </p:attrNameLst>
                                      </p:cBhvr>
                                      <p:tavLst>
                                        <p:tav tm="0">
                                          <p:val>
                                            <p:strVal val="0-#ppt_h/2"/>
                                          </p:val>
                                        </p:tav>
                                        <p:tav tm="100000">
                                          <p:val>
                                            <p:strVal val="#ppt_y"/>
                                          </p:val>
                                        </p:tav>
                                      </p:tavLst>
                                    </p:anim>
                                  </p:childTnLst>
                                </p:cTn>
                              </p:par>
                              <p:par>
                                <p:cTn id="48" presetID="2" presetClass="entr" presetSubtype="9"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0-#ppt_w/2"/>
                                          </p:val>
                                        </p:tav>
                                        <p:tav tm="100000">
                                          <p:val>
                                            <p:strVal val="#ppt_x"/>
                                          </p:val>
                                        </p:tav>
                                      </p:tavLst>
                                    </p:anim>
                                    <p:anim calcmode="lin" valueType="num">
                                      <p:cBhvr additive="base">
                                        <p:cTn id="51" dur="500" fill="hold"/>
                                        <p:tgtEl>
                                          <p:spTgt spid="28"/>
                                        </p:tgtEl>
                                        <p:attrNameLst>
                                          <p:attrName>ppt_y</p:attrName>
                                        </p:attrNameLst>
                                      </p:cBhvr>
                                      <p:tavLst>
                                        <p:tav tm="0">
                                          <p:val>
                                            <p:strVal val="0-#ppt_h/2"/>
                                          </p:val>
                                        </p:tav>
                                        <p:tav tm="100000">
                                          <p:val>
                                            <p:strVal val="#ppt_y"/>
                                          </p:val>
                                        </p:tav>
                                      </p:tavLst>
                                    </p:anim>
                                  </p:childTnLst>
                                </p:cTn>
                              </p:par>
                              <p:par>
                                <p:cTn id="52" presetID="2" presetClass="entr" presetSubtype="9"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0-#ppt_w/2"/>
                                          </p:val>
                                        </p:tav>
                                        <p:tav tm="100000">
                                          <p:val>
                                            <p:strVal val="#ppt_x"/>
                                          </p:val>
                                        </p:tav>
                                      </p:tavLst>
                                    </p:anim>
                                    <p:anim calcmode="lin" valueType="num">
                                      <p:cBhvr additive="base">
                                        <p:cTn id="55" dur="500" fill="hold"/>
                                        <p:tgtEl>
                                          <p:spTgt spid="32"/>
                                        </p:tgtEl>
                                        <p:attrNameLst>
                                          <p:attrName>ppt_y</p:attrName>
                                        </p:attrNameLst>
                                      </p:cBhvr>
                                      <p:tavLst>
                                        <p:tav tm="0">
                                          <p:val>
                                            <p:strVal val="0-#ppt_h/2"/>
                                          </p:val>
                                        </p:tav>
                                        <p:tav tm="100000">
                                          <p:val>
                                            <p:strVal val="#ppt_y"/>
                                          </p:val>
                                        </p:tav>
                                      </p:tavLst>
                                    </p:anim>
                                  </p:childTnLst>
                                </p:cTn>
                              </p:par>
                              <p:par>
                                <p:cTn id="56" presetID="2" presetClass="entr" presetSubtype="9"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0-#ppt_w/2"/>
                                          </p:val>
                                        </p:tav>
                                        <p:tav tm="100000">
                                          <p:val>
                                            <p:strVal val="#ppt_x"/>
                                          </p:val>
                                        </p:tav>
                                      </p:tavLst>
                                    </p:anim>
                                    <p:anim calcmode="lin" valueType="num">
                                      <p:cBhvr additive="base">
                                        <p:cTn id="5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3"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1+#ppt_w/2"/>
                                          </p:val>
                                        </p:tav>
                                        <p:tav tm="100000">
                                          <p:val>
                                            <p:strVal val="#ppt_x"/>
                                          </p:val>
                                        </p:tav>
                                      </p:tavLst>
                                    </p:anim>
                                    <p:anim calcmode="lin" valueType="num">
                                      <p:cBhvr additive="base">
                                        <p:cTn id="65" dur="500" fill="hold"/>
                                        <p:tgtEl>
                                          <p:spTgt spid="35"/>
                                        </p:tgtEl>
                                        <p:attrNameLst>
                                          <p:attrName>ppt_y</p:attrName>
                                        </p:attrNameLst>
                                      </p:cBhvr>
                                      <p:tavLst>
                                        <p:tav tm="0">
                                          <p:val>
                                            <p:strVal val="0-#ppt_h/2"/>
                                          </p:val>
                                        </p:tav>
                                        <p:tav tm="100000">
                                          <p:val>
                                            <p:strVal val="#ppt_y"/>
                                          </p:val>
                                        </p:tav>
                                      </p:tavLst>
                                    </p:anim>
                                  </p:childTnLst>
                                </p:cTn>
                              </p:par>
                              <p:par>
                                <p:cTn id="66" presetID="2" presetClass="entr" presetSubtype="3"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1+#ppt_w/2"/>
                                          </p:val>
                                        </p:tav>
                                        <p:tav tm="100000">
                                          <p:val>
                                            <p:strVal val="#ppt_x"/>
                                          </p:val>
                                        </p:tav>
                                      </p:tavLst>
                                    </p:anim>
                                    <p:anim calcmode="lin" valueType="num">
                                      <p:cBhvr additive="base">
                                        <p:cTn id="69"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additive="base">
                                        <p:cTn id="74" dur="500" fill="hold"/>
                                        <p:tgtEl>
                                          <p:spTgt spid="37"/>
                                        </p:tgtEl>
                                        <p:attrNameLst>
                                          <p:attrName>ppt_x</p:attrName>
                                        </p:attrNameLst>
                                      </p:cBhvr>
                                      <p:tavLst>
                                        <p:tav tm="0">
                                          <p:val>
                                            <p:strVal val="1+#ppt_w/2"/>
                                          </p:val>
                                        </p:tav>
                                        <p:tav tm="100000">
                                          <p:val>
                                            <p:strVal val="#ppt_x"/>
                                          </p:val>
                                        </p:tav>
                                      </p:tavLst>
                                    </p:anim>
                                    <p:anim calcmode="lin" valueType="num">
                                      <p:cBhvr additive="base">
                                        <p:cTn id="75" dur="500" fill="hold"/>
                                        <p:tgtEl>
                                          <p:spTgt spid="37"/>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additive="base">
                                        <p:cTn id="78" dur="500" fill="hold"/>
                                        <p:tgtEl>
                                          <p:spTgt spid="16"/>
                                        </p:tgtEl>
                                        <p:attrNameLst>
                                          <p:attrName>ppt_x</p:attrName>
                                        </p:attrNameLst>
                                      </p:cBhvr>
                                      <p:tavLst>
                                        <p:tav tm="0">
                                          <p:val>
                                            <p:strVal val="1+#ppt_w/2"/>
                                          </p:val>
                                        </p:tav>
                                        <p:tav tm="100000">
                                          <p:val>
                                            <p:strVal val="#ppt_x"/>
                                          </p:val>
                                        </p:tav>
                                      </p:tavLst>
                                    </p:anim>
                                    <p:anim calcmode="lin" valueType="num">
                                      <p:cBhvr additive="base">
                                        <p:cTn id="79"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additive="base">
                                        <p:cTn id="84" dur="500" fill="hold"/>
                                        <p:tgtEl>
                                          <p:spTgt spid="39"/>
                                        </p:tgtEl>
                                        <p:attrNameLst>
                                          <p:attrName>ppt_x</p:attrName>
                                        </p:attrNameLst>
                                      </p:cBhvr>
                                      <p:tavLst>
                                        <p:tav tm="0">
                                          <p:val>
                                            <p:strVal val="1+#ppt_w/2"/>
                                          </p:val>
                                        </p:tav>
                                        <p:tav tm="100000">
                                          <p:val>
                                            <p:strVal val="#ppt_x"/>
                                          </p:val>
                                        </p:tav>
                                      </p:tavLst>
                                    </p:anim>
                                    <p:anim calcmode="lin" valueType="num">
                                      <p:cBhvr additive="base">
                                        <p:cTn id="85" dur="500" fill="hold"/>
                                        <p:tgtEl>
                                          <p:spTgt spid="39"/>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additive="base">
                                        <p:cTn id="88" dur="500" fill="hold"/>
                                        <p:tgtEl>
                                          <p:spTgt spid="17"/>
                                        </p:tgtEl>
                                        <p:attrNameLst>
                                          <p:attrName>ppt_x</p:attrName>
                                        </p:attrNameLst>
                                      </p:cBhvr>
                                      <p:tavLst>
                                        <p:tav tm="0">
                                          <p:val>
                                            <p:strVal val="1+#ppt_w/2"/>
                                          </p:val>
                                        </p:tav>
                                        <p:tav tm="100000">
                                          <p:val>
                                            <p:strVal val="#ppt_x"/>
                                          </p:val>
                                        </p:tav>
                                      </p:tavLst>
                                    </p:anim>
                                    <p:anim calcmode="lin" valueType="num">
                                      <p:cBhvr additive="base">
                                        <p:cTn id="8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animBg="1"/>
      <p:bldP spid="11"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0"/>
            <a:ext cx="4284617"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5" y="0"/>
            <a:ext cx="2351315"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35930" y="0"/>
            <a:ext cx="2424386"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7244" y="0"/>
            <a:ext cx="3204756" cy="6858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347" y="4041255"/>
            <a:ext cx="2787985" cy="2645204"/>
          </a:xfrm>
          <a:prstGeom prst="rect">
            <a:avLst/>
          </a:prstGeom>
        </p:spPr>
      </p:pic>
      <p:sp>
        <p:nvSpPr>
          <p:cNvPr id="7" name="Rectangle 6"/>
          <p:cNvSpPr/>
          <p:nvPr/>
        </p:nvSpPr>
        <p:spPr>
          <a:xfrm>
            <a:off x="1711234" y="403816"/>
            <a:ext cx="10480766" cy="517065"/>
          </a:xfrm>
          <a:prstGeom prst="rect">
            <a:avLst/>
          </a:prstGeom>
        </p:spPr>
        <p:txBody>
          <a:bodyPr wrap="square">
            <a:spAutoFit/>
          </a:bodyPr>
          <a:lstStyle/>
          <a:p>
            <a:pPr algn="just">
              <a:lnSpc>
                <a:spcPct val="115000"/>
              </a:lnSpc>
              <a:spcAft>
                <a:spcPts val="800"/>
              </a:spcAft>
            </a:pPr>
            <a:r>
              <a:rPr lang="vi-VN" sz="2400" b="1">
                <a:solidFill>
                  <a:schemeClr val="bg1"/>
                </a:solidFill>
                <a:latin typeface="Times New Roman" panose="02020603050405020304" pitchFamily="18" charset="0"/>
                <a:ea typeface="Arial" panose="020B0604020202020204" pitchFamily="34" charset="0"/>
                <a:cs typeface="Times New Roman" panose="02020603050405020304" pitchFamily="18" charset="0"/>
              </a:rPr>
              <a:t>Nghe âm thanh của dàn trống qua trích đoạn hoà tấu bản Vũ khúc Hung-ga-ri</a:t>
            </a:r>
            <a:endParaRPr lang="en-US"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Vũ khúc Hungary (T'rưng) - NSƯT Lương Thu Hư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03666" y="2176268"/>
            <a:ext cx="609600" cy="609600"/>
          </a:xfrm>
          <a:prstGeom prst="rect">
            <a:avLst/>
          </a:prstGeom>
        </p:spPr>
      </p:pic>
    </p:spTree>
    <p:extLst>
      <p:ext uri="{BB962C8B-B14F-4D97-AF65-F5344CB8AC3E}">
        <p14:creationId xmlns:p14="http://schemas.microsoft.com/office/powerpoint/2010/main" val="20089482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48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4284617"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615" y="0"/>
            <a:ext cx="2351315"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35930" y="0"/>
            <a:ext cx="2424386"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244" y="0"/>
            <a:ext cx="3204756"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47" y="4041255"/>
            <a:ext cx="2787985" cy="2645204"/>
          </a:xfrm>
          <a:prstGeom prst="rect">
            <a:avLst/>
          </a:prstGeom>
        </p:spPr>
      </p:pic>
      <p:sp>
        <p:nvSpPr>
          <p:cNvPr id="8" name="Rectangle 7"/>
          <p:cNvSpPr/>
          <p:nvPr/>
        </p:nvSpPr>
        <p:spPr>
          <a:xfrm>
            <a:off x="4903787" y="796114"/>
            <a:ext cx="7201587" cy="487506"/>
          </a:xfrm>
          <a:prstGeom prst="rect">
            <a:avLst/>
          </a:prstGeom>
        </p:spPr>
        <p:txBody>
          <a:bodyPr wrap="none">
            <a:spAutoFit/>
          </a:bodyPr>
          <a:lstStyle/>
          <a:p>
            <a:pPr algn="ctr">
              <a:lnSpc>
                <a:spcPct val="107000"/>
              </a:lnSpc>
              <a:spcAft>
                <a:spcPts val="800"/>
              </a:spcAft>
            </a:pPr>
            <a:r>
              <a:rPr lang="en-US" sz="2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Nghe nhạc: </a:t>
            </a:r>
            <a:r>
              <a:rPr lang="en-US" sz="2400" b="1" i="1">
                <a:solidFill>
                  <a:schemeClr val="bg1"/>
                </a:solidFill>
                <a:latin typeface="MinionPro-It" panose="02040503050306090203" pitchFamily="18" charset="0"/>
                <a:ea typeface="Calibri" panose="020F0502020204030204" pitchFamily="34" charset="0"/>
                <a:cs typeface="Times New Roman" panose="02020603050405020304" pitchFamily="18" charset="0"/>
              </a:rPr>
              <a:t>Vũ điệu Tây Ban Nha(E-xơ-pa-nha Ca-ni)</a:t>
            </a:r>
            <a:endParaRPr lang="en-US"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1482808" y="1053217"/>
            <a:ext cx="4181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Giới thiệu</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68" y="71955"/>
            <a:ext cx="2313437" cy="1028702"/>
          </a:xfrm>
          <a:prstGeom prst="rect">
            <a:avLst/>
          </a:prstGeom>
        </p:spPr>
      </p:pic>
      <p:sp>
        <p:nvSpPr>
          <p:cNvPr id="11" name="TextBox 10"/>
          <p:cNvSpPr txBox="1"/>
          <p:nvPr/>
        </p:nvSpPr>
        <p:spPr>
          <a:xfrm>
            <a:off x="2491969" y="25507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 thành kiến thức</a:t>
            </a:r>
          </a:p>
        </p:txBody>
      </p:sp>
      <p:sp>
        <p:nvSpPr>
          <p:cNvPr id="12" name="Rectangle 11"/>
          <p:cNvSpPr/>
          <p:nvPr/>
        </p:nvSpPr>
        <p:spPr>
          <a:xfrm>
            <a:off x="1584339" y="1583495"/>
            <a:ext cx="10581374" cy="2640723"/>
          </a:xfrm>
          <a:prstGeom prst="rect">
            <a:avLst/>
          </a:prstGeom>
        </p:spPr>
        <p:txBody>
          <a:bodyPr wrap="square">
            <a:spAutoFit/>
          </a:bodyPr>
          <a:lstStyle/>
          <a:p>
            <a:pPr algn="just">
              <a:lnSpc>
                <a:spcPct val="115000"/>
              </a:lnSpc>
              <a:spcAft>
                <a:spcPts val="800"/>
              </a:spcAft>
            </a:pPr>
            <a:r>
              <a:rPr lang="en-US" sz="2400">
                <a:solidFill>
                  <a:schemeClr val="bg1"/>
                </a:solidFill>
                <a:latin typeface="Times New Roman" panose="02020603050405020304" pitchFamily="18" charset="0"/>
                <a:ea typeface="Arial" panose="020B0604020202020204" pitchFamily="34" charset="0"/>
                <a:cs typeface="Times New Roman" panose="02020603050405020304" pitchFamily="18" charset="0"/>
              </a:rPr>
              <a:t>Xơ-pa-nha Ca-ni là một trong những bản nhạc khiêu vũ của vũ điệu đấu bò tót sinh động hay nhất thế giới được sáng tác bởi nhạc sĩ người Tây Ban Nha P.M Ma-ro (1873 – 1948) viết vào khoảng năm 1925. Ngày nay ta thường nghe bản nhạc trong các dạ vũ và được nhiều dàn nhạc dàn dựng với nhiều phong cách khác nhau như: độc tấu ghi-ta; ghi-ta với vi-ô-lông và trống; vi-ô-lông với dàn nhạc;… Đây cũng là bản nhạc thường được chọn trong các cuộc biểu diễn hoặc thi đấu vũ điệu. </a:t>
            </a:r>
            <a:endParaRPr lang="en-US"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581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4284617"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615" y="0"/>
            <a:ext cx="2351315"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35930" y="0"/>
            <a:ext cx="2424386"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244" y="0"/>
            <a:ext cx="3204756"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47" y="4041255"/>
            <a:ext cx="2787985" cy="2645204"/>
          </a:xfrm>
          <a:prstGeom prst="rect">
            <a:avLst/>
          </a:prstGeom>
        </p:spPr>
      </p:pic>
      <p:sp>
        <p:nvSpPr>
          <p:cNvPr id="13" name="Rectangle 12"/>
          <p:cNvSpPr/>
          <p:nvPr/>
        </p:nvSpPr>
        <p:spPr>
          <a:xfrm>
            <a:off x="1625920" y="0"/>
            <a:ext cx="461536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Times New Roman"/>
                <a:ea typeface="Calibri"/>
                <a:cs typeface="+mn-cs"/>
              </a:rPr>
              <a:t>Nghe và cảm nhận nhịp điệu bài hát</a:t>
            </a:r>
          </a:p>
        </p:txBody>
      </p:sp>
      <p:sp>
        <p:nvSpPr>
          <p:cNvPr id="7" name="Rectangle 6"/>
          <p:cNvSpPr/>
          <p:nvPr/>
        </p:nvSpPr>
        <p:spPr>
          <a:xfrm>
            <a:off x="1693999" y="3142015"/>
            <a:ext cx="6096000" cy="461665"/>
          </a:xfrm>
          <a:prstGeom prst="rect">
            <a:avLst/>
          </a:prstGeom>
        </p:spPr>
        <p:txBody>
          <a:bodyPr>
            <a:spAutoFit/>
          </a:bodyPr>
          <a:lstStyle/>
          <a:p>
            <a:r>
              <a:rPr lang="vi-VN" sz="2400" i="1">
                <a:solidFill>
                  <a:schemeClr val="bg1"/>
                </a:solidFill>
                <a:latin typeface="Times New Roman" panose="02020603050405020304" pitchFamily="18" charset="0"/>
                <a:ea typeface="Arial" panose="020B0604020202020204" pitchFamily="34" charset="0"/>
              </a:rPr>
              <a:t>+ Em có liên tưởng gì khi nghe bản nhạc này?</a:t>
            </a:r>
            <a:endParaRPr lang="en-US" sz="2400">
              <a:solidFill>
                <a:schemeClr val="bg1"/>
              </a:solidFill>
            </a:endParaRPr>
          </a:p>
        </p:txBody>
      </p:sp>
      <p:sp>
        <p:nvSpPr>
          <p:cNvPr id="18" name="Rectangle 17"/>
          <p:cNvSpPr/>
          <p:nvPr/>
        </p:nvSpPr>
        <p:spPr>
          <a:xfrm>
            <a:off x="1619565" y="680965"/>
            <a:ext cx="3905236" cy="483017"/>
          </a:xfrm>
          <a:prstGeom prst="rect">
            <a:avLst/>
          </a:prstGeom>
        </p:spPr>
        <p:txBody>
          <a:bodyPr wrap="none">
            <a:spAutoFit/>
          </a:bodyPr>
          <a:lstStyle/>
          <a:p>
            <a:pPr algn="just">
              <a:lnSpc>
                <a:spcPct val="115000"/>
              </a:lnSpc>
              <a:spcAft>
                <a:spcPts val="800"/>
              </a:spcAft>
            </a:pPr>
            <a:r>
              <a:rPr lang="vi-VN" sz="2400" i="1">
                <a:solidFill>
                  <a:schemeClr val="bg1"/>
                </a:solidFill>
                <a:latin typeface="Times New Roman" panose="02020603050405020304" pitchFamily="18" charset="0"/>
                <a:ea typeface="Arial" panose="020B0604020202020204" pitchFamily="34" charset="0"/>
                <a:cs typeface="Times New Roman" panose="02020603050405020304" pitchFamily="18" charset="0"/>
              </a:rPr>
              <a:t>+ Bản nhạc nhanh hay chậm?</a:t>
            </a:r>
            <a:endParaRPr lang="en-US"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1619565" y="1359027"/>
            <a:ext cx="6910296" cy="517065"/>
          </a:xfrm>
          <a:prstGeom prst="rect">
            <a:avLst/>
          </a:prstGeom>
        </p:spPr>
        <p:txBody>
          <a:bodyPr wrap="square">
            <a:spAutoFit/>
          </a:bodyPr>
          <a:lstStyle/>
          <a:p>
            <a:pPr algn="just">
              <a:lnSpc>
                <a:spcPct val="115000"/>
              </a:lnSpc>
              <a:spcAft>
                <a:spcPts val="800"/>
              </a:spcAft>
            </a:pPr>
            <a:r>
              <a:rPr lang="vi-VN" sz="2400" i="1">
                <a:solidFill>
                  <a:schemeClr val="bg1"/>
                </a:solidFill>
                <a:latin typeface="Times New Roman" panose="02020603050405020304" pitchFamily="18" charset="0"/>
                <a:ea typeface="Arial" panose="020B0604020202020204" pitchFamily="34" charset="0"/>
                <a:cs typeface="Times New Roman" panose="02020603050405020304" pitchFamily="18" charset="0"/>
              </a:rPr>
              <a:t>+ Em thích nghe bản nhạc với tốc độ như</a:t>
            </a:r>
            <a:r>
              <a:rPr lang="en-US" sz="24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400" i="1">
                <a:solidFill>
                  <a:schemeClr val="bg1"/>
                </a:solidFill>
                <a:latin typeface="Times New Roman" panose="02020603050405020304" pitchFamily="18" charset="0"/>
                <a:ea typeface="Arial" panose="020B0604020202020204" pitchFamily="34" charset="0"/>
                <a:cs typeface="Times New Roman" panose="02020603050405020304" pitchFamily="18" charset="0"/>
              </a:rPr>
              <a:t>thế nào?</a:t>
            </a:r>
            <a:endParaRPr lang="en-US"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1669614" y="2055179"/>
            <a:ext cx="10049386" cy="907749"/>
          </a:xfrm>
          <a:prstGeom prst="rect">
            <a:avLst/>
          </a:prstGeom>
        </p:spPr>
        <p:txBody>
          <a:bodyPr wrap="square">
            <a:spAutoFit/>
          </a:bodyPr>
          <a:lstStyle/>
          <a:p>
            <a:pPr algn="just">
              <a:lnSpc>
                <a:spcPct val="115000"/>
              </a:lnSpc>
              <a:spcAft>
                <a:spcPts val="800"/>
              </a:spcAft>
            </a:pPr>
            <a:r>
              <a:rPr lang="vi-VN" sz="2400" i="1">
                <a:solidFill>
                  <a:schemeClr val="bg1"/>
                </a:solidFill>
                <a:latin typeface="Times New Roman" panose="02020603050405020304" pitchFamily="18" charset="0"/>
                <a:ea typeface="Arial" panose="020B0604020202020204" pitchFamily="34" charset="0"/>
                <a:cs typeface="Times New Roman" panose="02020603050405020304" pitchFamily="18" charset="0"/>
              </a:rPr>
              <a:t>+ Khi nghe nhạc, em cảm thấy đây là một bản nhạc có tính chất mạnh mẽ, sôi nổi, dồn dập hay nhẹ nhàng, du dương, âu yếm?</a:t>
            </a:r>
            <a:endParaRPr lang="en-US"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6180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0"/>
            <a:ext cx="4284617"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5" y="0"/>
            <a:ext cx="2351315"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35930" y="0"/>
            <a:ext cx="2424386"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7244" y="0"/>
            <a:ext cx="3204756" cy="6858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347" y="4041255"/>
            <a:ext cx="2787985" cy="2645204"/>
          </a:xfrm>
          <a:prstGeom prst="rect">
            <a:avLst/>
          </a:prstGeom>
        </p:spPr>
      </p:pic>
      <p:sp>
        <p:nvSpPr>
          <p:cNvPr id="8" name="Rectangle 7"/>
          <p:cNvSpPr/>
          <p:nvPr/>
        </p:nvSpPr>
        <p:spPr>
          <a:xfrm>
            <a:off x="5297714" y="259698"/>
            <a:ext cx="7129415" cy="483017"/>
          </a:xfrm>
          <a:prstGeom prst="rect">
            <a:avLst/>
          </a:prstGeom>
        </p:spPr>
        <p:txBody>
          <a:bodyPr wrap="square">
            <a:spAutoFit/>
          </a:bodyPr>
          <a:lstStyle/>
          <a:p>
            <a:pPr algn="just">
              <a:lnSpc>
                <a:spcPct val="115000"/>
              </a:lnSpc>
              <a:spcAft>
                <a:spcPts val="800"/>
              </a:spcAft>
            </a:pPr>
            <a:r>
              <a:rPr lang="vi-VN" sz="2400" b="1">
                <a:solidFill>
                  <a:schemeClr val="bg1"/>
                </a:solidFill>
                <a:latin typeface="Times New Roman" panose="02020603050405020304" pitchFamily="18" charset="0"/>
                <a:ea typeface="Arial" panose="020B0604020202020204" pitchFamily="34" charset="0"/>
                <a:cs typeface="Times New Roman" panose="02020603050405020304" pitchFamily="18" charset="0"/>
              </a:rPr>
              <a:t>Gõ đệm theo nhịp điệu bản Vũ điệu Tây</a:t>
            </a:r>
            <a:r>
              <a:rPr lang="en-US" sz="24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400" b="1">
                <a:solidFill>
                  <a:schemeClr val="bg1"/>
                </a:solidFill>
                <a:latin typeface="Times New Roman" panose="02020603050405020304" pitchFamily="18" charset="0"/>
                <a:ea typeface="Arial" panose="020B0604020202020204" pitchFamily="34" charset="0"/>
                <a:cs typeface="Times New Roman" panose="02020603050405020304" pitchFamily="18" charset="0"/>
              </a:rPr>
              <a:t>Ban Nha</a:t>
            </a:r>
            <a:endParaRPr lang="en-US"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descr="C:\Users\Admin\Desktop\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08514" y="1541418"/>
            <a:ext cx="9093200" cy="1489166"/>
          </a:xfrm>
          <a:prstGeom prst="rect">
            <a:avLst/>
          </a:prstGeom>
          <a:noFill/>
          <a:ln>
            <a:noFill/>
          </a:ln>
        </p:spPr>
      </p:pic>
      <p:sp>
        <p:nvSpPr>
          <p:cNvPr id="15" name="TextBox 14"/>
          <p:cNvSpPr txBox="1"/>
          <p:nvPr/>
        </p:nvSpPr>
        <p:spPr>
          <a:xfrm>
            <a:off x="0" y="259698"/>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Luyện tập</a:t>
            </a:r>
            <a:endParaRPr kumimoji="0" lang="en-US" sz="2400" b="1" i="0" u="none" strike="noStrike" kern="1200" cap="none" spc="0" normalizeH="0" baseline="0" noProof="0" dirty="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Modern Talking - No Face, No Name, No Number (ZDF-Fernsehgarten 4.6.20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32826" y="3820927"/>
            <a:ext cx="609600" cy="609600"/>
          </a:xfrm>
          <a:prstGeom prst="rect">
            <a:avLst/>
          </a:prstGeom>
        </p:spPr>
      </p:pic>
    </p:spTree>
    <p:extLst>
      <p:ext uri="{BB962C8B-B14F-4D97-AF65-F5344CB8AC3E}">
        <p14:creationId xmlns:p14="http://schemas.microsoft.com/office/powerpoint/2010/main" val="377806613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75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2294</TotalTime>
  <Words>583</Words>
  <Application>Microsoft Office PowerPoint</Application>
  <PresentationFormat>Widescreen</PresentationFormat>
  <Paragraphs>40</Paragraphs>
  <Slides>14</Slides>
  <Notes>0</Notes>
  <HiddenSlides>0</HiddenSlides>
  <MMClips>8</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Arial</vt:lpstr>
      <vt:lpstr>Calibri</vt:lpstr>
      <vt:lpstr>MinionPro-It</vt:lpstr>
      <vt:lpstr>Tahoma</vt:lpstr>
      <vt:lpstr>Times New Roman</vt:lpstr>
      <vt:lpstr>Default Design</vt:lpstr>
      <vt:lpstr>2_Office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194</cp:revision>
  <dcterms:created xsi:type="dcterms:W3CDTF">2022-04-03T11:00:56Z</dcterms:created>
  <dcterms:modified xsi:type="dcterms:W3CDTF">2025-04-10T09:18:39Z</dcterms:modified>
</cp:coreProperties>
</file>