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notesMasterIdLst>
    <p:notesMasterId r:id="rId21"/>
  </p:notesMasterIdLst>
  <p:sldIdLst>
    <p:sldId id="306" r:id="rId5"/>
    <p:sldId id="289" r:id="rId6"/>
    <p:sldId id="307" r:id="rId7"/>
    <p:sldId id="309" r:id="rId8"/>
    <p:sldId id="310" r:id="rId9"/>
    <p:sldId id="311" r:id="rId10"/>
    <p:sldId id="312" r:id="rId11"/>
    <p:sldId id="313" r:id="rId12"/>
    <p:sldId id="290" r:id="rId13"/>
    <p:sldId id="291" r:id="rId14"/>
    <p:sldId id="292" r:id="rId15"/>
    <p:sldId id="301" r:id="rId16"/>
    <p:sldId id="302" r:id="rId17"/>
    <p:sldId id="31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22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8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514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8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71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1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866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3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81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21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8213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jp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p3"/><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jpg"/><Relationship Id="rId5" Type="http://schemas.openxmlformats.org/officeDocument/2006/relationships/slideLayout" Target="../slideLayouts/slideLayout7.xml"/><Relationship Id="rId10" Type="http://schemas.openxmlformats.org/officeDocument/2006/relationships/image" Target="../media/image41.png"/><Relationship Id="rId4" Type="http://schemas.openxmlformats.org/officeDocument/2006/relationships/audio" Target="../media/media5.mp3"/><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slideLayout" Target="../slideLayouts/slideLayout25.xml"/><Relationship Id="rId10" Type="http://schemas.openxmlformats.org/officeDocument/2006/relationships/image" Target="../media/image15.gif"/><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5.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1.jpg"/><Relationship Id="rId9" Type="http://schemas.openxmlformats.org/officeDocument/2006/relationships/image" Target="../media/image22.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6" name="Rectangle 5"/>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7" name="Rectangle 6"/>
          <p:cNvSpPr/>
          <p:nvPr/>
        </p:nvSpPr>
        <p:spPr>
          <a:xfrm>
            <a:off x="614995" y="529051"/>
            <a:ext cx="11150824" cy="941796"/>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N</a:t>
            </a:r>
            <a:r>
              <a:rPr lang="vi-VN" sz="2400" dirty="0">
                <a:latin typeface="Times New Roman" panose="02020603050405020304" pitchFamily="18" charset="0"/>
                <a:ea typeface="Calibri" panose="020F0502020204030204" pitchFamily="34" charset="0"/>
                <a:cs typeface="Times New Roman" panose="02020603050405020304" pitchFamily="18" charset="0"/>
              </a:rPr>
              <a:t>hóm 1 dùng ma-ra-cát; nhóm 2 dùng trai-en-gô gõ hình tiết tấu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Hai nhóm chơi luân phiên hoặc có thể cả 2 nhóm cùng gõ.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611938" y="-23931"/>
            <a:ext cx="4982454" cy="625428"/>
          </a:xfrm>
          <a:prstGeom prst="rect">
            <a:avLst/>
          </a:prstGeom>
        </p:spPr>
        <p:txBody>
          <a:bodyPr wrap="none">
            <a:spAutoFit/>
          </a:bodyPr>
          <a:lstStyle/>
          <a:p>
            <a:pPr algn="just">
              <a:lnSpc>
                <a:spcPct val="115000"/>
              </a:lnSpc>
              <a:spcAft>
                <a:spcPts val="800"/>
              </a:spcAft>
            </a:pPr>
            <a:r>
              <a:rPr lang="en-US" sz="3200" b="1" dirty="0">
                <a:solidFill>
                  <a:schemeClr val="accent6">
                    <a:lumMod val="75000"/>
                  </a:schemeClr>
                </a:solidFill>
                <a:latin typeface="Simson" pitchFamily="2" charset="0"/>
                <a:ea typeface="Simson" pitchFamily="2" charset="0"/>
                <a:cs typeface="Times New Roman" panose="02020603050405020304" pitchFamily="18" charset="0"/>
              </a:rPr>
              <a:t>Trò chơi: </a:t>
            </a:r>
            <a:r>
              <a:rPr lang="en-US" sz="3200" b="1" i="1" dirty="0">
                <a:solidFill>
                  <a:schemeClr val="accent6">
                    <a:lumMod val="75000"/>
                  </a:schemeClr>
                </a:solidFill>
                <a:latin typeface="Simson" pitchFamily="2" charset="0"/>
                <a:ea typeface="Simson" pitchFamily="2" charset="0"/>
                <a:cs typeface="Times New Roman" panose="02020603050405020304" pitchFamily="18" charset="0"/>
              </a:rPr>
              <a:t>Gõ tiết tấu nối tiếp</a:t>
            </a:r>
            <a:endParaRPr lang="en-US" sz="3200" dirty="0">
              <a:solidFill>
                <a:schemeClr val="accent6">
                  <a:lumMod val="75000"/>
                </a:schemeClr>
              </a:solidFill>
              <a:latin typeface="Simson" pitchFamily="2" charset="0"/>
              <a:ea typeface="Simson" pitchFamily="2" charset="0"/>
              <a:cs typeface="Times New Roman" panose="02020603050405020304" pitchFamily="18" charset="0"/>
            </a:endParaRPr>
          </a:p>
        </p:txBody>
      </p:sp>
      <p:pic>
        <p:nvPicPr>
          <p:cNvPr id="9" name="Picture 8" descr="C:\Users\ADMIN\Desktop\2022-06-10_141938.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555" y="1502712"/>
            <a:ext cx="8504728" cy="3490074"/>
          </a:xfrm>
          <a:prstGeom prst="rect">
            <a:avLst/>
          </a:prstGeom>
          <a:noFill/>
          <a:ln>
            <a:noFill/>
          </a:ln>
        </p:spPr>
      </p:pic>
    </p:spTree>
    <p:extLst>
      <p:ext uri="{BB962C8B-B14F-4D97-AF65-F5344CB8AC3E}">
        <p14:creationId xmlns:p14="http://schemas.microsoft.com/office/powerpoint/2010/main" val="423692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922492" y="218485"/>
            <a:ext cx="3617140" cy="579967"/>
          </a:xfrm>
          <a:prstGeom prst="rect">
            <a:avLst/>
          </a:prstGeom>
        </p:spPr>
        <p:txBody>
          <a:bodyPr wrap="square">
            <a:spAutoFit/>
          </a:bodyPr>
          <a:lstStyle/>
          <a:p>
            <a:pPr algn="just">
              <a:lnSpc>
                <a:spcPct val="150000"/>
              </a:lnSpc>
              <a:spcAft>
                <a:spcPts val="800"/>
              </a:spcAft>
            </a:pPr>
            <a:r>
              <a:rPr lang="en-US" sz="2400" b="1" dirty="0">
                <a:solidFill>
                  <a:prstClr val="black"/>
                </a:solidFill>
                <a:latin typeface="Times New Roman"/>
                <a:ea typeface="Calibri"/>
              </a:rPr>
              <a:t>Nghe và cảm </a:t>
            </a:r>
            <a:r>
              <a:rPr lang="en-US" sz="2400" b="1" dirty="0" err="1">
                <a:solidFill>
                  <a:prstClr val="black"/>
                </a:solidFill>
                <a:latin typeface="Times New Roman"/>
                <a:ea typeface="Calibri"/>
              </a:rPr>
              <a:t>nhận</a:t>
            </a:r>
            <a:r>
              <a:rPr lang="en-US" sz="2400" b="1" dirty="0">
                <a:solidFill>
                  <a:prstClr val="black"/>
                </a:solidFill>
                <a:latin typeface="Times New Roman"/>
                <a:ea typeface="Calibri"/>
              </a:rPr>
              <a:t>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2286" y="747829"/>
            <a:ext cx="5626870" cy="1612975"/>
          </a:xfrm>
          <a:prstGeom prst="rect">
            <a:avLst/>
          </a:prstGeom>
        </p:spPr>
      </p:pic>
      <p:pic>
        <p:nvPicPr>
          <p:cNvPr id="3"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1462" y="2679627"/>
            <a:ext cx="609600" cy="609600"/>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834721" y="719993"/>
            <a:ext cx="7844968" cy="461665"/>
          </a:xfrm>
          <a:prstGeom prst="rect">
            <a:avLst/>
          </a:prstGeom>
        </p:spPr>
        <p:txBody>
          <a:bodyPr wrap="none">
            <a:spAutoFit/>
          </a:bodyPr>
          <a:lstStyle/>
          <a:p>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tốc độ của bản nhạc Van-xơ Pha-vô-rít như thế nào? </a:t>
            </a:r>
            <a:endParaRPr lang="en-US" sz="2400" dirty="0"/>
          </a:p>
        </p:txBody>
      </p:sp>
      <p:sp>
        <p:nvSpPr>
          <p:cNvPr id="4" name="Rectangle 3"/>
          <p:cNvSpPr/>
          <p:nvPr/>
        </p:nvSpPr>
        <p:spPr>
          <a:xfrm>
            <a:off x="689113" y="1824132"/>
            <a:ext cx="6609053" cy="483017"/>
          </a:xfrm>
          <a:prstGeom prst="rect">
            <a:avLst/>
          </a:prstGeom>
        </p:spPr>
        <p:txBody>
          <a:bodyPr wrap="non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bản nhạc Van-xơ Pha-vô-rít vui hay buồn?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9113" y="2758857"/>
            <a:ext cx="11175045" cy="490199"/>
          </a:xfrm>
          <a:prstGeom prst="rect">
            <a:avLst/>
          </a:prstGeom>
        </p:spPr>
        <p:txBody>
          <a:bodyPr wrap="squar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rPr>
              <a:t>Nhịp điệu của bản nhạc Van-xơ Pha-vô-rít như thế nào? </a:t>
            </a:r>
            <a:endParaRPr lang="en-US" sz="2400" dirty="0"/>
          </a:p>
        </p:txBody>
      </p:sp>
      <p:sp>
        <p:nvSpPr>
          <p:cNvPr id="6" name="TextBox 5"/>
          <p:cNvSpPr txBox="1"/>
          <p:nvPr/>
        </p:nvSpPr>
        <p:spPr>
          <a:xfrm>
            <a:off x="-56471" y="-51244"/>
            <a:ext cx="31807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Trả lời câu hỏi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11" y="693692"/>
            <a:ext cx="556261" cy="72847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60" y="1683326"/>
            <a:ext cx="556261" cy="7284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59" y="2633515"/>
            <a:ext cx="556261" cy="728473"/>
          </a:xfrm>
          <a:prstGeom prst="rect">
            <a:avLst/>
          </a:prstGeom>
        </p:spPr>
      </p:pic>
      <p:sp>
        <p:nvSpPr>
          <p:cNvPr id="23" name="Rectangle 22"/>
          <p:cNvSpPr/>
          <p:nvPr/>
        </p:nvSpPr>
        <p:spPr>
          <a:xfrm>
            <a:off x="9835265" y="723383"/>
            <a:ext cx="2356735"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Tốc độ hơi nhanh</a:t>
            </a:r>
            <a:endParaRPr lang="en-US" sz="2400" dirty="0">
              <a:solidFill>
                <a:srgbClr val="FF0000"/>
              </a:solidFill>
            </a:endParaRPr>
          </a:p>
        </p:txBody>
      </p:sp>
      <p:sp>
        <p:nvSpPr>
          <p:cNvPr id="24" name="Rectangle 23"/>
          <p:cNvSpPr/>
          <p:nvPr/>
        </p:nvSpPr>
        <p:spPr>
          <a:xfrm>
            <a:off x="8197849" y="1846066"/>
            <a:ext cx="3853747"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chất trong sáng, vui tươi</a:t>
            </a:r>
            <a:endParaRPr lang="en-US" sz="2400" dirty="0">
              <a:solidFill>
                <a:srgbClr val="FF0000"/>
              </a:solidFill>
            </a:endParaRPr>
          </a:p>
        </p:txBody>
      </p:sp>
      <p:sp>
        <p:nvSpPr>
          <p:cNvPr id="25" name="Rectangle 24"/>
          <p:cNvSpPr/>
          <p:nvPr/>
        </p:nvSpPr>
        <p:spPr>
          <a:xfrm>
            <a:off x="8084371" y="2723649"/>
            <a:ext cx="3995004" cy="517065"/>
          </a:xfrm>
          <a:prstGeom prst="rect">
            <a:avLst/>
          </a:prstGeom>
        </p:spPr>
        <p:txBody>
          <a:bodyPr wrap="none">
            <a:spAutoFit/>
          </a:bodyPr>
          <a:lstStyle/>
          <a:p>
            <a:pPr>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rPr>
              <a:t>Nhịp điệu đều đặn, nhịp nhàng</a:t>
            </a:r>
            <a:endParaRPr lang="en-US" sz="2400" dirty="0">
              <a:solidFill>
                <a:srgbClr val="FF0000"/>
              </a:solidFill>
            </a:endParaRPr>
          </a:p>
        </p:txBody>
      </p:sp>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1608" y="-59174"/>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65" y="1509018"/>
            <a:ext cx="2843790" cy="283769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3006381" y="1139964"/>
            <a:ext cx="556096" cy="98112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2524368" y="1601216"/>
            <a:ext cx="526446" cy="10281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300" y="1029293"/>
            <a:ext cx="991468" cy="760123"/>
          </a:xfrm>
          <a:prstGeom prst="rect">
            <a:avLst/>
          </a:prstGeom>
        </p:spPr>
      </p:pic>
      <p:sp>
        <p:nvSpPr>
          <p:cNvPr id="11" name="Rectangle 10"/>
          <p:cNvSpPr/>
          <p:nvPr/>
        </p:nvSpPr>
        <p:spPr>
          <a:xfrm>
            <a:off x="155787" y="509636"/>
            <a:ext cx="517481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và vỗ Phách 1 vỗ mạnh xuống bàn</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2" y="1474602"/>
            <a:ext cx="2843790" cy="28376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8989738" y="1105548"/>
            <a:ext cx="556096" cy="98112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8507725" y="1566800"/>
            <a:ext cx="526446" cy="1028178"/>
          </a:xfrm>
          <a:prstGeom prst="rect">
            <a:avLst/>
          </a:prstGeom>
        </p:spPr>
      </p:pic>
      <p:sp>
        <p:nvSpPr>
          <p:cNvPr id="12" name="Rectangle 11"/>
          <p:cNvSpPr/>
          <p:nvPr/>
        </p:nvSpPr>
        <p:spPr>
          <a:xfrm>
            <a:off x="7121266" y="620727"/>
            <a:ext cx="3191899"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Phách 2, phách 3 vỗ nhẹ</a:t>
            </a:r>
            <a:endParaRPr lang="en-US" sz="2400" dirty="0"/>
          </a:p>
        </p:txBody>
      </p:sp>
      <p:pic>
        <p:nvPicPr>
          <p:cNvPr id="2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73135" y="3441892"/>
            <a:ext cx="609600" cy="609600"/>
          </a:xfrm>
          <a:prstGeom prst="rect">
            <a:avLst/>
          </a:prstGeom>
        </p:spPr>
      </p:pic>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5" name="Rectangle 4"/>
          <p:cNvSpPr/>
          <p:nvPr/>
        </p:nvSpPr>
        <p:spPr>
          <a:xfrm>
            <a:off x="3171569" y="156578"/>
            <a:ext cx="7196201" cy="461665"/>
          </a:xfrm>
          <a:prstGeom prst="rect">
            <a:avLst/>
          </a:prstGeom>
        </p:spPr>
        <p:txBody>
          <a:bodyPr wrap="none">
            <a:spAutoFit/>
          </a:bodyPr>
          <a:lstStyle/>
          <a:p>
            <a:r>
              <a:rPr lang="en-US" sz="2400" b="1" dirty="0">
                <a:solidFill>
                  <a:srgbClr val="000000"/>
                </a:solidFill>
                <a:latin typeface="Times New Roman" panose="02020603050405020304" pitchFamily="18" charset="0"/>
                <a:ea typeface="Calibri" panose="020F0502020204030204" pitchFamily="34" charset="0"/>
              </a:rPr>
              <a:t>Nghe nhạc và thực hiện vận động theo hình minh hoạ</a:t>
            </a:r>
            <a:endParaRPr lang="en-US" sz="2400" b="1" dirty="0"/>
          </a:p>
        </p:txBody>
      </p:sp>
      <p:sp>
        <p:nvSpPr>
          <p:cNvPr id="6" name="Rectangle 5"/>
          <p:cNvSpPr/>
          <p:nvPr/>
        </p:nvSpPr>
        <p:spPr>
          <a:xfrm>
            <a:off x="189503" y="1018496"/>
            <a:ext cx="4736006" cy="1015663"/>
          </a:xfrm>
          <a:prstGeom prst="rect">
            <a:avLst/>
          </a:prstGeom>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Hình 1 sử dụng vào đoạn đầu bản nhạc:</a:t>
            </a:r>
            <a:r>
              <a:rPr lang="en-US" sz="2000" dirty="0">
                <a:solidFill>
                  <a:srgbClr val="000000"/>
                </a:solidFill>
                <a:latin typeface="Times New Roman" panose="02020603050405020304" pitchFamily="18" charset="0"/>
                <a:ea typeface="Calibri" panose="020F0502020204030204" pitchFamily="34" charset="0"/>
              </a:rPr>
              <a:t> Hai HS quay mặt vào nhau và nắm tay nhau nghiêng phải, nghiêng trái vào phách mạnh</a:t>
            </a:r>
            <a:endParaRPr lang="en-US" sz="2000" dirty="0"/>
          </a:p>
        </p:txBody>
      </p:sp>
      <p:pic>
        <p:nvPicPr>
          <p:cNvPr id="30" name="Picture 29"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945" y="2147453"/>
            <a:ext cx="5688701" cy="1212818"/>
          </a:xfrm>
          <a:prstGeom prst="rect">
            <a:avLst/>
          </a:prstGeom>
          <a:noFill/>
          <a:ln>
            <a:noFill/>
          </a:ln>
        </p:spPr>
      </p:pic>
      <p:sp>
        <p:nvSpPr>
          <p:cNvPr id="7" name="Rectangle 6"/>
          <p:cNvSpPr/>
          <p:nvPr/>
        </p:nvSpPr>
        <p:spPr>
          <a:xfrm>
            <a:off x="6748758" y="1018496"/>
            <a:ext cx="5253740" cy="1015663"/>
          </a:xfrm>
          <a:prstGeom prst="rect">
            <a:avLst/>
          </a:prstGeom>
        </p:spPr>
        <p:txBody>
          <a:bodyPr wrap="square">
            <a:spAutoFit/>
          </a:bodyPr>
          <a:lstStyle/>
          <a:p>
            <a:r>
              <a:rPr lang="en-US" sz="2000" b="1" dirty="0">
                <a:solidFill>
                  <a:srgbClr val="000000"/>
                </a:solidFill>
                <a:latin typeface="Times New Roman" panose="02020603050405020304" pitchFamily="18" charset="0"/>
                <a:ea typeface="Calibri" panose="020F0502020204030204" pitchFamily="34" charset="0"/>
              </a:rPr>
              <a:t>Hình 2 sử dụng vào đoạn giữa bản nhạc</a:t>
            </a:r>
            <a:r>
              <a:rPr lang="en-US" sz="2000" dirty="0">
                <a:solidFill>
                  <a:srgbClr val="000000"/>
                </a:solidFill>
                <a:latin typeface="Times New Roman" panose="02020603050405020304" pitchFamily="18" charset="0"/>
                <a:ea typeface="Calibri" panose="020F0502020204030204" pitchFamily="34" charset="0"/>
              </a:rPr>
              <a:t>:</a:t>
            </a:r>
          </a:p>
          <a:p>
            <a:r>
              <a:rPr lang="en-US" sz="2000" dirty="0">
                <a:solidFill>
                  <a:srgbClr val="000000"/>
                </a:solidFill>
                <a:latin typeface="Times New Roman" panose="02020603050405020304" pitchFamily="18" charset="0"/>
                <a:ea typeface="Calibri" panose="020F0502020204030204" pitchFamily="34" charset="0"/>
              </a:rPr>
              <a:t>Nét linh hoạt, vui nhộn. Vỗ tay sang phải và sang trái  </a:t>
            </a:r>
            <a:endParaRPr lang="en-US" sz="2000" dirty="0"/>
          </a:p>
        </p:txBody>
      </p:sp>
      <p:pic>
        <p:nvPicPr>
          <p:cNvPr id="31" name="Picture 30" descr="C:\Users\ADMIN\Desktop\h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7402" y="2034159"/>
            <a:ext cx="5545096" cy="1326112"/>
          </a:xfrm>
          <a:prstGeom prst="rect">
            <a:avLst/>
          </a:prstGeom>
          <a:noFill/>
          <a:ln>
            <a:noFill/>
          </a:ln>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9639" y="3765712"/>
            <a:ext cx="609600" cy="609600"/>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59594" y="5245114"/>
            <a:ext cx="609600" cy="609600"/>
          </a:xfrm>
          <a:prstGeom prst="rect">
            <a:avLst/>
          </a:prstGeom>
        </p:spPr>
      </p:pic>
      <p:sp>
        <p:nvSpPr>
          <p:cNvPr id="2" name="Rectangle 1"/>
          <p:cNvSpPr/>
          <p:nvPr/>
        </p:nvSpPr>
        <p:spPr>
          <a:xfrm>
            <a:off x="4139597" y="130073"/>
            <a:ext cx="4646272"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Calibri" panose="020F0502020204030204" pitchFamily="34" charset="0"/>
              </a:rPr>
              <a:t>Hoạt động vận dụng- Trải nghiệm</a:t>
            </a:r>
            <a:endParaRPr lang="en-US" sz="2400" dirty="0">
              <a:solidFill>
                <a:srgbClr val="002060"/>
              </a:solidFill>
            </a:endParaRPr>
          </a:p>
        </p:txBody>
      </p:sp>
      <p:sp>
        <p:nvSpPr>
          <p:cNvPr id="3" name="Rectangle 2"/>
          <p:cNvSpPr/>
          <p:nvPr/>
        </p:nvSpPr>
        <p:spPr>
          <a:xfrm>
            <a:off x="1283083" y="756218"/>
            <a:ext cx="9474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mẫu gõ tiết tấu </a:t>
            </a:r>
            <a:r>
              <a:rPr lang="en-US" sz="2400" dirty="0" err="1">
                <a:solidFill>
                  <a:srgbClr val="000000"/>
                </a:solidFill>
                <a:latin typeface="Times New Roman" panose="02020603050405020304" pitchFamily="18" charset="0"/>
                <a:ea typeface="Calibri" panose="020F0502020204030204" pitchFamily="34" charset="0"/>
              </a:rPr>
              <a:t>sau</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nghe nhạc và kết hợp gõ đệm theo hình tiết tấu</a:t>
            </a:r>
            <a:endParaRPr lang="en-US" sz="2400" dirty="0"/>
          </a:p>
        </p:txBody>
      </p:sp>
      <p:pic>
        <p:nvPicPr>
          <p:cNvPr id="13" name="Picture 12" descr="C:\Users\ADMIN\Desktop\fgj.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435" y="1417434"/>
            <a:ext cx="8295972" cy="1401216"/>
          </a:xfrm>
          <a:prstGeom prst="rect">
            <a:avLst/>
          </a:prstGeom>
          <a:noFill/>
          <a:ln>
            <a:noFill/>
          </a:ln>
        </p:spPr>
      </p:pic>
      <p:pic>
        <p:nvPicPr>
          <p:cNvPr id="4" name="MAU 1 GO DEM TT BAN NHAC VAN-XO-VA-VO-R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17502" y="2348380"/>
            <a:ext cx="609600" cy="609600"/>
          </a:xfrm>
          <a:prstGeom prst="rect">
            <a:avLst/>
          </a:prstGeom>
        </p:spPr>
      </p:pic>
    </p:spTree>
    <p:extLst>
      <p:ext uri="{BB962C8B-B14F-4D97-AF65-F5344CB8AC3E}">
        <p14:creationId xmlns:p14="http://schemas.microsoft.com/office/powerpoint/2010/main" val="3880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6063" y="43923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698156" y="700136"/>
            <a:ext cx="1528908" cy="625428"/>
          </a:xfrm>
          <a:prstGeom prst="rect">
            <a:avLst/>
          </a:prstGeom>
        </p:spPr>
        <p:txBody>
          <a:bodyPr wrap="square">
            <a:spAutoFit/>
          </a:bodyPr>
          <a:lstStyle/>
          <a:p>
            <a:pPr algn="ctr" defTabSz="685800">
              <a:lnSpc>
                <a:spcPct val="115000"/>
              </a:lnSpc>
              <a:defRPr/>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a:t>
            </a:r>
            <a:r>
              <a:rPr lang="vi-VN"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29</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71" y="190289"/>
            <a:ext cx="577760" cy="489296"/>
          </a:xfrm>
          <a:prstGeom prst="rect">
            <a:avLst/>
          </a:prstGeom>
        </p:spPr>
      </p:pic>
      <p:sp>
        <p:nvSpPr>
          <p:cNvPr id="7" name="Rectangle 6"/>
          <p:cNvSpPr/>
          <p:nvPr/>
        </p:nvSpPr>
        <p:spPr>
          <a:xfrm>
            <a:off x="3870584" y="1775872"/>
            <a:ext cx="4950971" cy="492122"/>
          </a:xfrm>
          <a:prstGeom prst="rect">
            <a:avLst/>
          </a:prstGeom>
        </p:spPr>
        <p:txBody>
          <a:bodyPr wrap="non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NGHE NHẠC BÀI VAN-XƠ PHA-VÔ-RIT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08" y="91961"/>
            <a:ext cx="1749441" cy="777913"/>
          </a:xfrm>
          <a:prstGeom prst="rect">
            <a:avLst/>
          </a:prstGeom>
        </p:spPr>
      </p:pic>
      <p:sp>
        <p:nvSpPr>
          <p:cNvPr id="10" name="Rectangle 9"/>
          <p:cNvSpPr/>
          <p:nvPr/>
        </p:nvSpPr>
        <p:spPr>
          <a:xfrm>
            <a:off x="4658627" y="1263199"/>
            <a:ext cx="3286503" cy="492122"/>
          </a:xfrm>
          <a:prstGeom prst="rect">
            <a:avLst/>
          </a:prstGeom>
        </p:spPr>
        <p:txBody>
          <a:bodyPr wrap="squar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82957" cy="86987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2" y="879099"/>
            <a:ext cx="6000224" cy="1470881"/>
          </a:xfrm>
          <a:prstGeom prst="rect">
            <a:avLst/>
          </a:prstGeom>
        </p:spPr>
      </p:pic>
      <p:pic>
        <p:nvPicPr>
          <p:cNvPr id="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2649" y="2402960"/>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9539" y="1961322"/>
            <a:ext cx="360079" cy="36007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4132" y="874814"/>
            <a:ext cx="5837966" cy="1086508"/>
          </a:xfrm>
          <a:prstGeom prst="rect">
            <a:avLst/>
          </a:prstGeom>
        </p:spPr>
      </p:pic>
      <p:pic>
        <p:nvPicPr>
          <p:cNvPr id="20" name="GO THEO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78315" y="2668211"/>
            <a:ext cx="609600" cy="6096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964" y="1954772"/>
            <a:ext cx="360079" cy="36007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407" y="1961322"/>
            <a:ext cx="360079" cy="36007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206" y="1981203"/>
            <a:ext cx="360079" cy="36007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8449" y="2005506"/>
            <a:ext cx="360079" cy="36007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082" y="2008397"/>
            <a:ext cx="360079" cy="36007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0651" y="2005507"/>
            <a:ext cx="360079" cy="36007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3451" y="1997666"/>
            <a:ext cx="360079" cy="36007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7522" y="2005505"/>
            <a:ext cx="360079" cy="360079"/>
          </a:xfrm>
          <a:prstGeom prst="rect">
            <a:avLst/>
          </a:prstGeom>
        </p:spPr>
      </p:pic>
      <p:sp>
        <p:nvSpPr>
          <p:cNvPr id="29" name="Rectangle 28"/>
          <p:cNvSpPr/>
          <p:nvPr/>
        </p:nvSpPr>
        <p:spPr>
          <a:xfrm>
            <a:off x="1092425" y="178025"/>
            <a:ext cx="3182844" cy="492122"/>
          </a:xfrm>
          <a:prstGeom prst="rect">
            <a:avLst/>
          </a:prstGeom>
        </p:spPr>
        <p:txBody>
          <a:bodyPr wrap="squar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p>
        </p:txBody>
      </p:sp>
      <p:sp>
        <p:nvSpPr>
          <p:cNvPr id="30" name="Rectangle 29"/>
          <p:cNvSpPr/>
          <p:nvPr/>
        </p:nvSpPr>
        <p:spPr>
          <a:xfrm>
            <a:off x="6263249" y="44384"/>
            <a:ext cx="5879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srgbClr val="002060"/>
              </a:solidFill>
              <a:effectLst/>
              <a:uLnTx/>
              <a:uFillTx/>
              <a:latin typeface="Calibri"/>
              <a:cs typeface="+mn-cs"/>
            </a:endParaRPr>
          </a:p>
        </p:txBody>
      </p:sp>
      <p:sp>
        <p:nvSpPr>
          <p:cNvPr id="31" name="Rectangle 30"/>
          <p:cNvSpPr/>
          <p:nvPr/>
        </p:nvSpPr>
        <p:spPr>
          <a:xfrm>
            <a:off x="4595922" y="3401340"/>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Luyện cao độ,</a:t>
            </a:r>
            <a:r>
              <a:rPr kumimoji="0" lang="en-US" sz="2400" b="0" i="0" u="none" strike="noStrike" kern="1200" cap="none" spc="0" normalizeH="0" noProof="0" dirty="0">
                <a:ln>
                  <a:noFill/>
                </a:ln>
                <a:solidFill>
                  <a:prstClr val="black"/>
                </a:solidFill>
                <a:effectLst/>
                <a:uLnTx/>
                <a:uFillTx/>
                <a:latin typeface="Times New Roman"/>
                <a:ea typeface="Calibri"/>
                <a:cs typeface="+mn-cs"/>
              </a:rPr>
              <a:t>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thế tay,</a:t>
            </a:r>
            <a:r>
              <a:rPr kumimoji="0" lang="en-US" sz="2400" b="0" i="0" u="none" strike="noStrike" kern="1200" cap="none" spc="0" normalizeH="0" noProof="0" dirty="0">
                <a:ln>
                  <a:noFill/>
                </a:ln>
                <a:solidFill>
                  <a:prstClr val="black"/>
                </a:solidFill>
                <a:effectLst/>
                <a:uLnTx/>
                <a:uFillTx/>
                <a:latin typeface="Times New Roman"/>
                <a:ea typeface="Calibri"/>
                <a:cs typeface="+mn-cs"/>
              </a:rPr>
              <a:t> tiết tấu</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20077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3"/>
                                        </p:tgtEl>
                                      </p:cBhvr>
                                    </p:cmd>
                                  </p:childTnLst>
                                </p:cTn>
                              </p:par>
                            </p:childTnLst>
                          </p:cTn>
                        </p:par>
                      </p:childTnLst>
                    </p:cTn>
                  </p:par>
                </p:childTnLst>
              </p:cTn>
              <p:nextCondLst>
                <p:cond evt="onClick" delay="0">
                  <p:tgtEl>
                    <p:spTgt spid="3"/>
                  </p:tgtEl>
                </p:cond>
              </p:nextCondLst>
            </p:seq>
            <p:audio>
              <p:cMediaNode vol="10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67"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743" y="837425"/>
            <a:ext cx="8747491" cy="3519086"/>
          </a:xfrm>
          <a:prstGeom prst="rect">
            <a:avLst/>
          </a:prstGeom>
        </p:spPr>
      </p:pic>
      <p:pic>
        <p:nvPicPr>
          <p:cNvPr id="19"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4204" y="3882353"/>
            <a:ext cx="609600" cy="609600"/>
          </a:xfrm>
          <a:prstGeom prst="rect">
            <a:avLst/>
          </a:prstGeom>
        </p:spPr>
      </p:pic>
      <p:sp>
        <p:nvSpPr>
          <p:cNvPr id="2" name="TextBox 1">
            <a:extLst>
              <a:ext uri="{FF2B5EF4-FFF2-40B4-BE49-F238E27FC236}">
                <a16:creationId xmlns:a16="http://schemas.microsoft.com/office/drawing/2014/main" id="{E64ECBCC-35D4-B34D-1D6C-11FC7F989FCD}"/>
              </a:ext>
            </a:extLst>
          </p:cNvPr>
          <p:cNvSpPr txBox="1"/>
          <p:nvPr/>
        </p:nvSpPr>
        <p:spPr>
          <a:xfrm>
            <a:off x="525983" y="257833"/>
            <a:ext cx="430766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ÔN ĐỌC NHẠC BÀI SỐ 4</a:t>
            </a:r>
          </a:p>
        </p:txBody>
      </p:sp>
    </p:spTree>
    <p:extLst>
      <p:ext uri="{BB962C8B-B14F-4D97-AF65-F5344CB8AC3E}">
        <p14:creationId xmlns:p14="http://schemas.microsoft.com/office/powerpoint/2010/main" val="3641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36219"/>
            <a:ext cx="12192000" cy="33217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34" y="566657"/>
            <a:ext cx="10733783" cy="4085376"/>
          </a:xfrm>
          <a:prstGeom prst="rect">
            <a:avLst/>
          </a:prstGeom>
        </p:spPr>
      </p:pic>
      <p:sp>
        <p:nvSpPr>
          <p:cNvPr id="6" name="Rectangle 5"/>
          <p:cNvSpPr/>
          <p:nvPr/>
        </p:nvSpPr>
        <p:spPr>
          <a:xfrm>
            <a:off x="705580" y="104992"/>
            <a:ext cx="434384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Ôn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3958" y="2891206"/>
            <a:ext cx="579027" cy="37156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593" y="4301124"/>
            <a:ext cx="579027" cy="37156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3884" y="2875847"/>
            <a:ext cx="579027" cy="37156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9124" y="4217271"/>
            <a:ext cx="504445" cy="42672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5184" y="2898473"/>
            <a:ext cx="504445" cy="42672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583" y="4306540"/>
            <a:ext cx="536449" cy="25450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0310" y="2861765"/>
            <a:ext cx="536449" cy="254509"/>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098" y="2980721"/>
            <a:ext cx="536449" cy="254509"/>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3490" y="2937800"/>
            <a:ext cx="472441" cy="382525"/>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8697" y="2923335"/>
            <a:ext cx="472441" cy="382525"/>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2811" y="2767360"/>
            <a:ext cx="454153" cy="47548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7817" y="4283566"/>
            <a:ext cx="489205" cy="29413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35958" y="4284829"/>
            <a:ext cx="489205" cy="294133"/>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49572" y="2851376"/>
            <a:ext cx="489205" cy="294133"/>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5931" y="4280144"/>
            <a:ext cx="549505" cy="406038"/>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9256" y="4314292"/>
            <a:ext cx="549505" cy="406038"/>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38777" y="4302445"/>
            <a:ext cx="549505" cy="406038"/>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15466" y="4329107"/>
            <a:ext cx="568202" cy="333256"/>
          </a:xfrm>
          <a:prstGeom prst="rect">
            <a:avLst/>
          </a:prstGeom>
        </p:spPr>
      </p:pic>
      <p:pic>
        <p:nvPicPr>
          <p:cNvPr id="3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25806" y="4587509"/>
            <a:ext cx="609600" cy="609600"/>
          </a:xfrm>
          <a:prstGeom prst="rect">
            <a:avLst/>
          </a:prstGeom>
        </p:spPr>
      </p:pic>
    </p:spTree>
    <p:extLst>
      <p:ext uri="{BB962C8B-B14F-4D97-AF65-F5344CB8AC3E}">
        <p14:creationId xmlns:p14="http://schemas.microsoft.com/office/powerpoint/2010/main" val="327773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770" y="848436"/>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234669"/>
            <a:ext cx="8274366" cy="445999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491" y="4249606"/>
            <a:ext cx="2833289" cy="2441125"/>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4186" y="2950458"/>
            <a:ext cx="609600" cy="609600"/>
          </a:xfrm>
          <a:prstGeom prst="rect">
            <a:avLst/>
          </a:prstGeom>
        </p:spPr>
      </p:pic>
      <p:sp>
        <p:nvSpPr>
          <p:cNvPr id="21" name="Rectangle 20"/>
          <p:cNvSpPr/>
          <p:nvPr/>
        </p:nvSpPr>
        <p:spPr>
          <a:xfrm>
            <a:off x="290704" y="45986"/>
            <a:ext cx="4749648" cy="579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black"/>
                </a:solidFill>
                <a:latin typeface="Times New Roman"/>
                <a:ea typeface="Calibri"/>
              </a:rPr>
              <a:t>Ôn đ</a:t>
            </a:r>
            <a:r>
              <a:rPr kumimoji="0" lang="en-US" sz="2400" b="1" i="0" u="none" strike="noStrike" kern="1200" cap="none" spc="0" normalizeH="0" baseline="0" noProof="0" dirty="0">
                <a:ln>
                  <a:noFill/>
                </a:ln>
                <a:solidFill>
                  <a:prstClr val="black"/>
                </a:solidFill>
                <a:effectLst/>
                <a:uLnTx/>
                <a:uFillTx/>
                <a:latin typeface="Times New Roman"/>
                <a:ea typeface="Calibri"/>
              </a:rPr>
              <a:t>ọc nhạc gõ đêm theo phách</a:t>
            </a:r>
          </a:p>
        </p:txBody>
      </p:sp>
    </p:spTree>
    <p:extLst>
      <p:ext uri="{BB962C8B-B14F-4D97-AF65-F5344CB8AC3E}">
        <p14:creationId xmlns:p14="http://schemas.microsoft.com/office/powerpoint/2010/main" val="70863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3525" y="5215052"/>
            <a:ext cx="609600" cy="609600"/>
          </a:xfrm>
          <a:prstGeom prst="rect">
            <a:avLst/>
          </a:prstGeom>
        </p:spPr>
      </p:pic>
      <p:sp>
        <p:nvSpPr>
          <p:cNvPr id="21" name="Rectangle 20"/>
          <p:cNvSpPr/>
          <p:nvPr/>
        </p:nvSpPr>
        <p:spPr>
          <a:xfrm>
            <a:off x="202501" y="-47931"/>
            <a:ext cx="5893499" cy="579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noProof="0" dirty="0">
                <a:solidFill>
                  <a:srgbClr val="002060"/>
                </a:solidFill>
                <a:latin typeface="Times New Roman"/>
                <a:ea typeface="Calibri"/>
              </a:rPr>
              <a:t>Ôn đọc nhạc</a:t>
            </a:r>
            <a:r>
              <a:rPr kumimoji="0" lang="en-US" sz="2400" b="1" i="0" u="none" strike="noStrike" kern="1200" cap="none" spc="0" normalizeH="0" baseline="0" noProof="0" dirty="0">
                <a:ln>
                  <a:noFill/>
                </a:ln>
                <a:solidFill>
                  <a:srgbClr val="002060"/>
                </a:solidFill>
                <a:effectLst/>
                <a:uLnTx/>
                <a:uFillTx/>
                <a:latin typeface="Times New Roman"/>
                <a:ea typeface="Calibri"/>
                <a:cs typeface="+mn-cs"/>
              </a:rPr>
              <a:t> và gõ đệm theo hình tiết tấu</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86" y="2821992"/>
            <a:ext cx="3639720" cy="635784"/>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595" y="4281129"/>
            <a:ext cx="403302" cy="40330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0260" y="2667282"/>
            <a:ext cx="403302" cy="40330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61" y="2672440"/>
            <a:ext cx="403302" cy="40330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3145" y="4339513"/>
            <a:ext cx="403302" cy="40330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0223" y="4338616"/>
            <a:ext cx="403302" cy="403302"/>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0410" y="394504"/>
            <a:ext cx="609600" cy="609600"/>
          </a:xfrm>
          <a:prstGeom prst="rect">
            <a:avLst/>
          </a:prstGeom>
        </p:spPr>
      </p:pic>
      <p:pic>
        <p:nvPicPr>
          <p:cNvPr id="3" name="Picture 2">
            <a:extLst>
              <a:ext uri="{FF2B5EF4-FFF2-40B4-BE49-F238E27FC236}">
                <a16:creationId xmlns:a16="http://schemas.microsoft.com/office/drawing/2014/main" id="{2A025F83-1A0A-DA4E-6B6F-04CA7581D5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8285" y="2669464"/>
            <a:ext cx="403302" cy="403302"/>
          </a:xfrm>
          <a:prstGeom prst="rect">
            <a:avLst/>
          </a:prstGeom>
        </p:spPr>
      </p:pic>
    </p:spTree>
    <p:extLst>
      <p:ext uri="{BB962C8B-B14F-4D97-AF65-F5344CB8AC3E}">
        <p14:creationId xmlns:p14="http://schemas.microsoft.com/office/powerpoint/2010/main" val="107504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54"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819" y="1688123"/>
            <a:ext cx="9200986" cy="3329344"/>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4018" y="1737730"/>
            <a:ext cx="609600" cy="609600"/>
          </a:xfrm>
          <a:prstGeom prst="rect">
            <a:avLst/>
          </a:prstGeom>
        </p:spPr>
      </p:pic>
      <p:sp>
        <p:nvSpPr>
          <p:cNvPr id="3" name="Rectangle 2"/>
          <p:cNvSpPr/>
          <p:nvPr/>
        </p:nvSpPr>
        <p:spPr>
          <a:xfrm>
            <a:off x="267037" y="688942"/>
            <a:ext cx="6416984" cy="41787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nhóm đọc nhạc theo kí hiệu bàn tay; 1 nhóm đọc nhạc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06747" y="242760"/>
            <a:ext cx="47447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HOẠT ĐỘNG VẬN DỤNG – TRẢI NGHIỆM</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TextBox 4">
            <a:extLst>
              <a:ext uri="{FF2B5EF4-FFF2-40B4-BE49-F238E27FC236}">
                <a16:creationId xmlns:a16="http://schemas.microsoft.com/office/drawing/2014/main" id="{606D4221-E1E2-1435-EA76-71A8E67A17E6}"/>
              </a:ext>
            </a:extLst>
          </p:cNvPr>
          <p:cNvSpPr txBox="1"/>
          <p:nvPr/>
        </p:nvSpPr>
        <p:spPr>
          <a:xfrm>
            <a:off x="267037" y="1243008"/>
            <a:ext cx="5696793" cy="400110"/>
          </a:xfrm>
          <a:prstGeom prst="rect">
            <a:avLst/>
          </a:prstGeom>
          <a:noFill/>
        </p:spPr>
        <p:txBody>
          <a:bodyPr wrap="square" rtlCol="0">
            <a:spAutoFit/>
          </a:bodyPr>
          <a:lstStyle/>
          <a:p>
            <a:r>
              <a:rPr lang="vi-V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kumimoji="0" lang="pt-BR"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hợp gõ đệm theo hình tiết tấu; 1 nhóm đọc nhạc</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00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235116" y="394636"/>
            <a:ext cx="437949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Giới thiệu tác giả</a:t>
            </a:r>
          </a:p>
        </p:txBody>
      </p:sp>
      <p:sp>
        <p:nvSpPr>
          <p:cNvPr id="8" name="Rectangle 7"/>
          <p:cNvSpPr/>
          <p:nvPr/>
        </p:nvSpPr>
        <p:spPr>
          <a:xfrm>
            <a:off x="477430" y="0"/>
            <a:ext cx="5130351" cy="492122"/>
          </a:xfrm>
          <a:prstGeom prst="rect">
            <a:avLst/>
          </a:prstGeom>
        </p:spPr>
        <p:txBody>
          <a:bodyPr wrap="squar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NGHE NHẠC:</a:t>
            </a: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 BÀI VAN-XƠ PHA-VÔ-RIT</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656" y="3651291"/>
            <a:ext cx="3173128" cy="3246934"/>
          </a:xfrm>
          <a:prstGeom prst="rect">
            <a:avLst/>
          </a:prstGeom>
        </p:spPr>
      </p:pic>
      <p:sp>
        <p:nvSpPr>
          <p:cNvPr id="3" name="Rectangle 2"/>
          <p:cNvSpPr/>
          <p:nvPr/>
        </p:nvSpPr>
        <p:spPr>
          <a:xfrm>
            <a:off x="412694" y="886758"/>
            <a:ext cx="11506874" cy="3456139"/>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Mozart sinh ngày 27 tháng 1 năm 1756 tại Salzburg. Cha của ông, Leopold là một nhà soạn nhạc, một giáo viên dạy vi-ô-lông và chỉ huy của một dàn nhạc giao hưởng địa phương.  Mozart biết chơi đàn Cla-vơ-xanh khi mới lên 3. Ông đã có thể soạn độc tấu cho piano khi vừa tròn 5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8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1 "Năm 12 tuổi ông bắt đầu chơi nhạc cho nữ hoàng Áo Maria Theresia tại kinh đô Viên, và bắt đầu soạn nhạc cho các vở opera La finta semplice và Bastien and Bastienne.. Wolfgang chưa bao giờ đến trường. Cha ông cũng chính là người đã dạy cho ông ngôn ngữ, địa lý, lịch sử, toán học và tất nhiên không thể thiếu âm nhạc.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148488"/>
            <a:ext cx="2014330" cy="2709512"/>
          </a:xfrm>
          <a:prstGeom prst="rect">
            <a:avLst/>
          </a:prstGeom>
        </p:spPr>
      </p:pic>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497</Words>
  <Application>Microsoft Office PowerPoint</Application>
  <PresentationFormat>Widescreen</PresentationFormat>
  <Paragraphs>39</Paragraphs>
  <Slides>16</Slides>
  <Notes>0</Notes>
  <HiddenSlides>0</HiddenSlides>
  <MMClips>14</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#9Slide05 Dancing Script</vt:lpstr>
      <vt:lpstr>Arial</vt:lpstr>
      <vt:lpstr>Calibri</vt:lpstr>
      <vt:lpstr>Simson</vt:lpstr>
      <vt:lpstr>Times New Roman</vt:lpstr>
      <vt:lpstr>5_Office Theme</vt:lpstr>
      <vt:lpstr>6_Office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76</cp:revision>
  <dcterms:created xsi:type="dcterms:W3CDTF">2022-04-04T11:47:32Z</dcterms:created>
  <dcterms:modified xsi:type="dcterms:W3CDTF">2025-04-10T08:58:10Z</dcterms:modified>
</cp:coreProperties>
</file>