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6" r:id="rId2"/>
    <p:sldMasterId id="2147483699" r:id="rId3"/>
  </p:sldMasterIdLst>
  <p:notesMasterIdLst>
    <p:notesMasterId r:id="rId16"/>
  </p:notesMasterIdLst>
  <p:sldIdLst>
    <p:sldId id="587" r:id="rId4"/>
    <p:sldId id="597" r:id="rId5"/>
    <p:sldId id="598" r:id="rId6"/>
    <p:sldId id="599" r:id="rId7"/>
    <p:sldId id="600" r:id="rId8"/>
    <p:sldId id="601" r:id="rId9"/>
    <p:sldId id="602" r:id="rId10"/>
    <p:sldId id="603" r:id="rId11"/>
    <p:sldId id="592" r:id="rId12"/>
    <p:sldId id="594" r:id="rId13"/>
    <p:sldId id="595" r:id="rId14"/>
    <p:sldId id="596" r:id="rId15"/>
  </p:sldIdLst>
  <p:sldSz cx="12192000" cy="6858000"/>
  <p:notesSz cx="6858000" cy="9144000"/>
  <p:embeddedFontLst>
    <p:embeddedFont>
      <p:font typeface="#9Slide05 Dancing Script" panose="020B0604020202020204" charset="0"/>
      <p:bold r:id="rId17"/>
    </p:embeddedFont>
    <p:embeddedFont>
      <p:font typeface="Tahoma" panose="020B0604030504040204" pitchFamily="34"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9900"/>
    <a:srgbClr val="00CC00"/>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01122632"/>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820903500"/>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94157695"/>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97676563"/>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151826034"/>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91959003"/>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37965902"/>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555472284"/>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337234538"/>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872561448"/>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112292994"/>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8453191"/>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2481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269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7371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7713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6826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203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3364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0775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344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969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311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3/10/2025</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3/10/2025</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0969049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3/10/2025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33691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slideLayout" Target="../slideLayouts/slideLayout30.xml"/><Relationship Id="rId4" Type="http://schemas.openxmlformats.org/officeDocument/2006/relationships/audio" Target="../media/media2.mp3"/><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954" y="4162635"/>
            <a:ext cx="1612469" cy="236879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044083" cy="1157421"/>
          </a:xfrm>
          <a:prstGeom prst="rect">
            <a:avLst/>
          </a:prstGeom>
        </p:spPr>
      </p:pic>
      <p:sp>
        <p:nvSpPr>
          <p:cNvPr id="10" name="Rectangle 9"/>
          <p:cNvSpPr/>
          <p:nvPr/>
        </p:nvSpPr>
        <p:spPr>
          <a:xfrm>
            <a:off x="7507901" y="836117"/>
            <a:ext cx="2558667" cy="548099"/>
          </a:xfrm>
          <a:prstGeom prst="rect">
            <a:avLst/>
          </a:prstGeom>
        </p:spPr>
        <p:txBody>
          <a:bodyPr wrap="square">
            <a:spAutoFit/>
          </a:bodyPr>
          <a:lstStyle/>
          <a:p>
            <a:pPr algn="ctr">
              <a:lnSpc>
                <a:spcPct val="115000"/>
              </a:lnSpc>
              <a:spcAft>
                <a:spcPts val="0"/>
              </a:spcAft>
            </a:pPr>
            <a:r>
              <a:rPr lang="en-US" sz="2800" b="1">
                <a:solidFill>
                  <a:srgbClr val="000066"/>
                </a:solidFill>
                <a:latin typeface="Times New Roman" panose="02020603050405020304" pitchFamily="18" charset="0"/>
                <a:ea typeface="Calibri" panose="020F0502020204030204" pitchFamily="34" charset="0"/>
              </a:rPr>
              <a:t>ÔN NHẠC CỤ</a:t>
            </a:r>
          </a:p>
        </p:txBody>
      </p:sp>
      <p:sp>
        <p:nvSpPr>
          <p:cNvPr id="11" name="Rectangle 10"/>
          <p:cNvSpPr/>
          <p:nvPr/>
        </p:nvSpPr>
        <p:spPr>
          <a:xfrm>
            <a:off x="6380101" y="1536536"/>
            <a:ext cx="5658425" cy="587853"/>
          </a:xfrm>
          <a:prstGeom prst="rect">
            <a:avLst/>
          </a:prstGeom>
        </p:spPr>
        <p:txBody>
          <a:bodyPr wrap="square">
            <a:spAutoFit/>
          </a:bodyPr>
          <a:lstStyle/>
          <a:p>
            <a:pPr algn="ctr">
              <a:lnSpc>
                <a:spcPct val="115000"/>
              </a:lnSpc>
              <a:spcAft>
                <a:spcPts val="0"/>
              </a:spcAft>
            </a:pPr>
            <a:r>
              <a:rPr lang="en-US" sz="2800" b="1">
                <a:solidFill>
                  <a:srgbClr val="000066"/>
                </a:solidFill>
                <a:latin typeface="Times New Roman" panose="02020603050405020304" pitchFamily="18" charset="0"/>
                <a:ea typeface="Calibri" panose="020F0502020204030204" pitchFamily="34" charset="0"/>
              </a:rPr>
              <a:t>NGHE NHẠC: NGÔI SAO SÁNG</a:t>
            </a:r>
          </a:p>
        </p:txBody>
      </p:sp>
      <p:sp>
        <p:nvSpPr>
          <p:cNvPr id="12" name="Rectangle 11"/>
          <p:cNvSpPr/>
          <p:nvPr/>
        </p:nvSpPr>
        <p:spPr>
          <a:xfrm>
            <a:off x="7659762" y="136489"/>
            <a:ext cx="1863061" cy="613245"/>
          </a:xfrm>
          <a:prstGeom prst="rect">
            <a:avLst/>
          </a:prstGeom>
        </p:spPr>
        <p:txBody>
          <a:bodyPr wrap="square">
            <a:spAutoFit/>
          </a:bodyPr>
          <a:lstStyle/>
          <a:p>
            <a:pPr algn="ctr">
              <a:lnSpc>
                <a:spcPct val="115000"/>
              </a:lnSpc>
              <a:spcAft>
                <a:spcPts val="0"/>
              </a:spcAft>
            </a:pPr>
            <a:r>
              <a:rPr lang="en-US" sz="3200" b="1">
                <a:solidFill>
                  <a:srgbClr val="000066"/>
                </a:solidFill>
                <a:latin typeface="Times New Roman" panose="02020603050405020304" pitchFamily="18" charset="0"/>
                <a:ea typeface="Calibri" panose="020F0502020204030204" pitchFamily="34" charset="0"/>
              </a:rPr>
              <a:t>TIẾT 25</a:t>
            </a:r>
          </a:p>
        </p:txBody>
      </p:sp>
    </p:spTree>
    <p:extLst>
      <p:ext uri="{BB962C8B-B14F-4D97-AF65-F5344CB8AC3E}">
        <p14:creationId xmlns:p14="http://schemas.microsoft.com/office/powerpoint/2010/main" val="425647762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157459" y="0"/>
            <a:ext cx="4615366" cy="64633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Nghe và cảm nhận nhịp điệu bài hát</a:t>
            </a:r>
          </a:p>
        </p:txBody>
      </p:sp>
      <p:sp>
        <p:nvSpPr>
          <p:cNvPr id="3" name="Rectangle 2"/>
          <p:cNvSpPr/>
          <p:nvPr/>
        </p:nvSpPr>
        <p:spPr>
          <a:xfrm>
            <a:off x="966915" y="3369987"/>
            <a:ext cx="6096000" cy="517065"/>
          </a:xfrm>
          <a:prstGeom prst="rect">
            <a:avLst/>
          </a:prstGeom>
        </p:spPr>
        <p:txBody>
          <a:bodyPr>
            <a:spAutoFit/>
          </a:bodyPr>
          <a:lstStyle/>
          <a:p>
            <a:pPr algn="just">
              <a:lnSpc>
                <a:spcPct val="115000"/>
              </a:lnSpc>
              <a:spcAft>
                <a:spcPts val="1000"/>
              </a:spcAft>
            </a:pPr>
            <a:r>
              <a:rPr lang="vi-VN" sz="2400" i="1">
                <a:latin typeface="Times New Roman" panose="02020603050405020304" pitchFamily="18" charset="0"/>
                <a:ea typeface="Calibri" panose="020F0502020204030204" pitchFamily="34" charset="0"/>
                <a:cs typeface="Times New Roman" panose="02020603050405020304" pitchFamily="18" charset="0"/>
              </a:rPr>
              <a:t>+ Em có thích bản nhạc này không? Vì sao?</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966915" y="928448"/>
            <a:ext cx="6901248" cy="517065"/>
          </a:xfrm>
          <a:prstGeom prst="rect">
            <a:avLst/>
          </a:prstGeom>
        </p:spPr>
        <p:txBody>
          <a:bodyPr wrap="none">
            <a:spAutoFit/>
          </a:bodyPr>
          <a:lstStyle/>
          <a:p>
            <a:pPr algn="just">
              <a:lnSpc>
                <a:spcPct val="115000"/>
              </a:lnSpc>
              <a:spcAft>
                <a:spcPts val="1000"/>
              </a:spcAft>
            </a:pPr>
            <a:r>
              <a:rPr lang="vi-VN" sz="2400" i="1">
                <a:latin typeface="Times New Roman" panose="02020603050405020304" pitchFamily="18" charset="0"/>
                <a:ea typeface="Calibri" panose="020F0502020204030204" pitchFamily="34" charset="0"/>
                <a:cs typeface="Times New Roman" panose="02020603050405020304" pitchFamily="18" charset="0"/>
              </a:rPr>
              <a:t>+ Em được nghe bản hoà tấu này chưa? Nghe ở đâu? </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1003514" y="1784125"/>
            <a:ext cx="11351624" cy="517065"/>
          </a:xfrm>
          <a:prstGeom prst="rect">
            <a:avLst/>
          </a:prstGeom>
        </p:spPr>
        <p:txBody>
          <a:bodyPr wrap="square">
            <a:spAutoFit/>
          </a:bodyPr>
          <a:lstStyle/>
          <a:p>
            <a:pPr algn="just">
              <a:lnSpc>
                <a:spcPct val="115000"/>
              </a:lnSpc>
              <a:spcAft>
                <a:spcPts val="1000"/>
              </a:spcAft>
            </a:pPr>
            <a:r>
              <a:rPr lang="vi-VN" sz="2400" i="1">
                <a:latin typeface="Times New Roman" panose="02020603050405020304" pitchFamily="18" charset="0"/>
                <a:ea typeface="Calibri" panose="020F0502020204030204" pitchFamily="34" charset="0"/>
                <a:cs typeface="Times New Roman" panose="02020603050405020304" pitchFamily="18" charset="0"/>
              </a:rPr>
              <a:t>+ Em nhận ra những nhạc cụ nào trong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vi-VN" sz="2400" i="1">
                <a:latin typeface="Times New Roman" panose="02020603050405020304" pitchFamily="18" charset="0"/>
                <a:ea typeface="Calibri" panose="020F0502020204030204" pitchFamily="34" charset="0"/>
                <a:cs typeface="Times New Roman" panose="02020603050405020304" pitchFamily="18" charset="0"/>
              </a:rPr>
              <a:t>dàn nhạc? Em thích nhạc cụ nào nhất? Vì sao?</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1003514" y="2577056"/>
            <a:ext cx="6022803" cy="517065"/>
          </a:xfrm>
          <a:prstGeom prst="rect">
            <a:avLst/>
          </a:prstGeom>
        </p:spPr>
        <p:txBody>
          <a:bodyPr wrap="none">
            <a:spAutoFit/>
          </a:bodyPr>
          <a:lstStyle/>
          <a:p>
            <a:pPr algn="just">
              <a:lnSpc>
                <a:spcPct val="115000"/>
              </a:lnSpc>
              <a:spcAft>
                <a:spcPts val="1000"/>
              </a:spcAft>
            </a:pPr>
            <a:r>
              <a:rPr lang="vi-VN" sz="2400" i="1">
                <a:latin typeface="Times New Roman" panose="02020603050405020304" pitchFamily="18" charset="0"/>
                <a:ea typeface="Calibri" panose="020F0502020204030204" pitchFamily="34" charset="0"/>
                <a:cs typeface="Times New Roman" panose="02020603050405020304" pitchFamily="18" charset="0"/>
              </a:rPr>
              <a:t>+ Em hãy nêu tính chất âm nhạc của bản nhạc.</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Nghe nhạc- Ngôi sao s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8185" y="105728"/>
            <a:ext cx="609600" cy="609600"/>
          </a:xfrm>
          <a:prstGeom prst="rect">
            <a:avLst/>
          </a:prstGeom>
        </p:spPr>
      </p:pic>
    </p:spTree>
    <p:extLst>
      <p:ext uri="{BB962C8B-B14F-4D97-AF65-F5344CB8AC3E}">
        <p14:creationId xmlns:p14="http://schemas.microsoft.com/office/powerpoint/2010/main" val="1341206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4107"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 grpId="0"/>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AutoShape 2" descr="Lưu Hà An - Tin tức mới nhất 24h qua - Báo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TextBox 9"/>
          <p:cNvSpPr txBox="1"/>
          <p:nvPr/>
        </p:nvSpPr>
        <p:spPr>
          <a:xfrm>
            <a:off x="0" y="127559"/>
            <a:ext cx="54602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động phụ hoạ theo nhịp điệu âm nhạc</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Nghe nhạc- Ngôi sao s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0537" y="861246"/>
            <a:ext cx="609600" cy="609600"/>
          </a:xfrm>
          <a:prstGeom prst="rect">
            <a:avLst/>
          </a:prstGeom>
        </p:spPr>
      </p:pic>
    </p:spTree>
    <p:extLst>
      <p:ext uri="{BB962C8B-B14F-4D97-AF65-F5344CB8AC3E}">
        <p14:creationId xmlns:p14="http://schemas.microsoft.com/office/powerpoint/2010/main" val="391146096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AutoShape 2" descr="Lưu Hà An - Tin tức mới nhất 24h qua - Báo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3" name="Rectangle 2"/>
          <p:cNvSpPr/>
          <p:nvPr/>
        </p:nvSpPr>
        <p:spPr>
          <a:xfrm>
            <a:off x="0" y="970235"/>
            <a:ext cx="5769528" cy="483017"/>
          </a:xfrm>
          <a:prstGeom prst="rect">
            <a:avLst/>
          </a:prstGeom>
        </p:spPr>
        <p:txBody>
          <a:bodyPr wrap="none">
            <a:spAutoFit/>
          </a:bodyPr>
          <a:lstStyle/>
          <a:p>
            <a:pPr algn="just" fontAlgn="base">
              <a:lnSpc>
                <a:spcPct val="115000"/>
              </a:lnSpc>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G</a:t>
            </a:r>
            <a:r>
              <a:rPr lang="vi-VN" sz="2400">
                <a:latin typeface="Times New Roman" panose="02020603050405020304" pitchFamily="18" charset="0"/>
                <a:ea typeface="Times New Roman" panose="02020603050405020304" pitchFamily="18" charset="0"/>
                <a:cs typeface="Times New Roman" panose="02020603050405020304" pitchFamily="18" charset="0"/>
              </a:rPr>
              <a:t>õ</a:t>
            </a:r>
            <a:r>
              <a:rPr lang="vi-VN" sz="2400" b="1">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đệm mạnh – nhẹ theo nhịp điệu bản nhạc.</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p:cNvSpPr txBox="1"/>
          <p:nvPr/>
        </p:nvSpPr>
        <p:spPr>
          <a:xfrm>
            <a:off x="307976" y="46356"/>
            <a:ext cx="3663134" cy="923879"/>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VậN dụng,</a:t>
            </a:r>
            <a:r>
              <a:rPr kumimoji="0" lang="en-US" sz="2400" b="1" i="0" u="none" strike="noStrike" kern="1200" cap="none" spc="0" normalizeH="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sang tạo</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Nghe nhạc- Ngôi sao s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0402" y="1908402"/>
            <a:ext cx="609600" cy="609600"/>
          </a:xfrm>
          <a:prstGeom prst="rect">
            <a:avLst/>
          </a:prstGeom>
        </p:spPr>
      </p:pic>
    </p:spTree>
    <p:extLst>
      <p:ext uri="{BB962C8B-B14F-4D97-AF65-F5344CB8AC3E}">
        <p14:creationId xmlns:p14="http://schemas.microsoft.com/office/powerpoint/2010/main" val="172088419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759979" y="777944"/>
            <a:ext cx="4137783" cy="830410"/>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3503" y="244170"/>
            <a:ext cx="2993206"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NHẠC CỤ</a:t>
            </a:r>
            <a:endParaRPr kumimoji="0" lang="en-US" sz="32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5350074" y="2661"/>
            <a:ext cx="2505814"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2400">
                <a:solidFill>
                  <a:prstClr val="black"/>
                </a:solidFill>
                <a:latin typeface="Times New Roman" panose="02020603050405020304" pitchFamily="18" charset="0"/>
                <a:ea typeface="Calibri" panose="020F0502020204030204" pitchFamily="34" charset="0"/>
              </a:rPr>
              <a:t>Ôn nhạc cụ tiết tấu</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2" name="Picture 11" descr="C:\Users\Admin\Desktop\2024-06-19_121235.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2210" y="2313896"/>
            <a:ext cx="9100215" cy="3204010"/>
          </a:xfrm>
          <a:prstGeom prst="rect">
            <a:avLst/>
          </a:prstGeom>
          <a:noFill/>
          <a:ln>
            <a:noFill/>
          </a:ln>
        </p:spPr>
      </p:pic>
      <p:pic>
        <p:nvPicPr>
          <p:cNvPr id="3" name="nhac cu tt trog 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12204" y="2626420"/>
            <a:ext cx="609600" cy="6096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1523" y="5438832"/>
            <a:ext cx="2160902" cy="1340094"/>
          </a:xfrm>
          <a:prstGeom prst="rect">
            <a:avLst/>
          </a:prstGeom>
        </p:spPr>
      </p:pic>
      <p:pic>
        <p:nvPicPr>
          <p:cNvPr id="4" name="nhac cu tt temb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6019" y="4539797"/>
            <a:ext cx="609600" cy="609600"/>
          </a:xfrm>
          <a:prstGeom prst="rect">
            <a:avLst/>
          </a:prstGeom>
        </p:spPr>
      </p:pic>
    </p:spTree>
    <p:extLst>
      <p:ext uri="{BB962C8B-B14F-4D97-AF65-F5344CB8AC3E}">
        <p14:creationId xmlns:p14="http://schemas.microsoft.com/office/powerpoint/2010/main" val="35612299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7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45" y="5167952"/>
            <a:ext cx="2725203" cy="1690048"/>
          </a:xfrm>
          <a:prstGeom prst="rect">
            <a:avLst/>
          </a:prstGeom>
        </p:spPr>
      </p:pic>
      <p:pic>
        <p:nvPicPr>
          <p:cNvPr id="7" name="Picture 6"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5349" y="618217"/>
            <a:ext cx="8469086" cy="5416822"/>
          </a:xfrm>
          <a:prstGeom prst="rect">
            <a:avLst/>
          </a:prstGeom>
          <a:noFill/>
          <a:ln>
            <a:noFill/>
          </a:ln>
        </p:spPr>
      </p:pic>
      <p:sp>
        <p:nvSpPr>
          <p:cNvPr id="6" name="Rectangle 5"/>
          <p:cNvSpPr/>
          <p:nvPr/>
        </p:nvSpPr>
        <p:spPr>
          <a:xfrm>
            <a:off x="6657525" y="77052"/>
            <a:ext cx="236475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 tập theo sơ đồ</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ight Arrow 3"/>
          <p:cNvSpPr/>
          <p:nvPr/>
        </p:nvSpPr>
        <p:spPr>
          <a:xfrm>
            <a:off x="2364378" y="1750423"/>
            <a:ext cx="1075750"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2</a:t>
            </a:r>
          </a:p>
        </p:txBody>
      </p:sp>
      <p:sp>
        <p:nvSpPr>
          <p:cNvPr id="9" name="Right Arrow 8"/>
          <p:cNvSpPr/>
          <p:nvPr/>
        </p:nvSpPr>
        <p:spPr>
          <a:xfrm>
            <a:off x="2364378" y="2477588"/>
            <a:ext cx="1075750"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3</a:t>
            </a:r>
          </a:p>
        </p:txBody>
      </p:sp>
      <p:sp>
        <p:nvSpPr>
          <p:cNvPr id="10" name="Right Arrow 9"/>
          <p:cNvSpPr/>
          <p:nvPr/>
        </p:nvSpPr>
        <p:spPr>
          <a:xfrm>
            <a:off x="1994384" y="1103813"/>
            <a:ext cx="1445744"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1 hát</a:t>
            </a:r>
          </a:p>
        </p:txBody>
      </p:sp>
      <p:pic>
        <p:nvPicPr>
          <p:cNvPr id="12" name="Tuổi hồng ơi karaoke lớp 5.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35829" y="971009"/>
            <a:ext cx="609600" cy="609600"/>
          </a:xfrm>
          <a:prstGeom prst="rect">
            <a:avLst/>
          </a:prstGeom>
        </p:spPr>
      </p:pic>
    </p:spTree>
    <p:extLst>
      <p:ext uri="{BB962C8B-B14F-4D97-AF65-F5344CB8AC3E}">
        <p14:creationId xmlns:p14="http://schemas.microsoft.com/office/powerpoint/2010/main" val="162432875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5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6" name="Picture 5" descr="C:\Users\Admin\Desktop\2024-06-19_12123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4034" y="0"/>
            <a:ext cx="10454640" cy="6766561"/>
          </a:xfrm>
          <a:prstGeom prst="rect">
            <a:avLst/>
          </a:prstGeom>
          <a:noFill/>
          <a:ln>
            <a:noFill/>
          </a:ln>
        </p:spPr>
      </p:pic>
      <p:sp>
        <p:nvSpPr>
          <p:cNvPr id="5" name="Rectangle 4"/>
          <p:cNvSpPr/>
          <p:nvPr/>
        </p:nvSpPr>
        <p:spPr>
          <a:xfrm>
            <a:off x="4099200" y="960930"/>
            <a:ext cx="26869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tập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thổi nốt Rê 2</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not r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81354" y="2567306"/>
            <a:ext cx="609600" cy="609600"/>
          </a:xfrm>
          <a:prstGeom prst="rect">
            <a:avLst/>
          </a:prstGeom>
        </p:spPr>
      </p:pic>
      <p:sp>
        <p:nvSpPr>
          <p:cNvPr id="8" name="TextBox 7"/>
          <p:cNvSpPr txBox="1"/>
          <p:nvPr/>
        </p:nvSpPr>
        <p:spPr>
          <a:xfrm>
            <a:off x="1380309" y="117239"/>
            <a:ext cx="36358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Times New Roman" panose="02020603050405020304" pitchFamily="18" charset="0"/>
                <a:cs typeface="Times New Roman" panose="02020603050405020304" pitchFamily="18" charset="0"/>
              </a:rPr>
              <a:t>Ôn tập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sáo</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Recoder</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492279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91417" y="227356"/>
            <a:ext cx="26260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tập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thổi mẫu âm</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54" y="3682737"/>
            <a:ext cx="1489166" cy="3175263"/>
          </a:xfrm>
          <a:prstGeom prst="rect">
            <a:avLst/>
          </a:prstGeom>
        </p:spPr>
      </p:pic>
      <p:pic>
        <p:nvPicPr>
          <p:cNvPr id="5" name="Picture 4"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80160"/>
            <a:ext cx="12155256" cy="1580606"/>
          </a:xfrm>
          <a:prstGeom prst="rect">
            <a:avLst/>
          </a:prstGeom>
          <a:noFill/>
          <a:ln>
            <a:noFill/>
          </a:ln>
        </p:spPr>
      </p:pic>
      <p:pic>
        <p:nvPicPr>
          <p:cNvPr id="3" name="mau am recod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77628" y="3073137"/>
            <a:ext cx="609600" cy="609600"/>
          </a:xfrm>
          <a:prstGeom prst="rect">
            <a:avLst/>
          </a:prstGeom>
        </p:spPr>
      </p:pic>
    </p:spTree>
    <p:extLst>
      <p:ext uri="{BB962C8B-B14F-4D97-AF65-F5344CB8AC3E}">
        <p14:creationId xmlns:p14="http://schemas.microsoft.com/office/powerpoint/2010/main" val="277471918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descr="C:\Users\Admin\Desktop\2024-06-19_12123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2665" y="869573"/>
            <a:ext cx="10073503" cy="5101047"/>
          </a:xfrm>
          <a:prstGeom prst="rect">
            <a:avLst/>
          </a:prstGeom>
          <a:noFill/>
          <a:ln>
            <a:noFill/>
          </a:ln>
        </p:spPr>
      </p:pic>
      <p:sp>
        <p:nvSpPr>
          <p:cNvPr id="7" name="Rectangle 6"/>
          <p:cNvSpPr/>
          <p:nvPr/>
        </p:nvSpPr>
        <p:spPr>
          <a:xfrm>
            <a:off x="5689335" y="94399"/>
            <a:ext cx="236475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 tập theo sơ đồ</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ight Arrow 7"/>
          <p:cNvSpPr/>
          <p:nvPr/>
        </p:nvSpPr>
        <p:spPr>
          <a:xfrm>
            <a:off x="602281" y="2556343"/>
            <a:ext cx="1075750"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2</a:t>
            </a:r>
          </a:p>
        </p:txBody>
      </p:sp>
      <p:sp>
        <p:nvSpPr>
          <p:cNvPr id="10" name="Right Arrow 9"/>
          <p:cNvSpPr/>
          <p:nvPr/>
        </p:nvSpPr>
        <p:spPr>
          <a:xfrm>
            <a:off x="444137" y="1309733"/>
            <a:ext cx="1393066"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1 hát</a:t>
            </a:r>
          </a:p>
        </p:txBody>
      </p:sp>
      <p:pic>
        <p:nvPicPr>
          <p:cNvPr id="4" name="Media3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1042" y="1309733"/>
            <a:ext cx="609600" cy="609600"/>
          </a:xfrm>
          <a:prstGeom prst="rect">
            <a:avLst/>
          </a:prstGeom>
        </p:spPr>
      </p:pic>
      <p:sp>
        <p:nvSpPr>
          <p:cNvPr id="9" name="Rectangle 8"/>
          <p:cNvSpPr/>
          <p:nvPr/>
        </p:nvSpPr>
        <p:spPr>
          <a:xfrm>
            <a:off x="6100009" y="6228729"/>
            <a:ext cx="265810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 nhóm ngược lại</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13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528"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98513" y="208679"/>
            <a:ext cx="58913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Luyện gam đi xuống với kỹ thuật vắt ngón</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689565"/>
            <a:ext cx="1638717" cy="2168435"/>
          </a:xfrm>
          <a:prstGeom prst="rect">
            <a:avLst/>
          </a:prstGeom>
        </p:spPr>
      </p:pic>
      <p:pic>
        <p:nvPicPr>
          <p:cNvPr id="5" name="Picture 4"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856" y="1121132"/>
            <a:ext cx="11599358" cy="3189611"/>
          </a:xfrm>
          <a:prstGeom prst="rect">
            <a:avLst/>
          </a:prstGeom>
          <a:noFill/>
          <a:ln>
            <a:noFill/>
          </a:ln>
        </p:spPr>
      </p:pic>
      <p:sp>
        <p:nvSpPr>
          <p:cNvPr id="8" name="TextBox 7"/>
          <p:cNvSpPr txBox="1"/>
          <p:nvPr/>
        </p:nvSpPr>
        <p:spPr>
          <a:xfrm>
            <a:off x="100149" y="208679"/>
            <a:ext cx="31655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Times New Roman" panose="02020603050405020304" pitchFamily="18" charset="0"/>
                <a:cs typeface="Times New Roman" panose="02020603050405020304" pitchFamily="18" charset="0"/>
              </a:rPr>
              <a:t>Ôn tập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Kèn phím</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luyen gam c di xuog ken ph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23568" y="4905556"/>
            <a:ext cx="609600" cy="609600"/>
          </a:xfrm>
          <a:prstGeom prst="rect">
            <a:avLst/>
          </a:prstGeom>
        </p:spPr>
      </p:pic>
    </p:spTree>
    <p:extLst>
      <p:ext uri="{BB962C8B-B14F-4D97-AF65-F5344CB8AC3E}">
        <p14:creationId xmlns:p14="http://schemas.microsoft.com/office/powerpoint/2010/main" val="405701620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230611"/>
            <a:ext cx="1985555" cy="2627389"/>
          </a:xfrm>
          <a:prstGeom prst="rect">
            <a:avLst/>
          </a:prstGeom>
        </p:spPr>
      </p:pic>
      <p:pic>
        <p:nvPicPr>
          <p:cNvPr id="5" name="Picture 4"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3198" y="679578"/>
            <a:ext cx="9273153" cy="5381587"/>
          </a:xfrm>
          <a:prstGeom prst="rect">
            <a:avLst/>
          </a:prstGeom>
          <a:noFill/>
          <a:ln>
            <a:noFill/>
          </a:ln>
        </p:spPr>
      </p:pic>
      <p:sp>
        <p:nvSpPr>
          <p:cNvPr id="12" name="Rectangle 11"/>
          <p:cNvSpPr/>
          <p:nvPr/>
        </p:nvSpPr>
        <p:spPr>
          <a:xfrm>
            <a:off x="5689335" y="94399"/>
            <a:ext cx="236475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 tập theo sơ đồ</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ight Arrow 12"/>
          <p:cNvSpPr/>
          <p:nvPr/>
        </p:nvSpPr>
        <p:spPr>
          <a:xfrm>
            <a:off x="592488" y="2438776"/>
            <a:ext cx="1075750"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2</a:t>
            </a:r>
          </a:p>
        </p:txBody>
      </p:sp>
      <p:sp>
        <p:nvSpPr>
          <p:cNvPr id="14" name="Right Arrow 13"/>
          <p:cNvSpPr/>
          <p:nvPr/>
        </p:nvSpPr>
        <p:spPr>
          <a:xfrm>
            <a:off x="592488" y="1117206"/>
            <a:ext cx="1393066"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1 hát</a:t>
            </a:r>
          </a:p>
        </p:txBody>
      </p:sp>
      <p:pic>
        <p:nvPicPr>
          <p:cNvPr id="15" name="Media3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03598" y="1117206"/>
            <a:ext cx="609600" cy="609600"/>
          </a:xfrm>
          <a:prstGeom prst="rect">
            <a:avLst/>
          </a:prstGeom>
        </p:spPr>
      </p:pic>
      <p:sp>
        <p:nvSpPr>
          <p:cNvPr id="16" name="Rectangle 15"/>
          <p:cNvSpPr/>
          <p:nvPr/>
        </p:nvSpPr>
        <p:spPr>
          <a:xfrm>
            <a:off x="6217574" y="6061165"/>
            <a:ext cx="265810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 nhóm ngược lại</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0646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528" fill="hold"/>
                                        <p:tgtEl>
                                          <p:spTgt spid="15"/>
                                        </p:tgtEl>
                                      </p:cBhvr>
                                    </p:cmd>
                                  </p:childTnLst>
                                </p:cTn>
                              </p:par>
                            </p:childTnLst>
                          </p:cTn>
                        </p:par>
                      </p:childTnLst>
                    </p:cTn>
                  </p:par>
                </p:childTnLst>
              </p:cTn>
              <p:nextCondLst>
                <p:cond evt="onClick" delay="0">
                  <p:tgtEl>
                    <p:spTgt spid="15"/>
                  </p:tgtEl>
                </p:cond>
              </p:nextCondLst>
            </p:seq>
            <p:audio>
              <p:cMediaNode vol="80000">
                <p:cTn id="15"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3147214" y="730489"/>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14" name="TextBox 13"/>
          <p:cNvSpPr txBox="1"/>
          <p:nvPr/>
        </p:nvSpPr>
        <p:spPr>
          <a:xfrm>
            <a:off x="2491969" y="25507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 thành kiến thức</a:t>
            </a:r>
          </a:p>
        </p:txBody>
      </p:sp>
      <p:sp>
        <p:nvSpPr>
          <p:cNvPr id="2" name="Rectangle 1"/>
          <p:cNvSpPr/>
          <p:nvPr/>
        </p:nvSpPr>
        <p:spPr>
          <a:xfrm>
            <a:off x="84568" y="1422066"/>
            <a:ext cx="11788564" cy="1754326"/>
          </a:xfrm>
          <a:prstGeom prst="rect">
            <a:avLst/>
          </a:prstGeom>
        </p:spPr>
        <p:txBody>
          <a:bodyPr wrap="square">
            <a:spAutoFit/>
          </a:bodyPr>
          <a:lstStyle/>
          <a:p>
            <a:pPr algn="just">
              <a:lnSpc>
                <a:spcPct val="150000"/>
              </a:lnSpc>
            </a:pPr>
            <a:r>
              <a:rPr lang="en-US" sz="2400">
                <a:latin typeface="Times New Roman" panose="02020603050405020304" pitchFamily="18" charset="0"/>
                <a:cs typeface="Times New Roman" panose="02020603050405020304" pitchFamily="18" charset="0"/>
              </a:rPr>
              <a:t>Ngôi sao sáng là làn điệu dân ca Khmer có nhịp độ chậm vừa. Giai điệu với tính chất trong sang, uyển chuyển, nhịp nhàng gợi đến hình ảnh các động tác múa dân gian mềm mại, duyên dáng của người khmer</a:t>
            </a:r>
          </a:p>
        </p:txBody>
      </p:sp>
    </p:spTree>
    <p:extLst>
      <p:ext uri="{BB962C8B-B14F-4D97-AF65-F5344CB8AC3E}">
        <p14:creationId xmlns:p14="http://schemas.microsoft.com/office/powerpoint/2010/main" val="3898162865"/>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4076</TotalTime>
  <Words>236</Words>
  <Application>Microsoft Office PowerPoint</Application>
  <PresentationFormat>Widescreen</PresentationFormat>
  <Paragraphs>34</Paragraphs>
  <Slides>12</Slides>
  <Notes>0</Notes>
  <HiddenSlides>0</HiddenSlides>
  <MMClips>11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Calibri</vt:lpstr>
      <vt:lpstr>Wingdings</vt:lpstr>
      <vt:lpstr>Calibri Light</vt:lpstr>
      <vt:lpstr>Times New Roman</vt:lpstr>
      <vt:lpstr>Arial</vt:lpstr>
      <vt:lpstr>#9Slide05 Dancing Script</vt:lpstr>
      <vt:lpstr>Tahoma</vt:lpstr>
      <vt:lpstr>Office Theme</vt:lpstr>
      <vt:lpstr>Textured</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568</cp:revision>
  <dcterms:created xsi:type="dcterms:W3CDTF">2020-08-30T12:35:12Z</dcterms:created>
  <dcterms:modified xsi:type="dcterms:W3CDTF">2025-03-10T06:25:21Z</dcterms:modified>
</cp:coreProperties>
</file>