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2" r:id="rId2"/>
  </p:sldMasterIdLst>
  <p:sldIdLst>
    <p:sldId id="315" r:id="rId3"/>
    <p:sldId id="309" r:id="rId4"/>
    <p:sldId id="310" r:id="rId5"/>
    <p:sldId id="311" r:id="rId6"/>
    <p:sldId id="316" r:id="rId7"/>
    <p:sldId id="317" r:id="rId8"/>
    <p:sldId id="318" r:id="rId9"/>
    <p:sldId id="32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33" autoAdjust="0"/>
    <p:restoredTop sz="94660"/>
  </p:normalViewPr>
  <p:slideViewPr>
    <p:cSldViewPr snapToGrid="0">
      <p:cViewPr varScale="1">
        <p:scale>
          <a:sx n="75" d="100"/>
          <a:sy n="75" d="100"/>
        </p:scale>
        <p:origin x="160"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553798954"/>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489646300"/>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211111049"/>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702845658"/>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912836951"/>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57968364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093061498"/>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516606697"/>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81003117"/>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940649158"/>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143553381"/>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611081392"/>
      </p:ext>
    </p:extLst>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2/19/2025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74563354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jpg"/><Relationship Id="rId7"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audio" Target="../media/audio1.wav"/><Relationship Id="rId5" Type="http://schemas.openxmlformats.org/officeDocument/2006/relationships/image" Target="../media/image2.jp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16.png"/><Relationship Id="rId12" Type="http://schemas.openxmlformats.org/officeDocument/2006/relationships/audio" Target="../media/audio1.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1.wav"/><Relationship Id="rId3" Type="http://schemas.openxmlformats.org/officeDocument/2006/relationships/slideLayout" Target="../slideLayouts/slideLayout13.xml"/><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audio" Target="../media/audio1.wav"/><Relationship Id="rId3" Type="http://schemas.openxmlformats.org/officeDocument/2006/relationships/slideLayout" Target="../slideLayouts/slideLayout13.xml"/><Relationship Id="rId7" Type="http://schemas.openxmlformats.org/officeDocument/2006/relationships/image" Target="../media/image16.png"/><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4.jp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9" name="TextBox 8"/>
          <p:cNvSpPr txBox="1"/>
          <p:nvPr/>
        </p:nvSpPr>
        <p:spPr>
          <a:xfrm>
            <a:off x="188495" y="16644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 đầu</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566984" y="878091"/>
            <a:ext cx="8273716" cy="410882"/>
          </a:xfrm>
          <a:prstGeom prst="rect">
            <a:avLst/>
          </a:prstGeom>
        </p:spPr>
        <p:txBody>
          <a:bodyPr wrap="square">
            <a:spAutoFit/>
          </a:bodyPr>
          <a:lstStyle/>
          <a:p>
            <a:pPr algn="just">
              <a:lnSpc>
                <a:spcPct val="115000"/>
              </a:lnSpc>
              <a:spcAft>
                <a:spcPts val="800"/>
              </a:spcAft>
            </a:pPr>
            <a:r>
              <a:rPr lang="vi-VN" dirty="0">
                <a:latin typeface="Times New Roman" panose="02020603050405020304" pitchFamily="18" charset="0"/>
                <a:ea typeface="Calibri" panose="020F0502020204030204" pitchFamily="34" charset="0"/>
                <a:cs typeface="Times New Roman" panose="02020603050405020304" pitchFamily="18" charset="0"/>
              </a:rPr>
              <a:t>Chia sẻ suy nghĩ về môi trường</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vi-VN" dirty="0">
                <a:latin typeface="Times New Roman" panose="02020603050405020304" pitchFamily="18" charset="0"/>
                <a:ea typeface="Calibri" panose="020F0502020204030204" pitchFamily="34" charset="0"/>
                <a:cs typeface="Times New Roman" panose="02020603050405020304" pitchFamily="18" charset="0"/>
              </a:rPr>
              <a:t> không gian xung quanh của gia đình hoặc địa phương</a:t>
            </a:r>
          </a:p>
        </p:txBody>
      </p:sp>
      <p:sp>
        <p:nvSpPr>
          <p:cNvPr id="3" name="Rectangle 2"/>
          <p:cNvSpPr/>
          <p:nvPr/>
        </p:nvSpPr>
        <p:spPr>
          <a:xfrm>
            <a:off x="3175686" y="1699855"/>
            <a:ext cx="9016314" cy="923330"/>
          </a:xfrm>
          <a:prstGeom prst="rect">
            <a:avLst/>
          </a:prstGeom>
        </p:spPr>
        <p:txBody>
          <a:bodyPr wrap="square">
            <a:spAutoFit/>
          </a:bodyPr>
          <a:lstStyle/>
          <a:p>
            <a:pPr algn="just"/>
            <a:r>
              <a:rPr lang="vi-VN" dirty="0">
                <a:latin typeface="+mj-lt"/>
              </a:rPr>
              <a:t>Môi trường là một phần thiết yếu trong cuộc sống của chúng ta. Một môi trường sạch rất cần thiết cho một cuộc sống yên bình và khỏe mạnh. Môi trường giúp con người, động vật và những sinh vật sống khác lớn lên và phát triển một cách tự nhiên</a:t>
            </a:r>
          </a:p>
        </p:txBody>
      </p:sp>
    </p:spTree>
    <p:extLst>
      <p:ext uri="{BB962C8B-B14F-4D97-AF65-F5344CB8AC3E}">
        <p14:creationId xmlns:p14="http://schemas.microsoft.com/office/powerpoint/2010/main" val="85036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sp>
        <p:nvSpPr>
          <p:cNvPr id="3" name="Rectangle 2"/>
          <p:cNvSpPr/>
          <p:nvPr/>
        </p:nvSpPr>
        <p:spPr>
          <a:xfrm>
            <a:off x="8680464" y="103749"/>
            <a:ext cx="1446230"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22  </a:t>
            </a:r>
          </a:p>
        </p:txBody>
      </p:sp>
      <p:sp>
        <p:nvSpPr>
          <p:cNvPr id="4" name="Rectangle 3"/>
          <p:cNvSpPr/>
          <p:nvPr/>
        </p:nvSpPr>
        <p:spPr>
          <a:xfrm>
            <a:off x="7073454" y="977380"/>
            <a:ext cx="4660250"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NGHE NHẠC: KHÔNG GIAN XANH</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78077" y="3650997"/>
            <a:ext cx="4245604" cy="3037338"/>
          </a:xfrm>
          <a:prstGeom prst="rect">
            <a:avLst/>
          </a:prstGeom>
        </p:spPr>
      </p:pic>
      <p:sp>
        <p:nvSpPr>
          <p:cNvPr id="6" name="Rectangle 5"/>
          <p:cNvSpPr/>
          <p:nvPr/>
        </p:nvSpPr>
        <p:spPr>
          <a:xfrm>
            <a:off x="6520255" y="1876595"/>
            <a:ext cx="5671745"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TẬP BÀI HÁT: HẠT MƯA KỂ CHUYỆN</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4025590" cy="12897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42677" y="177940"/>
            <a:ext cx="566215" cy="479518"/>
          </a:xfrm>
          <a:prstGeom prst="rect">
            <a:avLst/>
          </a:prstGeom>
        </p:spPr>
      </p:pic>
    </p:spTree>
    <p:extLst>
      <p:ext uri="{BB962C8B-B14F-4D97-AF65-F5344CB8AC3E}">
        <p14:creationId xmlns:p14="http://schemas.microsoft.com/office/powerpoint/2010/main" val="181377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6" name="TextBox 5"/>
          <p:cNvSpPr txBox="1"/>
          <p:nvPr/>
        </p:nvSpPr>
        <p:spPr>
          <a:xfrm>
            <a:off x="8010291" y="71955"/>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sp>
        <p:nvSpPr>
          <p:cNvPr id="7" name="TextBox 6"/>
          <p:cNvSpPr txBox="1"/>
          <p:nvPr/>
        </p:nvSpPr>
        <p:spPr>
          <a:xfrm>
            <a:off x="3157218" y="11079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Hình thành kiến thức</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sp>
        <p:nvSpPr>
          <p:cNvPr id="2" name="Rectangle 1"/>
          <p:cNvSpPr/>
          <p:nvPr/>
        </p:nvSpPr>
        <p:spPr>
          <a:xfrm>
            <a:off x="3447536" y="1288973"/>
            <a:ext cx="8464378" cy="1366528"/>
          </a:xfrm>
          <a:prstGeom prst="rect">
            <a:avLst/>
          </a:prstGeom>
        </p:spPr>
        <p:txBody>
          <a:bodyPr wrap="square">
            <a:spAutoFit/>
          </a:bodyPr>
          <a:lstStyle/>
          <a:p>
            <a:pPr algn="just">
              <a:lnSpc>
                <a:spcPct val="115000"/>
              </a:lnSpc>
              <a:spcAft>
                <a:spcPts val="1000"/>
              </a:spcAft>
            </a:pP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Không Gian Xanh của nhạc sĩ Nguyễn Đức Hiệ</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 </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đạt giải hai trong cuộc thi sáng tác về môi trường</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bài hát thể hiện niềm vui hân hoan của các bạn nhỏ khi được bước trên những con đường con phố xanh sạch đẹp</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B</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ài hát chính là một thông điệp truyền tải đến cho chúng ta cần phải giữ gìn và bảo vệ thiên nhiên</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thân thiện với môi trường</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vi-VN"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4060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9" name="Rectangle 8"/>
          <p:cNvSpPr/>
          <p:nvPr/>
        </p:nvSpPr>
        <p:spPr>
          <a:xfrm>
            <a:off x="595421" y="218189"/>
            <a:ext cx="935923" cy="369332"/>
          </a:xfrm>
          <a:prstGeom prst="rect">
            <a:avLst/>
          </a:prstGeom>
        </p:spPr>
        <p:txBody>
          <a:bodyPr wrap="square">
            <a:spAutoFit/>
          </a:bodyPr>
          <a:lstStyle/>
          <a:p>
            <a:r>
              <a:rPr lang="vi-VN" dirty="0">
                <a:solidFill>
                  <a:srgbClr val="4D5156"/>
                </a:solidFill>
                <a:latin typeface="+mj-lt"/>
              </a:rPr>
              <a:t>Đọc lời</a:t>
            </a:r>
            <a:endParaRPr lang="vi-VN" dirty="0">
              <a:latin typeface="+mj-lt"/>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3962" y="0"/>
            <a:ext cx="4246838" cy="1713659"/>
          </a:xfrm>
          <a:prstGeom prst="rect">
            <a:avLst/>
          </a:prstGeom>
        </p:spPr>
      </p:pic>
      <p:pic>
        <p:nvPicPr>
          <p:cNvPr id="6" name="Picture 5" descr="C:\Users\ADMIN\Desktop\yi9t9t.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1383" y="0"/>
            <a:ext cx="5190617" cy="6858000"/>
          </a:xfrm>
          <a:prstGeom prst="rect">
            <a:avLst/>
          </a:prstGeom>
          <a:noFill/>
          <a:ln>
            <a:noFill/>
          </a:ln>
        </p:spPr>
      </p:pic>
    </p:spTree>
    <p:extLst>
      <p:ext uri="{BB962C8B-B14F-4D97-AF65-F5344CB8AC3E}">
        <p14:creationId xmlns:p14="http://schemas.microsoft.com/office/powerpoint/2010/main" val="1898924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288973"/>
            <a:ext cx="12192000" cy="5569027"/>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3820662"/>
            <a:ext cx="3933021" cy="3037338"/>
          </a:xfrm>
          <a:prstGeom prst="rect">
            <a:avLst/>
          </a:prstGeom>
        </p:spPr>
      </p:pic>
      <p:sp>
        <p:nvSpPr>
          <p:cNvPr id="9" name="Rectangle 8"/>
          <p:cNvSpPr/>
          <p:nvPr/>
        </p:nvSpPr>
        <p:spPr>
          <a:xfrm>
            <a:off x="5783179" y="104854"/>
            <a:ext cx="3182495"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Nghe hát gõ đệm theo nhịp.</a:t>
            </a:r>
            <a:endParaRPr lang="vi-VN" dirty="0">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095" y="868892"/>
            <a:ext cx="9869905" cy="1465234"/>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1800" y="2286375"/>
            <a:ext cx="467832" cy="46783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5347" y="2286375"/>
            <a:ext cx="467832" cy="467832"/>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5274" y="2310251"/>
            <a:ext cx="467832" cy="46783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07074" y="2286375"/>
            <a:ext cx="467832" cy="467832"/>
          </a:xfrm>
          <a:prstGeom prst="rect">
            <a:avLst/>
          </a:prstGeom>
        </p:spPr>
      </p:pic>
      <p:sp>
        <p:nvSpPr>
          <p:cNvPr id="12" name="TextBox 11"/>
          <p:cNvSpPr txBox="1"/>
          <p:nvPr/>
        </p:nvSpPr>
        <p:spPr>
          <a:xfrm>
            <a:off x="253203" y="96761"/>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Luyện tập</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Không Gian Xa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64826" y="3681663"/>
            <a:ext cx="609600" cy="609600"/>
          </a:xfrm>
          <a:prstGeom prst="rect">
            <a:avLst/>
          </a:prstGeom>
        </p:spPr>
      </p:pic>
    </p:spTree>
    <p:extLst>
      <p:ext uri="{BB962C8B-B14F-4D97-AF65-F5344CB8AC3E}">
        <p14:creationId xmlns:p14="http://schemas.microsoft.com/office/powerpoint/2010/main" val="2550435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583"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1336399" y="1367274"/>
            <a:ext cx="35734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a:solidFill>
                  <a:prstClr val="black"/>
                </a:solidFill>
                <a:latin typeface="Times New Roman" panose="02020603050405020304" pitchFamily="18" charset="0"/>
              </a:rPr>
              <a:t>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cả bài các hình thức</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sp>
        <p:nvSpPr>
          <p:cNvPr id="10" name="TextBox 9"/>
          <p:cNvSpPr txBox="1"/>
          <p:nvPr/>
        </p:nvSpPr>
        <p:spPr>
          <a:xfrm>
            <a:off x="924870" y="70150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p>
        </p:txBody>
      </p:sp>
      <p:sp>
        <p:nvSpPr>
          <p:cNvPr id="11" name="Rectangle 10"/>
          <p:cNvSpPr/>
          <p:nvPr/>
        </p:nvSpPr>
        <p:spPr>
          <a:xfrm>
            <a:off x="-2" y="74345"/>
            <a:ext cx="5671745"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TẬP BÀI HÁT: HẠT MƯA KỂ CHUYỆN</a:t>
            </a:r>
          </a:p>
        </p:txBody>
      </p:sp>
      <p:pic>
        <p:nvPicPr>
          <p:cNvPr id="9"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29243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2351" fill="hold"/>
                                        <p:tgtEl>
                                          <p:spTgt spid="9"/>
                                        </p:tgtEl>
                                      </p:cBhvr>
                                    </p:cmd>
                                  </p:childTnLst>
                                </p:cTn>
                              </p:par>
                            </p:childTnLst>
                          </p:cTn>
                        </p:par>
                      </p:childTnLst>
                    </p:cTn>
                  </p:par>
                </p:childTnLst>
              </p:cTn>
              <p:nextCondLst>
                <p:cond evt="onClick" delay="0">
                  <p:tgtEl>
                    <p:spTgt spid="9"/>
                  </p:tgtEl>
                </p:cond>
              </p:nextCondLst>
            </p:seq>
            <p:audio>
              <p:cMediaNode vol="80000">
                <p:cTn id="16" fill="hold" display="0">
                  <p:stCondLst>
                    <p:cond delay="indefinite"/>
                  </p:stCondLst>
                  <p:endCondLst>
                    <p:cond evt="onStopAudio" delay="0">
                      <p:tgtEl>
                        <p:sldTgt/>
                      </p:tgtEl>
                    </p:cond>
                  </p:endCondLst>
                </p:cTn>
                <p:tgtEl>
                  <p:spTgt spid="9"/>
                </p:tgtEl>
              </p:cMediaNode>
            </p:audio>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26548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ea typeface="Calibri" panose="020F0502020204030204" pitchFamily="34" charset="0"/>
              </a:rPr>
              <a:t>Ôn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vỗ tay theo nhịp</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870" y="656589"/>
            <a:ext cx="4413080" cy="1349298"/>
          </a:xfrm>
          <a:prstGeom prst="rect">
            <a:avLst/>
          </a:prstGeom>
        </p:spPr>
      </p:pic>
      <p:pic>
        <p:nvPicPr>
          <p:cNvPr id="10"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4002193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5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12191999"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230243"/>
            <a:ext cx="12191998" cy="462775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888" y="2405070"/>
            <a:ext cx="947049" cy="214664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2882" y="3836020"/>
            <a:ext cx="675109" cy="14107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874588" y="4291369"/>
            <a:ext cx="582290" cy="1142578"/>
          </a:xfrm>
          <a:prstGeom prst="rect">
            <a:avLst/>
          </a:prstGeom>
        </p:spPr>
      </p:pic>
      <p:sp>
        <p:nvSpPr>
          <p:cNvPr id="12" name="Rectangle 11"/>
          <p:cNvSpPr/>
          <p:nvPr/>
        </p:nvSpPr>
        <p:spPr>
          <a:xfrm>
            <a:off x="23522" y="0"/>
            <a:ext cx="26356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Times New Roman" panose="02020603050405020304" pitchFamily="18" charset="0"/>
                <a:ea typeface="Calibri" panose="020F0502020204030204" pitchFamily="34" charset="0"/>
              </a:rPr>
              <a:t>Ôn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vận động cơ thể</a:t>
            </a: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 y="459307"/>
            <a:ext cx="6668430" cy="1945763"/>
          </a:xfrm>
          <a:prstGeom prst="rect">
            <a:avLst/>
          </a:prstGeom>
        </p:spPr>
      </p:pic>
      <p:pic>
        <p:nvPicPr>
          <p:cNvPr id="10" name="Giai điệu Hạt mưa kể chuyệ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14174" y="2405070"/>
            <a:ext cx="609600" cy="609600"/>
          </a:xfrm>
          <a:prstGeom prst="rect">
            <a:avLst/>
          </a:prstGeom>
        </p:spPr>
      </p:pic>
    </p:spTree>
    <p:extLst>
      <p:ext uri="{BB962C8B-B14F-4D97-AF65-F5344CB8AC3E}">
        <p14:creationId xmlns:p14="http://schemas.microsoft.com/office/powerpoint/2010/main" val="18389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5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222</Words>
  <Application>Microsoft Office PowerPoint</Application>
  <PresentationFormat>Widescreen</PresentationFormat>
  <Paragraphs>17</Paragraphs>
  <Slides>8</Slides>
  <Notes>0</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#9Slide05 Dancing Script</vt:lpstr>
      <vt:lpstr>Arial</vt:lpstr>
      <vt:lpstr>Calibri</vt:lpstr>
      <vt:lpstr>Tahoma</vt:lpstr>
      <vt:lpstr>Times New Roman</vt:lpstr>
      <vt:lpstr>Wingdings</vt:lpstr>
      <vt:lpstr>5_Office Theme</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63</cp:revision>
  <dcterms:created xsi:type="dcterms:W3CDTF">2022-04-04T11:47:32Z</dcterms:created>
  <dcterms:modified xsi:type="dcterms:W3CDTF">2025-02-19T06:16:46Z</dcterms:modified>
</cp:coreProperties>
</file>