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77" r:id="rId4"/>
    <p:sldId id="27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0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5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2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87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3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52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80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56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07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35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31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72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0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4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2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9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9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3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14C98-D3F9-4BE3-A6E7-F570215E2E6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4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5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jp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jp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9308" y="76808"/>
            <a:ext cx="7992888" cy="234888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21" y="-99392"/>
            <a:ext cx="911979" cy="9119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19872" y="980728"/>
            <a:ext cx="2229521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400" b="1">
                <a:solidFill>
                  <a:srgbClr val="FF0000"/>
                </a:solidFill>
                <a:latin typeface="Times New Roman"/>
                <a:ea typeface="Times New Roman"/>
              </a:rPr>
              <a:t>TIẾT 10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1325" y="2852766"/>
            <a:ext cx="3786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/>
                <a:ea typeface="Calibri"/>
              </a:rPr>
              <a:t>ĐỌC NHẠC BÀI SỐ 2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63" y="6201602"/>
            <a:ext cx="369654" cy="2963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4" y="2156063"/>
            <a:ext cx="9468544" cy="53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310" marR="12700" indent="-802005" algn="ctr">
              <a:lnSpc>
                <a:spcPct val="121000"/>
              </a:lnSpc>
              <a:spcAft>
                <a:spcPts val="0"/>
              </a:spcAft>
              <a:tabLst>
                <a:tab pos="816610" algn="l"/>
              </a:tabLst>
            </a:pPr>
            <a:r>
              <a:rPr lang="en-US" sz="2400" b="1">
                <a:solidFill>
                  <a:srgbClr val="FC190F"/>
                </a:solidFill>
                <a:effectLst/>
                <a:latin typeface="Times New Roman"/>
                <a:ea typeface="Arial"/>
              </a:rPr>
              <a:t>* ÔN TẬP BÀI HÁT </a:t>
            </a:r>
            <a:r>
              <a:rPr lang="en-US" sz="2400" b="1" i="1">
                <a:solidFill>
                  <a:srgbClr val="FC190F"/>
                </a:solidFill>
                <a:effectLst/>
                <a:latin typeface="Times New Roman"/>
                <a:ea typeface="Arial"/>
              </a:rPr>
              <a:t>HỌC SINH LỚP HAI CHĂM NGOAN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122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2492896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292" y="4509120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  <p:sp>
        <p:nvSpPr>
          <p:cNvPr id="2" name="Rectangle 1"/>
          <p:cNvSpPr/>
          <p:nvPr/>
        </p:nvSpPr>
        <p:spPr>
          <a:xfrm>
            <a:off x="308608" y="42120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GV đọc nhạc và làm kí hiệu bàn tay mẫu từng câu và hướng dẫn HS đọc theo kết hợp làm thế tay bài đọc nhạc với các hình thức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0" y="6410858"/>
            <a:ext cx="612576" cy="491108"/>
          </a:xfrm>
          <a:prstGeom prst="rect">
            <a:avLst/>
          </a:prstGeom>
        </p:spPr>
      </p:pic>
      <p:pic>
        <p:nvPicPr>
          <p:cNvPr id="10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304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16" y="906662"/>
            <a:ext cx="30243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Times New Roman"/>
                <a:ea typeface="Calibri"/>
              </a:rPr>
              <a:t>Đọc nhạc với nhạc đệm:</a:t>
            </a:r>
            <a:endParaRPr lang="en-US" sz="20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1392" y="1772816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-</a:t>
            </a:r>
            <a:r>
              <a:rPr lang="en-US" sz="3600" i="1">
                <a:solidFill>
                  <a:srgbClr val="FF0000"/>
                </a:solidFill>
              </a:rPr>
              <a:t>Đọc mẫu hd HS đọc nhạc làm ký hiệu bàn tay với các hình thức với nhạc đêm</a:t>
            </a:r>
          </a:p>
        </p:txBody>
      </p:sp>
      <p:sp>
        <p:nvSpPr>
          <p:cNvPr id="7" name="Rectangle 6"/>
          <p:cNvSpPr/>
          <p:nvPr/>
        </p:nvSpPr>
        <p:spPr>
          <a:xfrm>
            <a:off x="3995936" y="51783"/>
            <a:ext cx="2789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/>
                <a:ea typeface="Arial"/>
              </a:rPr>
              <a:t>THỰC HÀNH 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7696" y="4077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4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904" y="1700808"/>
            <a:ext cx="5040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- Đọc nhạc theo nhạc đệm kết hợp vận động tự do theo ý thích.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5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3384" y="3789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0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7904" y="2348880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FF0000"/>
                </a:solidFill>
              </a:rPr>
              <a:t>-Đọc mẫu hd HS đọc nhạc gõ đệm theo nhịp bằng thanh phách với các hình thức.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24" y="6351550"/>
            <a:ext cx="612576" cy="491108"/>
          </a:xfrm>
          <a:prstGeom prst="rect">
            <a:avLst/>
          </a:prstGeom>
        </p:spPr>
      </p:pic>
      <p:pic>
        <p:nvPicPr>
          <p:cNvPr id="7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8184" y="4581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84"/>
            <a:ext cx="3662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</a:rPr>
              <a:t>Ôn lại bài hát với các hình thức</a:t>
            </a:r>
            <a:endParaRPr lang="en-US" sz="3600" i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458" y="0"/>
            <a:ext cx="5174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THỰC HÀNH − LUYỆN TẬP</a:t>
            </a:r>
            <a:endParaRPr lang="en-US">
              <a:effectLst/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*Ôn tập bài hát Học sinh lớp Hai chăm ngoan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9897" y="4653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08560"/>
            <a:ext cx="4886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</a:rPr>
              <a:t>Làm mẫu và HD HS các động tác phụ họa kết hợp nhún trái, phải theo nhịp với các hình thức</a:t>
            </a:r>
            <a:endParaRPr lang="en-US" sz="3600" i="1">
              <a:solidFill>
                <a:srgbClr val="FF0000"/>
              </a:solidFill>
            </a:endParaRPr>
          </a:p>
        </p:txBody>
      </p:sp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8507" y="3068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1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4" y="836712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Đọc mẫu và HD HS đọc cao độ 6 nốt Đồ-rê-mi-pha-sol-la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5504" y="5589240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>
                <a:solidFill>
                  <a:prstClr val="black"/>
                </a:solidFill>
                <a:latin typeface="Times New Roman"/>
                <a:ea typeface="Calibri"/>
              </a:rPr>
              <a:t>+</a:t>
            </a:r>
            <a:r>
              <a:rPr lang="en-US" sz="3200" b="1">
                <a:solidFill>
                  <a:prstClr val="black"/>
                </a:solidFill>
                <a:latin typeface="Times New Roman"/>
                <a:ea typeface="Calibri"/>
              </a:rPr>
              <a:t>Giới thiệu bài đọc nhạc số 2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768" y="-148879"/>
            <a:ext cx="3223959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/>
                <a:ea typeface="Arial"/>
              </a:rPr>
              <a:t>KHÁM PHÁ</a:t>
            </a:r>
            <a:endParaRPr lang="en-US" sz="4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08" y="6295012"/>
            <a:ext cx="612576" cy="491108"/>
          </a:xfrm>
          <a:prstGeom prst="rect">
            <a:avLst/>
          </a:prstGeom>
        </p:spPr>
      </p:pic>
      <p:pic>
        <p:nvPicPr>
          <p:cNvPr id="5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85504" y="28124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287" y="18864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-Đọc mẫu và HD HS đọc tên nốt nhạc từng câu chưa có cao độ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1896" y="2564904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581128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2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683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-Đọc mẫu và dạy HS đọc nhạc từng câu có cao độ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0182" y="1003374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1440160"/>
          </a:xfrm>
          <a:prstGeom prst="rect">
            <a:avLst/>
          </a:prstGeom>
        </p:spPr>
      </p:pic>
      <p:pic>
        <p:nvPicPr>
          <p:cNvPr id="3" name="c1 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0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9912" y="404664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5304"/>
            <a:ext cx="612576" cy="491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72" y="2045715"/>
            <a:ext cx="9207172" cy="1192138"/>
          </a:xfrm>
          <a:prstGeom prst="rect">
            <a:avLst/>
          </a:prstGeom>
        </p:spPr>
      </p:pic>
      <p:pic>
        <p:nvPicPr>
          <p:cNvPr id="6" name="c2 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2128" y="18041"/>
            <a:ext cx="6688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-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cả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nhiều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thức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5304"/>
            <a:ext cx="612576" cy="491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271"/>
            <a:ext cx="9144000" cy="1440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94" y="2641784"/>
            <a:ext cx="9207172" cy="1192138"/>
          </a:xfrm>
          <a:prstGeom prst="rect">
            <a:avLst/>
          </a:prstGeom>
        </p:spPr>
      </p:pic>
      <p:pic>
        <p:nvPicPr>
          <p:cNvPr id="10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5918" y="5556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8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316961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-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GV làm mẫu ký hiệu bàn tay và yêu cầu HS thể hiện lại thế tay trên cao độ 6 nốt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7704" y="5733256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/>
                <a:ea typeface="Calibri"/>
              </a:rPr>
              <a:t>Tập đọc nhạc theo kí hiệu bàn tay</a:t>
            </a:r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8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5504" y="28124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262</Words>
  <Application>Microsoft Office PowerPoint</Application>
  <PresentationFormat>On-screen Show (4:3)</PresentationFormat>
  <Paragraphs>28</Paragraphs>
  <Slides>13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18</cp:revision>
  <dcterms:created xsi:type="dcterms:W3CDTF">2021-06-19T11:16:59Z</dcterms:created>
  <dcterms:modified xsi:type="dcterms:W3CDTF">2025-11-06T07:25:26Z</dcterms:modified>
</cp:coreProperties>
</file>