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5" r:id="rId4"/>
    <p:sldId id="276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7" r:id="rId14"/>
    <p:sldId id="278" r:id="rId15"/>
    <p:sldId id="279" r:id="rId16"/>
    <p:sldId id="269" r:id="rId17"/>
    <p:sldId id="271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1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5953" y="29344"/>
            <a:ext cx="7956376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590318" y="1517515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5</a:t>
            </a:r>
          </a:p>
        </p:txBody>
      </p:sp>
      <p:sp>
        <p:nvSpPr>
          <p:cNvPr id="7" name="Rectangle 6"/>
          <p:cNvSpPr/>
          <p:nvPr/>
        </p:nvSpPr>
        <p:spPr>
          <a:xfrm>
            <a:off x="2903761" y="2469541"/>
            <a:ext cx="6840760" cy="919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000" b="1">
                <a:solidFill>
                  <a:srgbClr val="FF0000"/>
                </a:solidFill>
                <a:latin typeface="Times New Roman"/>
                <a:ea typeface="Times New Roman"/>
              </a:rPr>
              <a:t>HỌC HÁT BÀI:  CON CHIM CHÍCH CHÒE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                                          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13648" y="3356993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           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bài Bắc kim thang-dân ca nam bộ</a:t>
            </a:r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Lời mới: Việt Anh                                                                                                                                                   </a:t>
            </a:r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38" y="706336"/>
            <a:ext cx="1168407" cy="1168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99" y="6203213"/>
            <a:ext cx="383908" cy="3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09944" y="332657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1624" y="2130161"/>
            <a:ext cx="70935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Ấy thế mà không chịu đội mũ. Tối đến mới về nhà nằm rên.</a:t>
            </a:r>
            <a:b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400"/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73966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83631" y="332657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sp>
        <p:nvSpPr>
          <p:cNvPr id="2" name="Rectangle 1"/>
          <p:cNvSpPr/>
          <p:nvPr/>
        </p:nvSpPr>
        <p:spPr>
          <a:xfrm>
            <a:off x="2927648" y="2751892"/>
            <a:ext cx="71287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Ôi ôi ôi đau quá nhức cả đầu</a:t>
            </a:r>
            <a:b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400"/>
          </a:p>
        </p:txBody>
      </p:sp>
      <p:pic>
        <p:nvPicPr>
          <p:cNvPr id="5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0721" y="358884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83631" y="332657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1624" y="2890392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Chích choè ta cảm liền suốt ba ngày đêm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6104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3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55841" y="476673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Câu 5+ 6</a:t>
            </a:r>
          </a:p>
        </p:txBody>
      </p:sp>
      <p:sp>
        <p:nvSpPr>
          <p:cNvPr id="5" name="Rectangle 4"/>
          <p:cNvSpPr/>
          <p:nvPr/>
        </p:nvSpPr>
        <p:spPr>
          <a:xfrm>
            <a:off x="2935961" y="2850034"/>
            <a:ext cx="6336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Ôi ôi ôi đau quá nhức cả đầu. Chích choè ta cảm liền suốt ba ngày đêm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</a:p>
        </p:txBody>
      </p:sp>
      <p:pic>
        <p:nvPicPr>
          <p:cNvPr id="2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92792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5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576" y="548680"/>
            <a:ext cx="79252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Hát</a:t>
            </a:r>
            <a:r>
              <a:rPr lang="en-US" sz="5400">
                <a:solidFill>
                  <a:srgbClr val="FF0000"/>
                </a:solidFill>
              </a:rPr>
              <a:t> cả bài với </a:t>
            </a:r>
            <a:r>
              <a:rPr lang="en-US" sz="5400" err="1">
                <a:solidFill>
                  <a:srgbClr val="FF0000"/>
                </a:solidFill>
              </a:rPr>
              <a:t>các</a:t>
            </a:r>
            <a:r>
              <a:rPr lang="en-US" sz="5400">
                <a:solidFill>
                  <a:srgbClr val="FF0000"/>
                </a:solidFill>
              </a:rPr>
              <a:t> </a:t>
            </a:r>
            <a:r>
              <a:rPr lang="en-US" sz="5400" err="1">
                <a:solidFill>
                  <a:srgbClr val="FF0000"/>
                </a:solidFill>
              </a:rPr>
              <a:t>hình</a:t>
            </a:r>
            <a:r>
              <a:rPr lang="en-US" sz="5400">
                <a:solidFill>
                  <a:srgbClr val="FF0000"/>
                </a:solidFill>
              </a:rPr>
              <a:t> </a:t>
            </a:r>
            <a:r>
              <a:rPr lang="en-US" sz="5400" err="1">
                <a:solidFill>
                  <a:srgbClr val="FF0000"/>
                </a:solidFill>
              </a:rPr>
              <a:t>thức</a:t>
            </a:r>
            <a:endParaRPr lang="en-US" sz="5400">
              <a:solidFill>
                <a:srgbClr val="FF0000"/>
              </a:solidFill>
            </a:endParaRPr>
          </a:p>
        </p:txBody>
      </p:sp>
      <p:pic>
        <p:nvPicPr>
          <p:cNvPr id="5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8288" y="2044080"/>
            <a:ext cx="609600" cy="609600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1784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97375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55347" y="391373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7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552" y="422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44325" y="1020342"/>
            <a:ext cx="892899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– Làm  mẫu, sau đó hướng dẫn HS làm theo.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– Chia lớp thành 4 nhóm: 2 nhóm hát lời ca, 1 nhóm gõ đệm theo hình tiết tấu dưới, 1 nhóm vận động cơ thể nhún nhịp nhàng trái phải theo nhịp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 descr="2021-06-11_135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48" y="2780928"/>
            <a:ext cx="5328592" cy="12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03512" y="0"/>
            <a:ext cx="9145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 kết hợp vận động theo nhịp điệu bài hát </a:t>
            </a:r>
            <a:r>
              <a:rPr lang="en-US" sz="3200" b="1" i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Con chim chích choè.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8352" y="246986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1577867" y="255317"/>
            <a:ext cx="19053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</a:p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Học bài hát.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4098" name="Picture 2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670" y="2348880"/>
            <a:ext cx="3468906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 descr="Description: Giới Thiệu Về Bản Đồ 7 Vùng Kinh Tế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72" y="1916833"/>
            <a:ext cx="302489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400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>
                <a:solidFill>
                  <a:schemeClr val="bg1"/>
                </a:solidFill>
                <a:latin typeface="Times New Roman"/>
              </a:rPr>
              <a:t>Vùng Nam bộ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5481" y="1483418"/>
            <a:ext cx="30963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Times New Roman"/>
                <a:ea typeface="Times New Roman"/>
              </a:rPr>
              <a:t>Chim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Chích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Chòe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là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loài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chim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rất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đẹp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với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giọng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hót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véo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von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thánh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thót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…</a:t>
            </a:r>
            <a:r>
              <a:rPr lang="vi-VN" sz="2000" dirty="0">
                <a:solidFill>
                  <a:srgbClr val="404040"/>
                </a:solidFill>
                <a:latin typeface="Times New Roman"/>
                <a:ea typeface="Calibri"/>
              </a:rPr>
              <a:t>Ấy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thế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mà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chú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Chích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Chòe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trong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bài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hát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lại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là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chú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vi-VN" sz="2000" dirty="0">
                <a:solidFill>
                  <a:srgbClr val="404040"/>
                </a:solidFill>
                <a:latin typeface="Times New Roman"/>
                <a:ea typeface="Calibri"/>
              </a:rPr>
              <a:t>C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hích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Chòe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không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nghe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lời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mọi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người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đi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học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không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chịu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đội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mũ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dẫn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đến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ốm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.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Bài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hát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Con Chim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chích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Chòe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được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viết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trên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nền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nhạc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bài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Bắc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Kim Thang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Dân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Nam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bộ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được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tác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giả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Việt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Anh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soạn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Times New Roman"/>
                <a:ea typeface="Calibri"/>
              </a:rPr>
              <a:t>lời</a:t>
            </a:r>
            <a:r>
              <a:rPr lang="en-US" sz="2000" dirty="0">
                <a:solidFill>
                  <a:srgbClr val="404040"/>
                </a:solidFill>
                <a:latin typeface="Times New Roman"/>
                <a:ea typeface="Calibri"/>
              </a:rPr>
              <a:t>.</a:t>
            </a:r>
            <a:endParaRPr lang="en-US" sz="2000" dirty="0"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6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5920" y="-15748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solidFill>
                  <a:srgbClr val="FF0000"/>
                </a:solidFill>
              </a:rPr>
              <a:t>Hát</a:t>
            </a:r>
            <a:r>
              <a:rPr lang="en-US" sz="4800">
                <a:solidFill>
                  <a:srgbClr val="FF0000"/>
                </a:solidFill>
              </a:rPr>
              <a:t> </a:t>
            </a:r>
            <a:r>
              <a:rPr lang="en-US" sz="4800" err="1">
                <a:solidFill>
                  <a:srgbClr val="FF0000"/>
                </a:solidFill>
              </a:rPr>
              <a:t>mẫu</a:t>
            </a:r>
            <a:endParaRPr lang="en-US" sz="4800">
              <a:solidFill>
                <a:srgbClr val="FF0000"/>
              </a:solidFill>
            </a:endParaRPr>
          </a:p>
        </p:txBody>
      </p:sp>
      <p:pic>
        <p:nvPicPr>
          <p:cNvPr id="3" name="NGHE MAU CON CHIM CHICH CHO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3506" y="-3149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8441" y="6521238"/>
            <a:ext cx="420054" cy="336761"/>
          </a:xfrm>
          <a:prstGeom prst="rect">
            <a:avLst/>
          </a:prstGeom>
        </p:spPr>
      </p:pic>
      <p:pic>
        <p:nvPicPr>
          <p:cNvPr id="2" name="BAC KIM THA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8841" y="-15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9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94530" y="3061201"/>
            <a:ext cx="363580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2060"/>
                </a:solidFill>
              </a:rPr>
              <a:t>Đọc</a:t>
            </a:r>
            <a:r>
              <a:rPr lang="en-US" sz="6600" b="1">
                <a:solidFill>
                  <a:srgbClr val="002060"/>
                </a:solidFill>
              </a:rPr>
              <a:t> </a:t>
            </a:r>
            <a:r>
              <a:rPr lang="en-US" sz="6600" b="1" err="1">
                <a:solidFill>
                  <a:srgbClr val="002060"/>
                </a:solidFill>
              </a:rPr>
              <a:t>lời</a:t>
            </a:r>
            <a:r>
              <a:rPr lang="en-US" sz="6600" b="1">
                <a:solidFill>
                  <a:srgbClr val="002060"/>
                </a:solidFill>
              </a:rPr>
              <a:t> </a:t>
            </a:r>
            <a:r>
              <a:rPr lang="en-US" sz="6600" b="1" err="1">
                <a:solidFill>
                  <a:srgbClr val="002060"/>
                </a:solidFill>
              </a:rPr>
              <a:t>ca</a:t>
            </a:r>
            <a:endParaRPr lang="en-US" sz="6600" b="1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8384" y="14213"/>
            <a:ext cx="8408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Câu 1: Có con chim... là chim chích choè</a:t>
            </a:r>
            <a:b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Câu 2: Trưa nắng hè mà đi đến trường</a:t>
            </a:r>
            <a:b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Câu 3: Ấy thế mà... không chịu đội mũ</a:t>
            </a:r>
            <a:b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Câu 4: Tối đến mới... về nhà nằm rên...</a:t>
            </a:r>
            <a:b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Câu 5: Ôi ôi ôi... đau quá... nhức cả đầu</a:t>
            </a:r>
            <a:b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Câu 6: Chích choè ta cảm liền suốt ba ngày đêm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2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1904" y="285293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16624" y="404665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err="1">
                <a:solidFill>
                  <a:srgbClr val="002060"/>
                </a:solidFill>
              </a:rPr>
              <a:t>Dạy</a:t>
            </a:r>
            <a:r>
              <a:rPr lang="en-US" sz="7200" b="1">
                <a:solidFill>
                  <a:srgbClr val="002060"/>
                </a:solidFill>
              </a:rPr>
              <a:t> </a:t>
            </a:r>
            <a:r>
              <a:rPr lang="en-US" sz="7200" b="1" err="1">
                <a:solidFill>
                  <a:srgbClr val="002060"/>
                </a:solidFill>
              </a:rPr>
              <a:t>hát</a:t>
            </a:r>
            <a:endParaRPr lang="en-US" sz="7200" b="1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64097" y="4221089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Có con chim là chim chích choè</a:t>
            </a:r>
            <a:endParaRPr lang="en-US" sz="4400"/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4232" y="259727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9226" y="404665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7608" y="2765196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Trưa nắng hè mà đi đến trường</a:t>
            </a:r>
            <a:b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400"/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9212" y="407707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1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6285" y="404664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1664" y="2636913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Có con chim... là chim chích choè. Trưa nắng hè mà đi đến trường</a:t>
            </a:r>
            <a:endParaRPr lang="en-US" sz="36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7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77867" y="404664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2783632" y="2869175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Ấy thế mà không chịu đội mũ</a:t>
            </a:r>
            <a:endParaRPr lang="en-US" sz="4400"/>
          </a:p>
        </p:txBody>
      </p:sp>
      <p:pic>
        <p:nvPicPr>
          <p:cNvPr id="7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00506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5880" y="332657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7608" y="2747629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>
                <a:solidFill>
                  <a:srgbClr val="FF0000"/>
                </a:solidFill>
                <a:latin typeface="Times New Roman"/>
                <a:ea typeface="Calibri"/>
              </a:rPr>
              <a:t>Tối đến mới về nhà nằm rên</a:t>
            </a:r>
            <a:br>
              <a:rPr lang="en-US" sz="4800" i="1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800"/>
          </a:p>
        </p:txBody>
      </p:sp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786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3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400</Words>
  <Application>Microsoft Office PowerPoint</Application>
  <PresentationFormat>Widescreen</PresentationFormat>
  <Paragraphs>38</Paragraphs>
  <Slides>16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37</cp:revision>
  <dcterms:created xsi:type="dcterms:W3CDTF">2021-06-17T04:40:15Z</dcterms:created>
  <dcterms:modified xsi:type="dcterms:W3CDTF">2025-10-06T03:54:12Z</dcterms:modified>
</cp:coreProperties>
</file>