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CC11032-561E-47E0-B596-339559678022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199" name="Rectangle 1"/>
          <p:cNvSpPr/>
          <p:nvPr/>
        </p:nvSpPr>
        <p:spPr>
          <a:xfrm>
            <a:off x="1176480" y="2529000"/>
            <a:ext cx="8543880" cy="112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TIÊU CHÍ ĐÁNH GIÁ</a:t>
            </a:r>
            <a:endParaRPr lang="en-US" sz="6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24"/>
          <p:cNvPicPr/>
          <p:nvPr/>
        </p:nvPicPr>
        <p:blipFill>
          <a:blip r:embed="rId3"/>
          <a:stretch/>
        </p:blipFill>
        <p:spPr>
          <a:xfrm>
            <a:off x="446040" y="5157720"/>
            <a:ext cx="10153800" cy="933480"/>
          </a:xfrm>
          <a:prstGeom prst="rect">
            <a:avLst/>
          </a:prstGeom>
          <a:ln w="0">
            <a:noFill/>
          </a:ln>
        </p:spPr>
      </p:pic>
      <p:sp>
        <p:nvSpPr>
          <p:cNvPr id="206" name="Rectangle 1"/>
          <p:cNvSpPr/>
          <p:nvPr/>
        </p:nvSpPr>
        <p:spPr>
          <a:xfrm>
            <a:off x="461880" y="692280"/>
            <a:ext cx="10153800" cy="521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</a:rPr>
              <a:t>* Mức độ 1: </a:t>
            </a:r>
            <a:r>
              <a:rPr lang="en-US" sz="2400" b="1" i="1" strike="noStrike" spc="-1">
                <a:solidFill>
                  <a:srgbClr val="1713CB"/>
                </a:solidFill>
                <a:latin typeface="Times New Roman"/>
              </a:rPr>
              <a:t>Biết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Biết/ nhớ/ nhận ra nói được tên tác giả và tên của bốn bài hát: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Xúc xắc xúc xẻ, Cây gia đình, Gà gáy, Ngôi sao lấp lánh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Đọc đúng tên nhạc cụ thanh phách, trai- eng-gồ.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Đọc được tên các nốt nhạc trong bài đọc nhạc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Hát cùng Đô- Rê- Mi- Pha- Son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</a:rPr>
              <a:t>* Mức độ 2: </a:t>
            </a:r>
            <a:r>
              <a:rPr lang="en-US" sz="2400" b="1" i="1" strike="noStrike" spc="-1">
                <a:solidFill>
                  <a:srgbClr val="1713CB"/>
                </a:solidFill>
                <a:latin typeface="Times New Roman"/>
              </a:rPr>
              <a:t>Hiểu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Hiểu được nội dung, hát được 4 bài hát (nêu trên) và thể hiện được theo tính chất của từng bài.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Cảm nhận được độ cao- thấp, dài- ngắn, to- nhỏ; Biết vận dụng trong hát, đọc nhạc, trò chơi âm nhạc.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Đọc và thể hiện được sắc thái bài đọc nhạc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Hát cùng Đô-Rê-Mi-Pha-Son.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Thực hành gõ trống con/ thanh phách/ trai-eng-gồ vận động theo nhịp điệu bài hát/ đọc nhạc.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500"/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24"/>
          <p:cNvPicPr/>
          <p:nvPr/>
        </p:nvPicPr>
        <p:blipFill>
          <a:blip r:embed="rId3"/>
          <a:stretch/>
        </p:blipFill>
        <p:spPr>
          <a:xfrm>
            <a:off x="446040" y="5157720"/>
            <a:ext cx="10153800" cy="933480"/>
          </a:xfrm>
          <a:prstGeom prst="rect">
            <a:avLst/>
          </a:prstGeom>
          <a:ln w="0">
            <a:noFill/>
          </a:ln>
        </p:spPr>
      </p:pic>
      <p:sp>
        <p:nvSpPr>
          <p:cNvPr id="209" name="Rectangle 1"/>
          <p:cNvSpPr/>
          <p:nvPr/>
        </p:nvSpPr>
        <p:spPr>
          <a:xfrm>
            <a:off x="461880" y="776160"/>
            <a:ext cx="10153800" cy="448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</a:rPr>
              <a:t>* Mức độ 3: </a:t>
            </a:r>
            <a:r>
              <a:rPr lang="en-US" sz="2400" b="1" i="1" strike="noStrike" spc="-1">
                <a:solidFill>
                  <a:srgbClr val="1713CB"/>
                </a:solidFill>
                <a:latin typeface="Times New Roman"/>
              </a:rPr>
              <a:t>Vận dụng – sáng tạo.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Thể hiện được tính chất âm nhạc và sắc thái từng bài hát, khi trình bày có sáng tạo, nét mặt biểu cảm, động tác cơ thể.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Biết dùng nhạc cụ/ vận động / đạo cụ,... thực hiện hỗ trợ để phần trình diễn thêm sinh động, hiệu quả.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Đọc và thể hiện được tính chất âm nhạc của bài đọc nhạc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Hát cùng Đô- Rê- Mi- Pha- Son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. Biết kết hợp gõ đệm với các hình thức theo phách/ nhịp/ vận động theo nhạc. 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Biết diễn đạt để thể hiện các ý tưởng có khả năng giao tiếp tự tin khi tương tác với GV và các bạn.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Biết phân công nhóm, hợp tác, giúp đỡ và chia sẻ với các bạn khi làm việc nhóm để cùng hoàn thành các nhiệm vụ chung.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3" name="Rectangle 1"/>
          <p:cNvSpPr/>
          <p:nvPr/>
        </p:nvSpPr>
        <p:spPr>
          <a:xfrm>
            <a:off x="2464200" y="2529000"/>
            <a:ext cx="596844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KIỂM TRA</a:t>
            </a:r>
            <a:endParaRPr lang="en-US" sz="8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24"/>
          <p:cNvPicPr/>
          <p:nvPr/>
        </p:nvPicPr>
        <p:blipFill>
          <a:blip r:embed="rId3"/>
          <a:stretch/>
        </p:blipFill>
        <p:spPr>
          <a:xfrm>
            <a:off x="446040" y="5084640"/>
            <a:ext cx="10153800" cy="100656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 1"/>
          <p:cNvSpPr/>
          <p:nvPr/>
        </p:nvSpPr>
        <p:spPr>
          <a:xfrm>
            <a:off x="590400" y="765000"/>
            <a:ext cx="9720360" cy="503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1713CB"/>
                </a:solidFill>
                <a:latin typeface="Cambria"/>
              </a:rPr>
              <a:t>- Trình bày hát theo nhạc đệm kết hợp vỗ tay/ gõ đệm, vận động cơ thể, động tác minh họa theo nhịp điệu bài hát: </a:t>
            </a:r>
            <a:endParaRPr lang="en-US" sz="26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Xúc xắc xúc xẻ.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Gà gáy.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Cây gia đình.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Ngôi sao lấp lánh.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1713CB"/>
                </a:solidFill>
                <a:latin typeface="Cambria"/>
              </a:rPr>
              <a:t>- Trình bày đọc nhạc theo nhạc đệm, kí hiệu bàn tay kết hợp vỗ tay/ gõ đệm, vận động cơ thể theo nhịp điệu bài:</a:t>
            </a:r>
            <a:endParaRPr lang="en-US" sz="26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Những người bạn của Đô-Rê-Mi.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Hát cùng Đô-Rê-Mi-Pha-Son.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1713CB"/>
                </a:solidFill>
                <a:latin typeface="Cambria"/>
              </a:rPr>
              <a:t>- Nhận biết, nêu tên và hình dáng nhạc cụ </a:t>
            </a:r>
            <a:r>
              <a:rPr lang="en-US" sz="2400" b="0" i="1" strike="noStrike" spc="-1">
                <a:solidFill>
                  <a:srgbClr val="000000"/>
                </a:solidFill>
                <a:latin typeface="Cambria"/>
              </a:rPr>
              <a:t>thanh phách, trai-eng-gồ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1713CB"/>
                </a:solidFill>
                <a:latin typeface="Times New Roman"/>
              </a:rPr>
              <a:t>- Kể câu chuyện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Nhạc sĩ Mô-da, Câu chuyện thanh phách.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500"/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Effect">
                      <p:stCondLst>
                        <p:cond delay="indefinite"/>
                      </p:stCondLst>
                      <p:childTnLst>
                        <p:par>
                          <p:cTn id="4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500"/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4" name="Rectangle 1"/>
          <p:cNvSpPr/>
          <p:nvPr/>
        </p:nvSpPr>
        <p:spPr>
          <a:xfrm>
            <a:off x="2370240" y="2529000"/>
            <a:ext cx="615564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TỔNG KẾT</a:t>
            </a:r>
            <a:endParaRPr lang="en-US" sz="8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24"/>
          <p:cNvPicPr/>
          <p:nvPr/>
        </p:nvPicPr>
        <p:blipFill>
          <a:blip r:embed="rId3"/>
          <a:stretch/>
        </p:blipFill>
        <p:spPr>
          <a:xfrm>
            <a:off x="446040" y="5013360"/>
            <a:ext cx="10153800" cy="107784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"/>
          <p:cNvSpPr/>
          <p:nvPr/>
        </p:nvSpPr>
        <p:spPr>
          <a:xfrm>
            <a:off x="590400" y="460440"/>
            <a:ext cx="10009440" cy="4888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NỘI DUNG </a:t>
            </a:r>
            <a:r>
              <a:rPr lang="en-US" sz="4000" b="1" i="1" strike="noStrike" spc="-1">
                <a:solidFill>
                  <a:srgbClr val="FF0000"/>
                </a:solidFill>
                <a:latin typeface="Cambria"/>
              </a:rPr>
              <a:t>(4 chủ đề)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+ </a:t>
            </a:r>
            <a:r>
              <a:rPr lang="vi-VN" sz="2800" b="1" strike="noStrike" spc="-1">
                <a:solidFill>
                  <a:srgbClr val="1713CB"/>
                </a:solidFill>
                <a:latin typeface="Times New Roman"/>
              </a:rPr>
              <a:t>Hát: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Xúc xắc xúc xẻ, Gà gáy, Cây gia đình, Ngôi sao lấp lánh.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+</a:t>
            </a:r>
            <a:r>
              <a:rPr lang="vi-VN" sz="2800" b="1" strike="noStrike" spc="-1">
                <a:solidFill>
                  <a:srgbClr val="1713CB"/>
                </a:solidFill>
                <a:latin typeface="Times New Roman"/>
              </a:rPr>
              <a:t> Đọc nhạc: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Những người bạn của Đô - Rê - Mi, Hát cùng Đô-Rê-Mi-Pha-Son.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1713CB"/>
                </a:solidFill>
                <a:latin typeface="Times New Roman"/>
              </a:rPr>
              <a:t>+ </a:t>
            </a: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Nhạc cụ: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Thanh phách, Trai-eng-gồ.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+ Nghe nhạc: 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Bài hát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Lí cây bông, Con chim vành khuyên, 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+</a:t>
            </a:r>
            <a:r>
              <a:rPr lang="vi-VN" sz="2800" b="1" strike="noStrike" spc="-1">
                <a:solidFill>
                  <a:srgbClr val="1713CB"/>
                </a:solidFill>
                <a:latin typeface="Times New Roman"/>
              </a:rPr>
              <a:t> Thường thức âm nhạc: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Nhạc sĩ Vôn-gang A-ma-đớt Mô-da, Câu chuyện thanh phách.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33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5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Text Box 10"/>
          <p:cNvSpPr/>
          <p:nvPr/>
        </p:nvSpPr>
        <p:spPr>
          <a:xfrm>
            <a:off x="1825560" y="1327320"/>
            <a:ext cx="783756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337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FF0000"/>
                </a:solidFill>
                <a:latin typeface="Times New Roman"/>
              </a:rPr>
              <a:t>KIỂM TRA CUỐI NĂM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" name="Rectangle 13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6" name="Picture 95"/>
          <p:cNvPicPr/>
          <p:nvPr/>
        </p:nvPicPr>
        <p:blipFill>
          <a:blip r:embed="rId3"/>
          <a:stretch/>
        </p:blipFill>
        <p:spPr>
          <a:xfrm>
            <a:off x="4419720" y="3141720"/>
            <a:ext cx="2104920" cy="22953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93"/>
          <p:cNvPicPr/>
          <p:nvPr/>
        </p:nvPicPr>
        <p:blipFill>
          <a:blip r:embed="rId4"/>
          <a:stretch/>
        </p:blipFill>
        <p:spPr>
          <a:xfrm>
            <a:off x="6494400" y="2924280"/>
            <a:ext cx="3938760" cy="2549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4"/>
          <p:cNvPicPr/>
          <p:nvPr/>
        </p:nvPicPr>
        <p:blipFill>
          <a:blip r:embed="rId5"/>
          <a:stretch/>
        </p:blipFill>
        <p:spPr>
          <a:xfrm>
            <a:off x="557280" y="2790720"/>
            <a:ext cx="3614760" cy="2746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9465</TotalTime>
  <Words>559</Words>
  <Application>Microsoft Office PowerPoint</Application>
  <PresentationFormat>Custom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HieuHA</cp:lastModifiedBy>
  <cp:revision>645</cp:revision>
  <dcterms:created xsi:type="dcterms:W3CDTF">2010-04-30T20:19:48Z</dcterms:created>
  <dcterms:modified xsi:type="dcterms:W3CDTF">2025-05-13T14:28:18Z</dcterms:modified>
  <dc:language>en-US</dc:language>
</cp:coreProperties>
</file>