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22" r:id="rId5"/>
    <p:sldMasterId id="2147483728" r:id="rId6"/>
  </p:sldMasterIdLst>
  <p:notesMasterIdLst>
    <p:notesMasterId r:id="rId31"/>
  </p:notesMasterIdLst>
  <p:sldIdLst>
    <p:sldId id="273" r:id="rId7"/>
    <p:sldId id="265" r:id="rId8"/>
    <p:sldId id="261" r:id="rId9"/>
    <p:sldId id="278" r:id="rId10"/>
    <p:sldId id="558" r:id="rId11"/>
    <p:sldId id="568" r:id="rId12"/>
    <p:sldId id="264" r:id="rId13"/>
    <p:sldId id="266" r:id="rId14"/>
    <p:sldId id="567" r:id="rId15"/>
    <p:sldId id="280" r:id="rId16"/>
    <p:sldId id="11088374" r:id="rId17"/>
    <p:sldId id="11088375" r:id="rId18"/>
    <p:sldId id="564" r:id="rId19"/>
    <p:sldId id="282" r:id="rId20"/>
    <p:sldId id="263" r:id="rId21"/>
    <p:sldId id="565" r:id="rId22"/>
    <p:sldId id="11088376" r:id="rId23"/>
    <p:sldId id="11088391" r:id="rId24"/>
    <p:sldId id="11088388" r:id="rId25"/>
    <p:sldId id="11088392" r:id="rId26"/>
    <p:sldId id="11088393" r:id="rId27"/>
    <p:sldId id="11088394" r:id="rId28"/>
    <p:sldId id="11088395" r:id="rId29"/>
    <p:sldId id="2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2088" y="-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590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417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5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4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4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5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7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6919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9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9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9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3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43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4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4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7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19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07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4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5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2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3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71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5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D4C6C6-A3D7-4E80-8E23-60CBB2210C1E}"/>
              </a:ext>
            </a:extLst>
          </p:cNvPr>
          <p:cNvSpPr txBox="1"/>
          <p:nvPr/>
        </p:nvSpPr>
        <p:spPr>
          <a:xfrm>
            <a:off x="2746344" y="3027378"/>
            <a:ext cx="83026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</a:rPr>
              <a:t> 17: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Ciel Mijas" panose="02000506000000020004" pitchFamily="50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</a:rPr>
              <a:t>đâu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iCiel Mijas" panose="02000506000000020004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D6A16D5-16DA-4E2C-B5FF-82F50C71AADD}"/>
              </a:ext>
            </a:extLst>
          </p:cNvPr>
          <p:cNvSpPr txBox="1"/>
          <p:nvPr/>
        </p:nvSpPr>
        <p:spPr>
          <a:xfrm>
            <a:off x="3222594" y="0"/>
            <a:ext cx="516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9DF5478-23CB-4AE1-85B3-61B73FA7D7E5}"/>
              </a:ext>
            </a:extLst>
          </p:cNvPr>
          <p:cNvSpPr txBox="1"/>
          <p:nvPr/>
        </p:nvSpPr>
        <p:spPr>
          <a:xfrm>
            <a:off x="1260629" y="6426617"/>
            <a:ext cx="858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58845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6460794-1F36-4CBC-8605-5715EAAB7550}"/>
              </a:ext>
            </a:extLst>
          </p:cNvPr>
          <p:cNvSpPr/>
          <p:nvPr/>
        </p:nvSpPr>
        <p:spPr>
          <a:xfrm>
            <a:off x="2162176" y="142681"/>
            <a:ext cx="8210550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/>
              </a:rPr>
              <a:t>Hoạt động 1: Kể tên các con vật ở nơi em sống.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0DFE0E-E223-454C-AB8F-D77E07338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08" y="1293341"/>
            <a:ext cx="7069261" cy="531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7067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6FE2BAF-87B8-4BCE-91FF-3093E4AC9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605368"/>
              </p:ext>
            </p:extLst>
          </p:nvPr>
        </p:nvGraphicFramePr>
        <p:xfrm>
          <a:off x="523783" y="-1"/>
          <a:ext cx="11431150" cy="6750369"/>
        </p:xfrm>
        <a:graphic>
          <a:graphicData uri="http://schemas.openxmlformats.org/drawingml/2006/table">
            <a:tbl>
              <a:tblPr/>
              <a:tblGrid>
                <a:gridCol w="1385757">
                  <a:extLst>
                    <a:ext uri="{9D8B030D-6E8A-4147-A177-3AD203B41FA5}">
                      <a16:colId xmlns="" xmlns:a16="http://schemas.microsoft.com/office/drawing/2014/main" val="2339394169"/>
                    </a:ext>
                  </a:extLst>
                </a:gridCol>
                <a:gridCol w="2484907">
                  <a:extLst>
                    <a:ext uri="{9D8B030D-6E8A-4147-A177-3AD203B41FA5}">
                      <a16:colId xmlns="" xmlns:a16="http://schemas.microsoft.com/office/drawing/2014/main" val="2519452278"/>
                    </a:ext>
                  </a:extLst>
                </a:gridCol>
                <a:gridCol w="7560486">
                  <a:extLst>
                    <a:ext uri="{9D8B030D-6E8A-4147-A177-3AD203B41FA5}">
                      <a16:colId xmlns="" xmlns:a16="http://schemas.microsoft.com/office/drawing/2014/main" val="3635323220"/>
                    </a:ext>
                  </a:extLst>
                </a:gridCol>
              </a:tblGrid>
              <a:tr h="5662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8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2800" b="1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Nơi cư trú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87270422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Chuột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Cống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hang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chuột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,..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3433025"/>
                  </a:ext>
                </a:extLst>
              </a:tr>
              <a:tr h="607560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Ao, hồ, sông, suối, biển, đồng ruộng, mương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7608073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Mèo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Rừng, chuồng mèo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2390886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Chó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Rừng, chuồng chó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4594580"/>
                  </a:ext>
                </a:extLst>
              </a:tr>
              <a:tr h="1046721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Ốc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Ao, hồ, sông, suối, biển, đồng ruộng, mương, máng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8388301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Muỗi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Nơi tối, bụi cây, vũng nước đọng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04546300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Ong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Tổ ong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4184513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Chim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 tổ trên cây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4286123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Ếch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Ao, đầm, sông, suối,…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0770836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Gà</a:t>
                      </a: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Rừng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chuồng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027" marR="87027" marT="43513" marB="43513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36842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54D10F-19AB-4F4A-984F-42B12364D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073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en-US" sz="36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7B929F-CFB4-4013-8B3C-0BA886040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79C88A1-AA00-4FCE-8457-25F986732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440" y="1614488"/>
            <a:ext cx="7843934" cy="5059947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3EFA99F8-6ADB-4D52-A90C-8222C6DF5D20}"/>
              </a:ext>
            </a:extLst>
          </p:cNvPr>
          <p:cNvSpPr/>
          <p:nvPr/>
        </p:nvSpPr>
        <p:spPr>
          <a:xfrm>
            <a:off x="0" y="1171574"/>
            <a:ext cx="3105150" cy="1819275"/>
          </a:xfrm>
          <a:prstGeom prst="cloudCallout">
            <a:avLst>
              <a:gd name="adj1" fmla="val 60153"/>
              <a:gd name="adj2" fmla="val 806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Con Hổ, Voi, Mèo, Bò sữa sống ở môi trường nào?</a:t>
            </a:r>
            <a:endParaRPr lang="en-US" sz="2400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877B6808-42F9-4523-BFF8-7D4D130B0703}"/>
              </a:ext>
            </a:extLst>
          </p:cNvPr>
          <p:cNvSpPr/>
          <p:nvPr/>
        </p:nvSpPr>
        <p:spPr>
          <a:xfrm>
            <a:off x="9324975" y="2024060"/>
            <a:ext cx="3105150" cy="1819275"/>
          </a:xfrm>
          <a:prstGeom prst="cloudCallout">
            <a:avLst>
              <a:gd name="adj1" fmla="val -39234"/>
              <a:gd name="adj2" fmla="val 50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Con cá Voi, Rùa sống ở môi trường nào?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47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39A107-2F03-4363-98C2-872105E1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164C6122-41C2-46B7-BAD7-8481C6357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2657396"/>
              </p:ext>
            </p:extLst>
          </p:nvPr>
        </p:nvGraphicFramePr>
        <p:xfrm>
          <a:off x="2047875" y="1851025"/>
          <a:ext cx="9305922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1974">
                  <a:extLst>
                    <a:ext uri="{9D8B030D-6E8A-4147-A177-3AD203B41FA5}">
                      <a16:colId xmlns="" xmlns:a16="http://schemas.microsoft.com/office/drawing/2014/main" val="3546309090"/>
                    </a:ext>
                  </a:extLst>
                </a:gridCol>
                <a:gridCol w="3101974">
                  <a:extLst>
                    <a:ext uri="{9D8B030D-6E8A-4147-A177-3AD203B41FA5}">
                      <a16:colId xmlns="" xmlns:a16="http://schemas.microsoft.com/office/drawing/2014/main" val="3379891482"/>
                    </a:ext>
                  </a:extLst>
                </a:gridCol>
                <a:gridCol w="3101974">
                  <a:extLst>
                    <a:ext uri="{9D8B030D-6E8A-4147-A177-3AD203B41FA5}">
                      <a16:colId xmlns="" xmlns:a16="http://schemas.microsoft.com/office/drawing/2014/main" val="1264674912"/>
                    </a:ext>
                  </a:extLst>
                </a:gridCol>
              </a:tblGrid>
              <a:tr h="36449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 </a:t>
                      </a:r>
                      <a:r>
                        <a:rPr lang="en-US" sz="3200" dirty="0" err="1"/>
                        <a:t>vật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Nơi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6183566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Hổ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Rừng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26063988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76508765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1237436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81011981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F4C3205-F8D9-41BA-876F-33F73239851F}"/>
              </a:ext>
            </a:extLst>
          </p:cNvPr>
          <p:cNvSpPr/>
          <p:nvPr/>
        </p:nvSpPr>
        <p:spPr>
          <a:xfrm>
            <a:off x="2152649" y="114300"/>
            <a:ext cx="8086725" cy="6588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044D9BA-3734-4FC0-8E8C-C081E219545D}"/>
              </a:ext>
            </a:extLst>
          </p:cNvPr>
          <p:cNvSpPr txBox="1"/>
          <p:nvPr/>
        </p:nvSpPr>
        <p:spPr>
          <a:xfrm>
            <a:off x="1411550" y="6186920"/>
            <a:ext cx="858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417908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vi-VN" sz="3600" b="1" dirty="0">
                <a:highlight>
                  <a:srgbClr val="FFFF00"/>
                </a:highlight>
              </a:rPr>
              <a:t>Hoạt động 3: Phân loại nơi sống của các con vật.</a:t>
            </a:r>
            <a:endParaRPr lang="en-US" sz="3600" b="1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CE60-B3D9-4938-B965-D8CA167C5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53" y="2209800"/>
            <a:ext cx="8432193" cy="41243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B00B1039-B8B0-4421-B3B8-3CBA1005240B}"/>
              </a:ext>
            </a:extLst>
          </p:cNvPr>
          <p:cNvSpPr txBox="1">
            <a:spLocks/>
          </p:cNvSpPr>
          <p:nvPr/>
        </p:nvSpPr>
        <p:spPr>
          <a:xfrm>
            <a:off x="495300" y="11922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/>
              <a:t>Hoàn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sơ</a:t>
            </a:r>
            <a:r>
              <a:rPr lang="en-US" sz="3600" b="1" dirty="0"/>
              <a:t> </a:t>
            </a:r>
            <a:r>
              <a:rPr lang="en-US" sz="3600" b="1" dirty="0" err="1"/>
              <a:t>đồ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564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C11117-E653-42B0-8E68-ABC968617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61" y="1987821"/>
            <a:ext cx="1132164" cy="1064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6AFE77E-8656-46D3-B05F-11954A927F1F}"/>
              </a:ext>
            </a:extLst>
          </p:cNvPr>
          <p:cNvSpPr txBox="1"/>
          <p:nvPr/>
        </p:nvSpPr>
        <p:spPr>
          <a:xfrm>
            <a:off x="1260629" y="6426617"/>
            <a:ext cx="858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FB04EA-451B-4BE3-8EA3-622CC94E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4DE1212-1566-40BE-8B61-1E37908A7AFB}"/>
              </a:ext>
            </a:extLst>
          </p:cNvPr>
          <p:cNvSpPr/>
          <p:nvPr/>
        </p:nvSpPr>
        <p:spPr>
          <a:xfrm>
            <a:off x="2352675" y="230188"/>
            <a:ext cx="8315325" cy="6667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983C208-F893-4C5D-807B-676D0E9CF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732083D-86AC-48B9-9203-D3B9D59CE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87" y="1624013"/>
            <a:ext cx="101380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FB04EA-451B-4BE3-8EA3-622CC94E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4DE1212-1566-40BE-8B61-1E37908A7AFB}"/>
              </a:ext>
            </a:extLst>
          </p:cNvPr>
          <p:cNvSpPr/>
          <p:nvPr/>
        </p:nvSpPr>
        <p:spPr>
          <a:xfrm>
            <a:off x="2352675" y="230188"/>
            <a:ext cx="8315325" cy="6667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983C208-F893-4C5D-807B-676D0E9CF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765B71-4A94-4323-B10B-EB18949A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721" y="1419225"/>
            <a:ext cx="946449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2365911" y="2491193"/>
            <a:ext cx="74601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Con vật như thế nào nếu 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>
              <a:defRPr/>
            </a:pPr>
            <a:r>
              <a:rPr lang="vi-V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không được giải th</a:t>
            </a:r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oát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99032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2485215" y="2047370"/>
            <a:ext cx="77713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Kết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luận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: </a:t>
            </a:r>
            <a:r>
              <a:rPr lang="vi-VN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Các con vật bị chết </a:t>
            </a:r>
            <a:endParaRPr lang="en-US" sz="5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>
              <a:defRPr/>
            </a:pPr>
            <a:r>
              <a:rPr lang="vi-VN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không được giải cứu.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19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03377" y="357873"/>
            <a:ext cx="8905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Hoạt động 3: Tầm quan trọng của môi trường sống.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1131" y="2178119"/>
            <a:ext cx="97032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vi-VN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Điều gì sẽ xảy ra nếu môi trường </a:t>
            </a:r>
            <a:endParaRPr lang="en-US" altLang="zh-CN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lvl="0" algn="ctr"/>
            <a:r>
              <a:rPr lang="vi-VN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sống của động vật bị thay đổi?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2367629" y="2016359"/>
            <a:ext cx="76904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Con vật bị thay đổi môi</a:t>
            </a:r>
            <a:endParaRPr lang="en-US" sz="5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>
              <a:defRPr/>
            </a:pPr>
            <a:r>
              <a:rPr lang="vi-VN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trường </a:t>
            </a:r>
            <a:r>
              <a:rPr 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sống có thể bị chết.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6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601559E-ECB6-4AE1-92B1-2E97D070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835753-CAA9-4569-81B4-1FCA2A5C9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104066"/>
            <a:ext cx="9182100" cy="5077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5EA002B-340B-462E-9DDB-15DE5032ADA0}"/>
              </a:ext>
            </a:extLst>
          </p:cNvPr>
          <p:cNvSpPr txBox="1"/>
          <p:nvPr/>
        </p:nvSpPr>
        <p:spPr>
          <a:xfrm>
            <a:off x="1322772" y="6551334"/>
            <a:ext cx="858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189610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2082862"/>
            <a:ext cx="885825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7">
            <a:hlinkClick r:id="" action="ppaction://media"/>
            <a:extLst>
              <a:ext uri="{FF2B5EF4-FFF2-40B4-BE49-F238E27FC236}">
                <a16:creationId xmlns="" xmlns:a16="http://schemas.microsoft.com/office/drawing/2014/main" id="{55D701AE-6D46-49BA-A9F0-AD5B253B6A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578" y="98763"/>
            <a:ext cx="11840843" cy="66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3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078984"/>
            <a:ext cx="785812" cy="9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74703" y="0"/>
            <a:ext cx="9611125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hình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080D29-8644-442D-BFE9-C471D095B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0754"/>
            <a:ext cx="6134100" cy="5499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BE36C5-2DB5-4AC3-A1E9-A49630423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729" y="1150754"/>
            <a:ext cx="5828271" cy="539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680436" y="393588"/>
            <a:ext cx="10034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Hoạt động 3: Tìm hiểu về môi trường sống của các con vật.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EB04B66F-770F-4549-A69A-A1BAFA72F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656241"/>
              </p:ext>
            </p:extLst>
          </p:nvPr>
        </p:nvGraphicFramePr>
        <p:xfrm>
          <a:off x="772357" y="1805503"/>
          <a:ext cx="10385076" cy="49265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31146">
                  <a:extLst>
                    <a:ext uri="{9D8B030D-6E8A-4147-A177-3AD203B41FA5}">
                      <a16:colId xmlns="" xmlns:a16="http://schemas.microsoft.com/office/drawing/2014/main" val="2495977324"/>
                    </a:ext>
                  </a:extLst>
                </a:gridCol>
                <a:gridCol w="2422884">
                  <a:extLst>
                    <a:ext uri="{9D8B030D-6E8A-4147-A177-3AD203B41FA5}">
                      <a16:colId xmlns="" xmlns:a16="http://schemas.microsoft.com/office/drawing/2014/main" val="2083622813"/>
                    </a:ext>
                  </a:extLst>
                </a:gridCol>
                <a:gridCol w="1804495">
                  <a:extLst>
                    <a:ext uri="{9D8B030D-6E8A-4147-A177-3AD203B41FA5}">
                      <a16:colId xmlns="" xmlns:a16="http://schemas.microsoft.com/office/drawing/2014/main" val="2908551174"/>
                    </a:ext>
                  </a:extLst>
                </a:gridCol>
                <a:gridCol w="2030454">
                  <a:extLst>
                    <a:ext uri="{9D8B030D-6E8A-4147-A177-3AD203B41FA5}">
                      <a16:colId xmlns="" xmlns:a16="http://schemas.microsoft.com/office/drawing/2014/main" val="1164717397"/>
                    </a:ext>
                  </a:extLst>
                </a:gridCol>
                <a:gridCol w="2396097">
                  <a:extLst>
                    <a:ext uri="{9D8B030D-6E8A-4147-A177-3AD203B41FA5}">
                      <a16:colId xmlns="" xmlns:a16="http://schemas.microsoft.com/office/drawing/2014/main" val="797750451"/>
                    </a:ext>
                  </a:extLst>
                </a:gridCol>
              </a:tblGrid>
              <a:tr h="573508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Tên</a:t>
                      </a:r>
                      <a:r>
                        <a:rPr lang="en-US" sz="3200" dirty="0"/>
                        <a:t> con </a:t>
                      </a:r>
                      <a:r>
                        <a:rPr lang="en-US" sz="3200" dirty="0" err="1"/>
                        <a:t>vật</a:t>
                      </a:r>
                      <a:endParaRPr lang="en-US" sz="3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Nơi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Môi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5723652"/>
                  </a:ext>
                </a:extLst>
              </a:tr>
              <a:tr h="15381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cạn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Dưới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Vừa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vừa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dưới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1557501"/>
                  </a:ext>
                </a:extLst>
              </a:tr>
              <a:tr h="105561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Cá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Ao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đầm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hồ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30156569"/>
                  </a:ext>
                </a:extLst>
              </a:tr>
              <a:tr h="573508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5118593"/>
                  </a:ext>
                </a:extLst>
              </a:tr>
              <a:tr h="573508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15033790"/>
                  </a:ext>
                </a:extLst>
              </a:tr>
              <a:tr h="573508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0262573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4A6D9D-4CAA-4173-BC7B-5144996A167E}"/>
              </a:ext>
            </a:extLst>
          </p:cNvPr>
          <p:cNvSpPr txBox="1"/>
          <p:nvPr/>
        </p:nvSpPr>
        <p:spPr>
          <a:xfrm>
            <a:off x="1207363" y="4573478"/>
            <a:ext cx="1145220" cy="47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3FFCC2-59AE-48B1-906C-433EE113A595}"/>
              </a:ext>
            </a:extLst>
          </p:cNvPr>
          <p:cNvSpPr txBox="1"/>
          <p:nvPr/>
        </p:nvSpPr>
        <p:spPr>
          <a:xfrm>
            <a:off x="1380477" y="4941292"/>
            <a:ext cx="79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Bò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1C8071F-ADFE-4B16-963C-4AA655947EF4}"/>
              </a:ext>
            </a:extLst>
          </p:cNvPr>
          <p:cNvSpPr txBox="1"/>
          <p:nvPr/>
        </p:nvSpPr>
        <p:spPr>
          <a:xfrm>
            <a:off x="2787588" y="5052872"/>
            <a:ext cx="222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ruộng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74FD59B-DC84-4B9B-A262-E7D04D703AC6}"/>
              </a:ext>
            </a:extLst>
          </p:cNvPr>
          <p:cNvSpPr txBox="1"/>
          <p:nvPr/>
        </p:nvSpPr>
        <p:spPr>
          <a:xfrm>
            <a:off x="5624003" y="4941292"/>
            <a:ext cx="79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1F62D59-3886-48DB-B340-B504409C78F1}"/>
              </a:ext>
            </a:extLst>
          </p:cNvPr>
          <p:cNvSpPr txBox="1"/>
          <p:nvPr/>
        </p:nvSpPr>
        <p:spPr>
          <a:xfrm>
            <a:off x="1380477" y="5513519"/>
            <a:ext cx="79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Vịt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7F18307-8D0C-4563-965E-86B04C4FAF40}"/>
              </a:ext>
            </a:extLst>
          </p:cNvPr>
          <p:cNvSpPr txBox="1"/>
          <p:nvPr/>
        </p:nvSpPr>
        <p:spPr>
          <a:xfrm>
            <a:off x="2601157" y="5513519"/>
            <a:ext cx="2539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Ao</a:t>
            </a:r>
            <a:r>
              <a:rPr lang="en-US" sz="3600" dirty="0"/>
              <a:t>, </a:t>
            </a:r>
            <a:r>
              <a:rPr lang="en-US" sz="3600" dirty="0" err="1"/>
              <a:t>đầm</a:t>
            </a:r>
            <a:r>
              <a:rPr lang="en-US" sz="3600" dirty="0"/>
              <a:t>, </a:t>
            </a:r>
            <a:r>
              <a:rPr lang="en-US" sz="3600" dirty="0" err="1"/>
              <a:t>hồ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AD46BA-834B-47E8-8095-82160F1CF8DE}"/>
              </a:ext>
            </a:extLst>
          </p:cNvPr>
          <p:cNvSpPr txBox="1"/>
          <p:nvPr/>
        </p:nvSpPr>
        <p:spPr>
          <a:xfrm>
            <a:off x="9694414" y="5545889"/>
            <a:ext cx="79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707333" y="2949382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ooper Black" panose="0208090404030B020404" pitchFamily="18" charset="0"/>
                <a:ea typeface="Microsoft YaHei" panose="020B0503020204020204" charset="-122"/>
                <a:cs typeface="Aharoni" panose="02010803020104030203" pitchFamily="2" charset="-79"/>
              </a:rPr>
              <a:t>Tiết</a:t>
            </a: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ooper Black" panose="0208090404030B020404" pitchFamily="18" charset="0"/>
                <a:ea typeface="Microsoft YaHei" panose="020B0503020204020204" charset="-122"/>
                <a:cs typeface="Aharoni" panose="02010803020104030203" pitchFamily="2" charset="-79"/>
              </a:rPr>
              <a:t> 2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Cooper Black" panose="0208090404030B020404" pitchFamily="18" charset="0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B80A1CE-A79D-42BC-B65E-C31324D1F0F3}"/>
              </a:ext>
            </a:extLst>
          </p:cNvPr>
          <p:cNvSpPr txBox="1"/>
          <p:nvPr/>
        </p:nvSpPr>
        <p:spPr>
          <a:xfrm>
            <a:off x="1260629" y="6426617"/>
            <a:ext cx="858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5" y="2073724"/>
            <a:ext cx="833437" cy="860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6B84F7D-DC2C-488B-8AB4-C7304B3C0363}"/>
              </a:ext>
            </a:extLst>
          </p:cNvPr>
          <p:cNvSpPr txBox="1"/>
          <p:nvPr/>
        </p:nvSpPr>
        <p:spPr>
          <a:xfrm>
            <a:off x="1260629" y="6426617"/>
            <a:ext cx="858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69693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497</Words>
  <Application>Microsoft Office PowerPoint</Application>
  <PresentationFormat>Custom</PresentationFormat>
  <Paragraphs>102</Paragraphs>
  <Slides>24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2_Office Theme</vt:lpstr>
      <vt:lpstr>3_Office Theme</vt:lpstr>
      <vt:lpstr>Office 主题​​</vt:lpstr>
      <vt:lpstr>4_Office Theme</vt:lpstr>
      <vt:lpstr>Hoạt động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Đặt và trả lời câu hỏi về tên và nơi sống của các con vật trong hình</vt:lpstr>
      <vt:lpstr>PowerPoint Presentation</vt:lpstr>
      <vt:lpstr>Hoạt động 3: Phân loại nơi sống của các con vật.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12</cp:revision>
  <dcterms:created xsi:type="dcterms:W3CDTF">2021-06-23T08:03:30Z</dcterms:created>
  <dcterms:modified xsi:type="dcterms:W3CDTF">2025-01-13T02:29:41Z</dcterms:modified>
</cp:coreProperties>
</file>