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50" r:id="rId1"/>
  </p:sldMasterIdLst>
  <p:notesMasterIdLst>
    <p:notesMasterId r:id="rId14"/>
  </p:notesMasterIdLst>
  <p:sldIdLst>
    <p:sldId id="256" r:id="rId2"/>
    <p:sldId id="271" r:id="rId3"/>
    <p:sldId id="274" r:id="rId4"/>
    <p:sldId id="275" r:id="rId5"/>
    <p:sldId id="277" r:id="rId6"/>
    <p:sldId id="263" r:id="rId7"/>
    <p:sldId id="264" r:id="rId8"/>
    <p:sldId id="265" r:id="rId9"/>
    <p:sldId id="278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0060"/>
    <a:srgbClr val="5B5D0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146CD-EF81-401F-9485-6183B737F4D6}" type="datetimeFigureOut">
              <a:rPr lang="vi-VN" smtClean="0"/>
              <a:t>13/01/2025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D184D-B8C1-4C75-9492-931EEFACAA3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6773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9333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903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9151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632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0372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4922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06587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6323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494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0787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625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6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3297" y="1095186"/>
            <a:ext cx="9228201" cy="1645920"/>
          </a:xfrm>
        </p:spPr>
        <p:txBody>
          <a:bodyPr>
            <a:normAutofit/>
          </a:bodyPr>
          <a:lstStyle/>
          <a:p>
            <a:pPr algn="ctr"/>
            <a:r>
              <a:rPr lang="en-US" altLang="en-US" sz="8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Khởi động</a:t>
            </a:r>
          </a:p>
        </p:txBody>
      </p:sp>
    </p:spTree>
    <p:extLst>
      <p:ext uri="{BB962C8B-B14F-4D97-AF65-F5344CB8AC3E}">
        <p14:creationId xmlns:p14="http://schemas.microsoft.com/office/powerpoint/2010/main" val="82180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48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1905000" y="2438400"/>
            <a:ext cx="8382000" cy="2514600"/>
          </a:xfrm>
          <a:prstGeom prst="horizontalScrol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286000" y="2971801"/>
            <a:ext cx="78486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smtClean="0"/>
              <a:t>Đồ dùng, sách vở, đồ chơi,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smtClean="0"/>
              <a:t>Để cho ngăn nắp, đúng nơi, dễ tìm.</a:t>
            </a:r>
            <a:endParaRPr lang="en-US" altLang="en-US" sz="36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3464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3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2133600" y="228600"/>
            <a:ext cx="7543800" cy="2667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Kính chúc quý thầy cô</a:t>
            </a:r>
          </a:p>
          <a:p>
            <a:pPr algn="ctr"/>
            <a:r>
              <a:rPr lang="en-US" sz="3600" b="1" kern="10"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mạnh khỏe - hạnh phúc! </a:t>
            </a:r>
          </a:p>
        </p:txBody>
      </p:sp>
      <p:pic>
        <p:nvPicPr>
          <p:cNvPr id="24579" name="Picture 3" descr="BALLOON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87939" y="3297238"/>
            <a:ext cx="1265237" cy="1727200"/>
          </a:xfrm>
          <a:noFill/>
        </p:spPr>
      </p:pic>
      <p:pic>
        <p:nvPicPr>
          <p:cNvPr id="24580" name="Picture 4" descr="Rose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062664">
            <a:off x="8153400" y="4267200"/>
            <a:ext cx="2171700" cy="2185988"/>
          </a:xfrm>
          <a:noFill/>
        </p:spPr>
      </p:pic>
      <p:graphicFrame>
        <p:nvGraphicFramePr>
          <p:cNvPr id="1946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981201" y="4419601"/>
          <a:ext cx="1738313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5" imgW="1060704" imgH="1335024" progId="MS_ClipArt_Gallery.2">
                  <p:embed/>
                </p:oleObj>
              </mc:Choice>
              <mc:Fallback>
                <p:oleObj name="Clip" r:id="rId5" imgW="1060704" imgH="1335024" progId="MS_ClipArt_Gallery.2">
                  <p:embed/>
                  <p:pic>
                    <p:nvPicPr>
                      <p:cNvPr id="194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4419601"/>
                        <a:ext cx="1738313" cy="218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650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3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804774" y="2010456"/>
            <a:ext cx="10577929" cy="1645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rgbClr val="2626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6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15: Gọn gàng, ngăn nắp</a:t>
            </a:r>
            <a:endParaRPr lang="en-US" alt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6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3394" y="611710"/>
            <a:ext cx="9228201" cy="1645920"/>
          </a:xfrm>
        </p:spPr>
        <p:txBody>
          <a:bodyPr>
            <a:normAutofit/>
          </a:bodyPr>
          <a:lstStyle/>
          <a:p>
            <a:pPr algn="ctr"/>
            <a:r>
              <a:rPr lang="en-US" altLang="en-US" sz="7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Khám phá</a:t>
            </a:r>
            <a:endParaRPr lang="en-US" altLang="en-US" sz="7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53394" y="2451021"/>
            <a:ext cx="11191765" cy="1645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rgbClr val="2626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nắp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nắp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30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332482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398771" y="6108612"/>
            <a:ext cx="11191765" cy="1645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rgbClr val="2626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nắp</a:t>
            </a:r>
            <a:r>
              <a:rPr lang="en-US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2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7173" y="1872951"/>
            <a:ext cx="9228201" cy="1645920"/>
          </a:xfrm>
        </p:spPr>
        <p:txBody>
          <a:bodyPr>
            <a:normAutofit/>
          </a:bodyPr>
          <a:lstStyle/>
          <a:p>
            <a:pPr algn="ctr"/>
            <a:r>
              <a:rPr lang="en-US" altLang="en-US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Luyện tập</a:t>
            </a:r>
            <a:endParaRPr lang="en-US" altLang="en-US" sz="8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21863" y="3176235"/>
            <a:ext cx="11191765" cy="1645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rgbClr val="2626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92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45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019800" y="0"/>
            <a:ext cx="7620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miley Face 5"/>
          <p:cNvSpPr/>
          <p:nvPr/>
        </p:nvSpPr>
        <p:spPr>
          <a:xfrm>
            <a:off x="2576217" y="108877"/>
            <a:ext cx="1143000" cy="807719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Smiley Face 10"/>
          <p:cNvSpPr/>
          <p:nvPr/>
        </p:nvSpPr>
        <p:spPr>
          <a:xfrm>
            <a:off x="8685712" y="108877"/>
            <a:ext cx="1143000" cy="807719"/>
          </a:xfrm>
          <a:prstGeom prst="smileyFace">
            <a:avLst>
              <a:gd name="adj" fmla="val -465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104" y="1217680"/>
            <a:ext cx="1733792" cy="16956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312" y="2928118"/>
            <a:ext cx="1733792" cy="16956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9" y="2928118"/>
            <a:ext cx="1733792" cy="16956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887" y="4924889"/>
            <a:ext cx="1743318" cy="17337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101" y="4970768"/>
            <a:ext cx="1810003" cy="16956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687" y="1828800"/>
            <a:ext cx="3182302" cy="3278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41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5029" y="2667001"/>
            <a:ext cx="104848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chia sẻ với bạn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em </a:t>
            </a:r>
            <a:r>
              <a:rPr 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 đồ dùng cá nhân của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 gọn gàng, ngăn nắp.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928"/>
            <a:ext cx="3200400" cy="182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65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3297" y="1095186"/>
            <a:ext cx="9228201" cy="1645920"/>
          </a:xfrm>
        </p:spPr>
        <p:txBody>
          <a:bodyPr>
            <a:normAutofit/>
          </a:bodyPr>
          <a:lstStyle/>
          <a:p>
            <a:pPr algn="ctr"/>
            <a:r>
              <a:rPr lang="en-US" altLang="en-US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Vận dụng</a:t>
            </a:r>
            <a:endParaRPr lang="en-US" altLang="en-US" sz="8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8883" y="2741106"/>
            <a:ext cx="11803117" cy="16459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rgbClr val="2626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65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6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5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6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5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6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5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6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5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6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5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altLang="en-US" sz="6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5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6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5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8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6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643</TotalTime>
  <Words>141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 Light</vt:lpstr>
      <vt:lpstr>Times New Roman</vt:lpstr>
      <vt:lpstr>Metropolitan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BÀI DẠY                                  BÀI 1: B  b ( 2 tiết ) I. MỤC TIÊU: 1. Phẩm chất:  - Chăm chỉ: Đi học đều, đúng giờ. 2. Năng lực chung: - Giao tiếp và hợp tác: có thói quen giúp đỡ nhau trong học tập. 3. Năng lực đặt thù: - Năng lực ngôn ngữ:  + Đọc, viết được chữ b, số 2 + Nhận biết được tiếng có chữ b, nói được câu có từ ngữ chứa tiếng có chữ b.</dc:title>
  <dc:creator>Admin</dc:creator>
  <cp:lastModifiedBy>Admin</cp:lastModifiedBy>
  <cp:revision>50</cp:revision>
  <dcterms:created xsi:type="dcterms:W3CDTF">2020-08-10T13:50:00Z</dcterms:created>
  <dcterms:modified xsi:type="dcterms:W3CDTF">2025-01-13T03:17:14Z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