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8"/>
  </p:notesMasterIdLst>
  <p:sldIdLst>
    <p:sldId id="308" r:id="rId3"/>
    <p:sldId id="322" r:id="rId4"/>
    <p:sldId id="341" r:id="rId5"/>
    <p:sldId id="345" r:id="rId6"/>
    <p:sldId id="344" r:id="rId7"/>
    <p:sldId id="343" r:id="rId8"/>
    <p:sldId id="327" r:id="rId9"/>
    <p:sldId id="342" r:id="rId10"/>
    <p:sldId id="325" r:id="rId11"/>
    <p:sldId id="346" r:id="rId12"/>
    <p:sldId id="347" r:id="rId13"/>
    <p:sldId id="348" r:id="rId14"/>
    <p:sldId id="324" r:id="rId15"/>
    <p:sldId id="354" r:id="rId16"/>
    <p:sldId id="349" r:id="rId17"/>
    <p:sldId id="350" r:id="rId18"/>
    <p:sldId id="351" r:id="rId19"/>
    <p:sldId id="352" r:id="rId20"/>
    <p:sldId id="355" r:id="rId21"/>
    <p:sldId id="323" r:id="rId22"/>
    <p:sldId id="356" r:id="rId23"/>
    <p:sldId id="357" r:id="rId24"/>
    <p:sldId id="358" r:id="rId25"/>
    <p:sldId id="359" r:id="rId26"/>
    <p:sldId id="326" r:id="rId27"/>
  </p:sldIdLst>
  <p:sldSz cx="12192000" cy="6858000"/>
  <p:notesSz cx="6858000" cy="9144000"/>
  <p:embeddedFontLst>
    <p:embeddedFont>
      <p:font typeface="等线" panose="02010600030101010101" pitchFamily="2" charset="-122"/>
      <p:regular r:id="rId29"/>
    </p:embeddedFont>
    <p:embeddedFont>
      <p:font typeface="#9Slide07 Altus" panose="020B0604020202020204" charset="0"/>
      <p:regular r:id="rId30"/>
    </p:embeddedFont>
    <p:embeddedFont>
      <p:font typeface="#9Slide07 HoneyCream" panose="020B0604020202020204" charset="0"/>
      <p:regular r:id="rId31"/>
    </p:embeddedFont>
    <p:embeddedFont>
      <p:font typeface="#9Slide07 IcielCadena" panose="020B0604020202020204" charset="0"/>
      <p:bold r:id="rId32"/>
    </p:embeddedFont>
    <p:embeddedFont>
      <p:font typeface="#9Slide07 SVNMomento" panose="00000500000000000000" charset="0"/>
      <p:regular r:id="rId33"/>
    </p:embeddedFont>
    <p:embeddedFont>
      <p:font typeface="Cambria" panose="02040503050406030204" pitchFamily="18"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B76C39"/>
    <a:srgbClr val="FCB237"/>
    <a:srgbClr val="E75B7C"/>
    <a:srgbClr val="FEB8B7"/>
    <a:srgbClr val="00A1EA"/>
    <a:srgbClr val="E0BBA2"/>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51" autoAdjust="0"/>
    <p:restoredTop sz="94660"/>
  </p:normalViewPr>
  <p:slideViewPr>
    <p:cSldViewPr snapToGrid="0">
      <p:cViewPr varScale="1">
        <p:scale>
          <a:sx n="105" d="100"/>
          <a:sy n="105" d="100"/>
        </p:scale>
        <p:origin x="5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47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6889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9E9C4"/>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1BCD913-95AF-4C52-1640-57B6FDFB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grpSp>
        <p:nvGrpSpPr>
          <p:cNvPr id="32" name="组合 31">
            <a:extLst>
              <a:ext uri="{FF2B5EF4-FFF2-40B4-BE49-F238E27FC236}">
                <a16:creationId xmlns:a16="http://schemas.microsoft.com/office/drawing/2014/main" id="{4E67C5C6-02DE-30CD-710F-B65C575822A7}"/>
              </a:ext>
            </a:extLst>
          </p:cNvPr>
          <p:cNvGrpSpPr/>
          <p:nvPr userDrawn="1"/>
        </p:nvGrpSpPr>
        <p:grpSpPr>
          <a:xfrm>
            <a:off x="1395272" y="407735"/>
            <a:ext cx="9401456" cy="5257800"/>
            <a:chOff x="1082129" y="381000"/>
            <a:chExt cx="9401456" cy="5257800"/>
          </a:xfrm>
        </p:grpSpPr>
        <p:pic>
          <p:nvPicPr>
            <p:cNvPr id="27" name="图片 26">
              <a:extLst>
                <a:ext uri="{FF2B5EF4-FFF2-40B4-BE49-F238E27FC236}">
                  <a16:creationId xmlns:a16="http://schemas.microsoft.com/office/drawing/2014/main" id="{032C3292-FBE7-E4B8-974B-855B0389AC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82129" y="381000"/>
              <a:ext cx="6004470" cy="5257800"/>
            </a:xfrm>
            <a:prstGeom prst="rect">
              <a:avLst/>
            </a:prstGeom>
          </p:spPr>
        </p:pic>
        <p:pic>
          <p:nvPicPr>
            <p:cNvPr id="30" name="图片 29">
              <a:extLst>
                <a:ext uri="{FF2B5EF4-FFF2-40B4-BE49-F238E27FC236}">
                  <a16:creationId xmlns:a16="http://schemas.microsoft.com/office/drawing/2014/main" id="{751D6070-FF61-F289-5D1F-021CE6F7E40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8211"/>
            <a:stretch/>
          </p:blipFill>
          <p:spPr>
            <a:xfrm flipH="1">
              <a:off x="6773457" y="381000"/>
              <a:ext cx="3710128" cy="5257800"/>
            </a:xfrm>
            <a:prstGeom prst="rect">
              <a:avLst/>
            </a:prstGeom>
          </p:spPr>
        </p:pic>
        <p:pic>
          <p:nvPicPr>
            <p:cNvPr id="31" name="图片 30">
              <a:extLst>
                <a:ext uri="{FF2B5EF4-FFF2-40B4-BE49-F238E27FC236}">
                  <a16:creationId xmlns:a16="http://schemas.microsoft.com/office/drawing/2014/main" id="{67B7EC37-32B7-498F-5FD4-BF64D09E9D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502" r="33502"/>
            <a:stretch/>
          </p:blipFill>
          <p:spPr>
            <a:xfrm flipH="1">
              <a:off x="5105401" y="381000"/>
              <a:ext cx="1981198" cy="5257800"/>
            </a:xfrm>
            <a:prstGeom prst="rect">
              <a:avLst/>
            </a:prstGeom>
          </p:spPr>
        </p:pic>
      </p:grpSp>
      <p:pic>
        <p:nvPicPr>
          <p:cNvPr id="29" name="图片 28">
            <a:extLst>
              <a:ext uri="{FF2B5EF4-FFF2-40B4-BE49-F238E27FC236}">
                <a16:creationId xmlns:a16="http://schemas.microsoft.com/office/drawing/2014/main" id="{DBA5A44A-11D3-C868-BE71-855FE98BC8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92" y="3688015"/>
            <a:ext cx="12205292" cy="3169986"/>
          </a:xfrm>
          <a:prstGeom prst="rect">
            <a:avLst/>
          </a:prstGeom>
        </p:spPr>
      </p:pic>
    </p:spTree>
    <p:extLst>
      <p:ext uri="{BB962C8B-B14F-4D97-AF65-F5344CB8AC3E}">
        <p14:creationId xmlns:p14="http://schemas.microsoft.com/office/powerpoint/2010/main" val="1504486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9E9C4"/>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51354D0-DBB4-774C-627D-6EFE19DD29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sp>
        <p:nvSpPr>
          <p:cNvPr id="9" name="矩形: 圆角 8">
            <a:extLst>
              <a:ext uri="{FF2B5EF4-FFF2-40B4-BE49-F238E27FC236}">
                <a16:creationId xmlns:a16="http://schemas.microsoft.com/office/drawing/2014/main" id="{4E202DB4-5343-7076-E4F7-939AD3B068EB}"/>
              </a:ext>
            </a:extLst>
          </p:cNvPr>
          <p:cNvSpPr/>
          <p:nvPr userDrawn="1"/>
        </p:nvSpPr>
        <p:spPr>
          <a:xfrm>
            <a:off x="885371" y="850238"/>
            <a:ext cx="10421258" cy="5191422"/>
          </a:xfrm>
          <a:prstGeom prst="roundRect">
            <a:avLst>
              <a:gd name="adj" fmla="val 407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思源黑体 CN Medium" panose="020B0600000000000000" pitchFamily="34" charset="-122"/>
              <a:ea typeface="思源黑体 CN Medium" panose="020B0600000000000000" pitchFamily="34" charset="-122"/>
              <a:cs typeface="阿里巴巴普惠体 M" panose="00020600040101010101" pitchFamily="18" charset="-122"/>
              <a:sym typeface="思源黑体 CN Medium" panose="020B0600000000000000" pitchFamily="34" charset="-122"/>
            </a:endParaRPr>
          </a:p>
        </p:txBody>
      </p:sp>
      <p:pic>
        <p:nvPicPr>
          <p:cNvPr id="10" name="图片 9">
            <a:extLst>
              <a:ext uri="{FF2B5EF4-FFF2-40B4-BE49-F238E27FC236}">
                <a16:creationId xmlns:a16="http://schemas.microsoft.com/office/drawing/2014/main" id="{AA930DF3-E5FA-4FB1-D026-59EC6D640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92" y="4395537"/>
            <a:ext cx="9481142" cy="2462464"/>
          </a:xfrm>
          <a:prstGeom prst="rect">
            <a:avLst/>
          </a:prstGeom>
        </p:spPr>
      </p:pic>
      <p:pic>
        <p:nvPicPr>
          <p:cNvPr id="11" name="图片 10">
            <a:extLst>
              <a:ext uri="{FF2B5EF4-FFF2-40B4-BE49-F238E27FC236}">
                <a16:creationId xmlns:a16="http://schemas.microsoft.com/office/drawing/2014/main" id="{9FDFCAA2-10A9-4DF7-B48D-5A5B829DDD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4899"/>
          <a:stretch/>
        </p:blipFill>
        <p:spPr>
          <a:xfrm>
            <a:off x="8864008" y="4395537"/>
            <a:ext cx="3327992" cy="2462464"/>
          </a:xfrm>
          <a:prstGeom prst="rect">
            <a:avLst/>
          </a:prstGeom>
        </p:spPr>
      </p:pic>
      <p:pic>
        <p:nvPicPr>
          <p:cNvPr id="12" name="图片 11">
            <a:extLst>
              <a:ext uri="{FF2B5EF4-FFF2-40B4-BE49-F238E27FC236}">
                <a16:creationId xmlns:a16="http://schemas.microsoft.com/office/drawing/2014/main" id="{4BE6D829-49EE-F0F5-199F-8D540C9392F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737" b="31598"/>
          <a:stretch/>
        </p:blipFill>
        <p:spPr>
          <a:xfrm flipH="1">
            <a:off x="7629958" y="3542316"/>
            <a:ext cx="4731962" cy="3327844"/>
          </a:xfrm>
          <a:prstGeom prst="rect">
            <a:avLst/>
          </a:prstGeom>
        </p:spPr>
      </p:pic>
    </p:spTree>
    <p:extLst>
      <p:ext uri="{BB962C8B-B14F-4D97-AF65-F5344CB8AC3E}">
        <p14:creationId xmlns:p14="http://schemas.microsoft.com/office/powerpoint/2010/main" val="2398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to="0" calcmode="lin" valueType="num">
                                      <p:cBhvr>
                                        <p:cTn id="7"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8" dur="500">
                                          <p:stCondLst>
                                            <p:cond delay="0"/>
                                          </p:stCondLst>
                                        </p:cTn>
                                        <p:tgtEl>
                                          <p:spTgt spid="9"/>
                                        </p:tgtEl>
                                      </p:cBhvr>
                                    </p:animEffect>
                                    <p:animScale>
                                      <p:cBhvr>
                                        <p:cTn id="9" dur="500" decel="100000" fill="hold">
                                          <p:stCondLst>
                                            <p:cond delay="0"/>
                                          </p:stCondLst>
                                        </p:cTn>
                                        <p:tgtEl>
                                          <p:spTgt spid="9"/>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9E9C4"/>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DF21C49-2A47-B0DA-F3AA-9C4CEA03F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grpSp>
        <p:nvGrpSpPr>
          <p:cNvPr id="10" name="组合 9">
            <a:extLst>
              <a:ext uri="{FF2B5EF4-FFF2-40B4-BE49-F238E27FC236}">
                <a16:creationId xmlns:a16="http://schemas.microsoft.com/office/drawing/2014/main" id="{15940C9F-1BAF-1906-8015-E4B9C6BBEA3E}"/>
              </a:ext>
            </a:extLst>
          </p:cNvPr>
          <p:cNvGrpSpPr/>
          <p:nvPr userDrawn="1"/>
        </p:nvGrpSpPr>
        <p:grpSpPr>
          <a:xfrm>
            <a:off x="914400" y="138806"/>
            <a:ext cx="10363200" cy="5795658"/>
            <a:chOff x="1082129" y="381000"/>
            <a:chExt cx="9401456" cy="5257800"/>
          </a:xfrm>
        </p:grpSpPr>
        <p:pic>
          <p:nvPicPr>
            <p:cNvPr id="11" name="图片 10">
              <a:extLst>
                <a:ext uri="{FF2B5EF4-FFF2-40B4-BE49-F238E27FC236}">
                  <a16:creationId xmlns:a16="http://schemas.microsoft.com/office/drawing/2014/main" id="{F278738C-06FF-4F53-A30B-7ACCE13441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82129" y="381000"/>
              <a:ext cx="6004470" cy="5257800"/>
            </a:xfrm>
            <a:prstGeom prst="rect">
              <a:avLst/>
            </a:prstGeom>
          </p:spPr>
        </p:pic>
        <p:pic>
          <p:nvPicPr>
            <p:cNvPr id="12" name="图片 11">
              <a:extLst>
                <a:ext uri="{FF2B5EF4-FFF2-40B4-BE49-F238E27FC236}">
                  <a16:creationId xmlns:a16="http://schemas.microsoft.com/office/drawing/2014/main" id="{4CDBB329-20A2-1E81-8B96-C6536434A2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8211"/>
            <a:stretch/>
          </p:blipFill>
          <p:spPr>
            <a:xfrm flipH="1">
              <a:off x="6773457" y="381000"/>
              <a:ext cx="3710128" cy="5257800"/>
            </a:xfrm>
            <a:prstGeom prst="rect">
              <a:avLst/>
            </a:prstGeom>
          </p:spPr>
        </p:pic>
        <p:pic>
          <p:nvPicPr>
            <p:cNvPr id="13" name="图片 12">
              <a:extLst>
                <a:ext uri="{FF2B5EF4-FFF2-40B4-BE49-F238E27FC236}">
                  <a16:creationId xmlns:a16="http://schemas.microsoft.com/office/drawing/2014/main" id="{D739EF36-D845-99BF-4B0D-2D23B886AE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502" r="33502"/>
            <a:stretch/>
          </p:blipFill>
          <p:spPr>
            <a:xfrm flipH="1">
              <a:off x="5105401" y="381000"/>
              <a:ext cx="1981198" cy="5257800"/>
            </a:xfrm>
            <a:prstGeom prst="rect">
              <a:avLst/>
            </a:prstGeom>
          </p:spPr>
        </p:pic>
      </p:grpSp>
      <p:pic>
        <p:nvPicPr>
          <p:cNvPr id="8" name="图片 7">
            <a:extLst>
              <a:ext uri="{FF2B5EF4-FFF2-40B4-BE49-F238E27FC236}">
                <a16:creationId xmlns:a16="http://schemas.microsoft.com/office/drawing/2014/main" id="{C149D711-8398-AEE1-AF6B-860D8614C0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4761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1FC83-0AAB-1453-0566-417C71BF7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B2E2E95-DED3-0986-6020-D4C9867705F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B3C3ECD-D0B0-9BE1-FD8D-BE76DA56B50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1E164A-B532-C668-1ECA-E4E0EC34F5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B5480C5-75A5-1396-9F15-1089E95B8DA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7673D4F-A129-28A3-C789-7F6FA8CF8F3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6972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B28D5-4588-A369-9D54-F669F07959B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539F8C-6C60-01C7-84BD-B2A527B163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6D840F-1722-AA31-E523-1901F31516E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E607D71-A8D8-148C-84BA-F58FE789EC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11D1856-9B4F-7E93-AA35-5121BDD1781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C26F7CA-AAC0-16D8-067E-3197390A15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767BC6D1-E277-3D0C-FF68-DA484604F7B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35BC0C-2517-BCA4-0E00-D810A2E42C8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923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195DD-BA10-351E-F67A-902DA187227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E3493CF-B070-7962-F366-2FC2EECEB9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44E95781-180D-98E5-4731-8E5A4FA6A4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99D00F5F-8154-210F-8BC2-21C567B2E5F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29001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9E9C4"/>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215C9C4-3ED5-93D3-E2C7-45B6B1E426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6" r="7446"/>
          <a:stretch/>
        </p:blipFill>
        <p:spPr>
          <a:xfrm rot="5400000">
            <a:off x="2655959" y="-2678038"/>
            <a:ext cx="6866790" cy="12205292"/>
          </a:xfrm>
          <a:prstGeom prst="rect">
            <a:avLst/>
          </a:prstGeom>
        </p:spPr>
      </p:pic>
      <p:pic>
        <p:nvPicPr>
          <p:cNvPr id="12" name="图片 11">
            <a:extLst>
              <a:ext uri="{FF2B5EF4-FFF2-40B4-BE49-F238E27FC236}">
                <a16:creationId xmlns:a16="http://schemas.microsoft.com/office/drawing/2014/main" id="{8FED9F49-7B9F-0EB5-6524-1918AD7A30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2" y="3688015"/>
            <a:ext cx="12205292" cy="3169986"/>
          </a:xfrm>
          <a:prstGeom prst="rect">
            <a:avLst/>
          </a:prstGeom>
        </p:spPr>
      </p:pic>
      <p:sp>
        <p:nvSpPr>
          <p:cNvPr id="11" name="矩形: 圆角 10">
            <a:extLst>
              <a:ext uri="{FF2B5EF4-FFF2-40B4-BE49-F238E27FC236}">
                <a16:creationId xmlns:a16="http://schemas.microsoft.com/office/drawing/2014/main" id="{E4A6384A-30DC-5F37-7445-C0E11BED2410}"/>
              </a:ext>
            </a:extLst>
          </p:cNvPr>
          <p:cNvSpPr/>
          <p:nvPr userDrawn="1"/>
        </p:nvSpPr>
        <p:spPr>
          <a:xfrm>
            <a:off x="595086" y="529771"/>
            <a:ext cx="11001828" cy="5908556"/>
          </a:xfrm>
          <a:prstGeom prst="roundRect">
            <a:avLst>
              <a:gd name="adj" fmla="val 4072"/>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思源黑体 CN Medium" panose="020B0600000000000000" pitchFamily="34" charset="-122"/>
              <a:ea typeface="思源黑体 CN Medium" panose="020B0600000000000000" pitchFamily="34" charset="-122"/>
              <a:cs typeface="阿里巴巴普惠体 M" panose="00020600040101010101" pitchFamily="18" charset="-122"/>
              <a:sym typeface="思源黑体 CN Medium" panose="020B0600000000000000" pitchFamily="34" charset="-122"/>
            </a:endParaRPr>
          </a:p>
        </p:txBody>
      </p:sp>
    </p:spTree>
    <p:extLst>
      <p:ext uri="{BB962C8B-B14F-4D97-AF65-F5344CB8AC3E}">
        <p14:creationId xmlns:p14="http://schemas.microsoft.com/office/powerpoint/2010/main" val="19118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to="0" calcmode="lin" valueType="num">
                                      <p:cBhvr>
                                        <p:cTn id="7" dur="500" decel="100000" fill="hold">
                                          <p:stCondLst>
                                            <p:cond delay="0"/>
                                          </p:stCondLst>
                                        </p:cTn>
                                        <p:tgtEl>
                                          <p:spTgt spid="11"/>
                                        </p:tgtEl>
                                        <p:attrNameLst>
                                          <p:attrName>ppt_x</p:attrName>
                                        </p:attrNameLst>
                                      </p:cBhvr>
                                      <p:tavLst>
                                        <p:tav tm="0">
                                          <p:val>
                                            <p:strVal val="ppt_x+0.02"/>
                                          </p:val>
                                        </p:tav>
                                        <p:tav tm="100000">
                                          <p:val>
                                            <p:strVal val="#ppt_x"/>
                                          </p:val>
                                        </p:tav>
                                      </p:tavLst>
                                    </p:anim>
                                    <p:animEffect transition="in" filter="fade">
                                      <p:cBhvr>
                                        <p:cTn id="8" dur="500">
                                          <p:stCondLst>
                                            <p:cond delay="0"/>
                                          </p:stCondLst>
                                        </p:cTn>
                                        <p:tgtEl>
                                          <p:spTgt spid="11"/>
                                        </p:tgtEl>
                                      </p:cBhvr>
                                    </p:animEffect>
                                    <p:animScale>
                                      <p:cBhvr>
                                        <p:cTn id="9" dur="500" decel="100000" fill="hold">
                                          <p:stCondLst>
                                            <p:cond delay="0"/>
                                          </p:stCondLst>
                                        </p:cTn>
                                        <p:tgtEl>
                                          <p:spTgt spid="11"/>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5FF62-48DD-D811-982B-0411E8FD083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F32A399-4460-4A4A-44BA-D30CEE93E0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CE9A92-F2BD-49DD-1F40-D2FFD64D8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4F59DE-A135-B38B-BCE5-09BE1E8AF8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3503D4-39AD-E2FE-6826-7D472A08C9C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B976B5E-3657-253F-EE12-8E730CAF7C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9026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C1209C-FD09-C724-1B6A-ACA58B0F5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491406B-FF39-EC07-B261-8603F7583A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4C8C987-4506-1EBD-BC31-D991D89D30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44B14-A2AF-29D5-5F5C-E024552F753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53F0C59-C208-0692-DDA8-99C34B6458C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EE67B37-9697-DEEF-E20D-85DEADE9CD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44282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0299E7-7129-0423-7578-88ECEE03D7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021B7DA-BA4F-AB2A-D971-FA6079DAD2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0132F8C-6E95-B20B-EB57-057DA0DC506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A29D7A-7C1D-CD6E-B6C7-8701E29878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E2CE34-9340-AF26-7CD8-D936970CE4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1548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07E271-3945-3EE5-86E0-97D91D3226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435831-D72C-6A7E-28A3-8E2F3BBF8F4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03701A-C52B-419C-E263-341FB2766D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12695A-1742-4004-A0A1-EC0F6816AE5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AFF1366-CDAA-CC96-D8AB-67925DEA839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62B3027-4330-BA8D-374A-36315C2B4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56DD52-240F-4950-B12A-89B12D09771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3558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内容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485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921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92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2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088898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0"/>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5"/>
          <a:stretch>
            <a:fillRect/>
          </a:stretch>
        </p:blipFill>
        <p:spPr>
          <a:xfrm>
            <a:off x="-578735" y="3127248"/>
            <a:ext cx="13264587" cy="3730752"/>
          </a:xfrm>
          <a:prstGeom prst="rect">
            <a:avLst/>
          </a:prstGeom>
        </p:spPr>
      </p:pic>
      <p:pic>
        <p:nvPicPr>
          <p:cNvPr id="6" name="Picture 5"/>
          <p:cNvPicPr>
            <a:picLocks noChangeAspect="1"/>
          </p:cNvPicPr>
          <p:nvPr/>
        </p:nvPicPr>
        <p:blipFill>
          <a:blip r:embed="rId6"/>
          <a:stretch>
            <a:fillRect/>
          </a:stretch>
        </p:blipFill>
        <p:spPr>
          <a:xfrm>
            <a:off x="2306091" y="158139"/>
            <a:ext cx="7949873" cy="5651482"/>
          </a:xfrm>
          <a:prstGeom prst="rect">
            <a:avLst/>
          </a:prstGeom>
        </p:spPr>
      </p:pic>
    </p:spTree>
    <p:extLst>
      <p:ext uri="{BB962C8B-B14F-4D97-AF65-F5344CB8AC3E}">
        <p14:creationId xmlns:p14="http://schemas.microsoft.com/office/powerpoint/2010/main" val="157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3" y="831501"/>
            <a:ext cx="9172970" cy="1200329"/>
          </a:xfrm>
          <a:prstGeom prst="rect">
            <a:avLst/>
          </a:prstGeom>
          <a:noFill/>
        </p:spPr>
        <p:txBody>
          <a:bodyPr wrap="square" rtlCol="0">
            <a:spAutoFit/>
          </a:bodyPr>
          <a:lstStyle/>
          <a:p>
            <a:pPr algn="just"/>
            <a:r>
              <a:rPr lang="en-GB" sz="3600" b="1" i="1" dirty="0" err="1">
                <a:solidFill>
                  <a:srgbClr val="C00000"/>
                </a:solidFill>
                <a:latin typeface="Cambria" panose="02040503050406030204" pitchFamily="18" charset="0"/>
                <a:ea typeface="Cambria" panose="02040503050406030204" pitchFamily="18" charset="0"/>
              </a:rPr>
              <a:t>Những</a:t>
            </a:r>
            <a:r>
              <a:rPr lang="en-GB" sz="3600" b="1" i="1" dirty="0">
                <a:solidFill>
                  <a:srgbClr val="C00000"/>
                </a:solidFill>
                <a:latin typeface="Cambria" panose="02040503050406030204" pitchFamily="18" charset="0"/>
                <a:ea typeface="Cambria" panose="02040503050406030204" pitchFamily="18" charset="0"/>
              </a:rPr>
              <a:t> chi </a:t>
            </a:r>
            <a:r>
              <a:rPr lang="en-GB" sz="3600" b="1" i="1" dirty="0" err="1">
                <a:solidFill>
                  <a:srgbClr val="C00000"/>
                </a:solidFill>
                <a:latin typeface="Cambria" panose="02040503050406030204" pitchFamily="18" charset="0"/>
                <a:ea typeface="Cambria" panose="02040503050406030204" pitchFamily="18" charset="0"/>
              </a:rPr>
              <a:t>tiết</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nào</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trong</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chuyện</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thể</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hiện</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việc</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tích</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cực</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hoàn</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thành</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nhiệm</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vụ</a:t>
            </a:r>
            <a:r>
              <a:rPr lang="en-GB" sz="3600" b="1" i="1" dirty="0">
                <a:solidFill>
                  <a:srgbClr val="C00000"/>
                </a:solidFill>
                <a:latin typeface="Cambria" panose="02040503050406030204" pitchFamily="18" charset="0"/>
                <a:ea typeface="Cambria" panose="02040503050406030204" pitchFamily="18" charset="0"/>
              </a:rPr>
              <a:t>?</a:t>
            </a:r>
            <a:endParaRPr lang="en-US" sz="3600" b="1" i="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1382736" y="2031829"/>
            <a:ext cx="9772944" cy="1312282"/>
          </a:xfrm>
          <a:prstGeom prst="rect">
            <a:avLst/>
          </a:prstGeom>
        </p:spPr>
        <p:txBody>
          <a:bodyPr wrap="square">
            <a:spAutoFit/>
          </a:bodyPr>
          <a:lstStyle/>
          <a:p>
            <a:pPr algn="just">
              <a:lnSpc>
                <a:spcPct val="115000"/>
              </a:lnSpc>
              <a:spcAft>
                <a:spcPts val="0"/>
              </a:spcAft>
            </a:pPr>
            <a:r>
              <a:rPr lang="en-US" sz="3600" i="1" dirty="0" err="1">
                <a:latin typeface="Cambria" panose="02040503050406030204" pitchFamily="18" charset="0"/>
                <a:ea typeface="Cambria" panose="02040503050406030204" pitchFamily="18" charset="0"/>
              </a:rPr>
              <a:t>Những</a:t>
            </a:r>
            <a:r>
              <a:rPr lang="en-US" sz="3600" i="1" dirty="0">
                <a:latin typeface="Cambria" panose="02040503050406030204" pitchFamily="18" charset="0"/>
                <a:ea typeface="Cambria" panose="02040503050406030204" pitchFamily="18" charset="0"/>
              </a:rPr>
              <a:t> chi </a:t>
            </a:r>
            <a:r>
              <a:rPr lang="en-US" sz="3600" i="1" dirty="0" err="1">
                <a:latin typeface="Cambria" panose="02040503050406030204" pitchFamily="18" charset="0"/>
                <a:ea typeface="Cambria" panose="02040503050406030204" pitchFamily="18" charset="0"/>
              </a:rPr>
              <a:t>tiết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trong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câu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chuyện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thể</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thành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nhiệm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vụ</a:t>
            </a:r>
            <a:r>
              <a:rPr lang="en-US" sz="3600" i="1" dirty="0">
                <a:latin typeface="Cambria" panose="02040503050406030204" pitchFamily="18" charset="0"/>
                <a:ea typeface="Cambria" panose="02040503050406030204" pitchFamily="18" charset="0"/>
              </a:rPr>
              <a:t>:</a:t>
            </a:r>
            <a:endParaRPr lang="en-US" sz="3200" i="1" dirty="0">
              <a:effectLst/>
              <a:latin typeface="Cambria" panose="02040503050406030204" pitchFamily="18" charset="0"/>
              <a:ea typeface="Cambria" panose="02040503050406030204" pitchFamily="18" charset="0"/>
            </a:endParaRPr>
          </a:p>
        </p:txBody>
      </p:sp>
      <p:sp>
        <p:nvSpPr>
          <p:cNvPr id="6" name="Rectangle 5"/>
          <p:cNvSpPr/>
          <p:nvPr/>
        </p:nvSpPr>
        <p:spPr>
          <a:xfrm>
            <a:off x="1490758" y="3411706"/>
            <a:ext cx="9966960" cy="2640723"/>
          </a:xfrm>
          <a:prstGeom prst="rect">
            <a:avLst/>
          </a:prstGeom>
        </p:spPr>
        <p:txBody>
          <a:bodyPr wrap="square">
            <a:spAutoFit/>
          </a:bodyPr>
          <a:lstStyle/>
          <a:p>
            <a:pPr algn="just">
              <a:lnSpc>
                <a:spcPct val="115000"/>
              </a:lnSpc>
              <a:spcAft>
                <a:spcPts val="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vụ</a:t>
            </a:r>
            <a:r>
              <a:rPr lang="en-US" sz="36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algn="just">
              <a:lnSpc>
                <a:spcPct val="115000"/>
              </a:lnSpc>
              <a:spcAft>
                <a:spcPts val="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vụ</a:t>
            </a:r>
            <a:r>
              <a:rPr lang="en-US" sz="36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algn="just">
              <a:lnSpc>
                <a:spcPct val="115000"/>
              </a:lnSpc>
              <a:spcAft>
                <a:spcPts val="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53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604716" y="858280"/>
            <a:ext cx="11245362" cy="5797856"/>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1028678"/>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3" y="862714"/>
            <a:ext cx="9172970" cy="1263808"/>
          </a:xfrm>
          <a:prstGeom prst="rect">
            <a:avLst/>
          </a:prstGeom>
          <a:noFill/>
        </p:spPr>
        <p:txBody>
          <a:bodyPr wrap="square" rtlCol="0">
            <a:spAutoFit/>
          </a:bodyPr>
          <a:lstStyle/>
          <a:p>
            <a:pPr algn="just">
              <a:lnSpc>
                <a:spcPct val="110000"/>
              </a:lnSpc>
            </a:pPr>
            <a:r>
              <a:rPr lang="en-GB" sz="3600" i="1" dirty="0" err="1">
                <a:solidFill>
                  <a:srgbClr val="C00000"/>
                </a:solidFill>
                <a:latin typeface="Cambria" panose="02040503050406030204" pitchFamily="18" charset="0"/>
                <a:ea typeface="Cambria" panose="02040503050406030204" pitchFamily="18" charset="0"/>
              </a:rPr>
              <a:t>Em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còn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biết</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những</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biểu</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hiện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nào</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khác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của</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việc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tích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cực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hoàn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thành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nhiệm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vụ</a:t>
            </a:r>
            <a:r>
              <a:rPr lang="en-GB" sz="3600" i="1" dirty="0">
                <a:solidFill>
                  <a:srgbClr val="C00000"/>
                </a:solidFill>
                <a:latin typeface="Cambria" panose="02040503050406030204" pitchFamily="18" charset="0"/>
                <a:ea typeface="Cambria" panose="02040503050406030204" pitchFamily="18" charset="0"/>
              </a:rPr>
              <a:t>?</a:t>
            </a:r>
            <a:endParaRPr lang="zh-CN" altLang="en-US" sz="2800" i="1" dirty="0">
              <a:solidFill>
                <a:srgbClr val="C00000"/>
              </a:solidFill>
              <a:latin typeface="Cambria" panose="02040503050406030204" pitchFamily="18" charset="0"/>
              <a:ea typeface="字魂105号-简雅黑" panose="00000500000000000000" pitchFamily="2" charset="-122"/>
              <a:cs typeface="字魂105号-简雅黑" panose="00000500000000000000" pitchFamily="2" charset="-122"/>
            </a:endParaRPr>
          </a:p>
        </p:txBody>
      </p:sp>
      <p:sp>
        <p:nvSpPr>
          <p:cNvPr id="5" name="Rectangle 4"/>
          <p:cNvSpPr/>
          <p:nvPr/>
        </p:nvSpPr>
        <p:spPr>
          <a:xfrm>
            <a:off x="1011115" y="2180851"/>
            <a:ext cx="10585939" cy="1200329"/>
          </a:xfrm>
          <a:prstGeom prst="rect">
            <a:avLst/>
          </a:prstGeom>
        </p:spPr>
        <p:txBody>
          <a:bodyPr wrap="square">
            <a:spAutoFit/>
          </a:bodyPr>
          <a:lstStyle/>
          <a:p>
            <a:pPr algn="just"/>
            <a:r>
              <a:rPr lang="en-US" sz="3600" i="1" dirty="0" err="1">
                <a:latin typeface="Cambria" panose="02040503050406030204" pitchFamily="18" charset="0"/>
                <a:ea typeface="Cambria" panose="02040503050406030204" pitchFamily="18" charset="0"/>
              </a:rPr>
              <a:t>Những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biểu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khác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thành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nhiệm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vụ</a:t>
            </a:r>
            <a:r>
              <a:rPr lang="en-US" sz="3600" i="1" dirty="0">
                <a:latin typeface="Cambria" panose="02040503050406030204" pitchFamily="18" charset="0"/>
                <a:ea typeface="Cambria" panose="02040503050406030204" pitchFamily="18" charset="0"/>
              </a:rPr>
              <a:t>:</a:t>
            </a:r>
          </a:p>
        </p:txBody>
      </p:sp>
      <p:sp>
        <p:nvSpPr>
          <p:cNvPr id="6" name="Rectangle 5"/>
          <p:cNvSpPr/>
          <p:nvPr/>
        </p:nvSpPr>
        <p:spPr>
          <a:xfrm>
            <a:off x="1011115" y="3253535"/>
            <a:ext cx="10585939" cy="3046988"/>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tham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trường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ủng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lụt</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thầy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471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1000"/>
                                        <p:tgtEl>
                                          <p:spTgt spid="6">
                                            <p:txEl>
                                              <p:pRg st="2" end="2"/>
                                            </p:txEl>
                                          </p:spTgt>
                                        </p:tgtEl>
                                      </p:cBhvr>
                                    </p:animEffect>
                                    <p:anim calcmode="lin" valueType="num">
                                      <p:cBhvr>
                                        <p:cTn id="3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850312" y="1038282"/>
            <a:ext cx="5517207" cy="2800767"/>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en-US" sz="4400" b="1" dirty="0" err="1">
                <a:solidFill>
                  <a:srgbClr val="C00000"/>
                </a:solidFill>
                <a:effectLst/>
                <a:latin typeface="Cambria" panose="02040503050406030204" pitchFamily="18" charset="0"/>
                <a:ea typeface="Cambria" panose="02040503050406030204" pitchFamily="18" charset="0"/>
              </a:rPr>
              <a:t>Hoạt</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động</a:t>
            </a:r>
            <a:r>
              <a:rPr lang="en-US" sz="4400" b="1" dirty="0">
                <a:solidFill>
                  <a:srgbClr val="C00000"/>
                </a:solidFill>
                <a:effectLst/>
                <a:latin typeface="Cambria" panose="02040503050406030204" pitchFamily="18" charset="0"/>
                <a:ea typeface="Cambria" panose="02040503050406030204" pitchFamily="18" charset="0"/>
              </a:rPr>
              <a:t> 2: </a:t>
            </a:r>
          </a:p>
          <a:p>
            <a:r>
              <a:rPr lang="en-US" sz="4400" b="1" dirty="0" err="1">
                <a:solidFill>
                  <a:srgbClr val="C00000"/>
                </a:solidFill>
                <a:effectLst/>
                <a:latin typeface="Cambria" panose="02040503050406030204" pitchFamily="18" charset="0"/>
                <a:ea typeface="Cambria" panose="02040503050406030204" pitchFamily="18" charset="0"/>
              </a:rPr>
              <a:t>Tìm</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hiểu</a:t>
            </a:r>
            <a:r>
              <a:rPr lang="en-US" sz="4400" b="1" dirty="0">
                <a:solidFill>
                  <a:srgbClr val="C00000"/>
                </a:solidFill>
                <a:effectLst/>
                <a:latin typeface="Cambria" panose="02040503050406030204" pitchFamily="18" charset="0"/>
                <a:ea typeface="Cambria" panose="02040503050406030204" pitchFamily="18" charset="0"/>
              </a:rPr>
              <a:t> ý </a:t>
            </a:r>
            <a:r>
              <a:rPr lang="en-US" sz="4400" b="1" dirty="0" err="1">
                <a:solidFill>
                  <a:srgbClr val="C00000"/>
                </a:solidFill>
                <a:effectLst/>
                <a:latin typeface="Cambria" panose="02040503050406030204" pitchFamily="18" charset="0"/>
                <a:ea typeface="Cambria" panose="02040503050406030204" pitchFamily="18" charset="0"/>
              </a:rPr>
              <a:t>nghĩa</a:t>
            </a:r>
            <a:r>
              <a:rPr lang="en-US" sz="4400" b="1" dirty="0">
                <a:solidFill>
                  <a:srgbClr val="C00000"/>
                </a:solidFill>
                <a:effectLst/>
                <a:latin typeface="Cambria" panose="02040503050406030204" pitchFamily="18" charset="0"/>
                <a:ea typeface="Cambria" panose="02040503050406030204" pitchFamily="18" charset="0"/>
              </a:rPr>
              <a:t> </a:t>
            </a:r>
            <a:r>
              <a:rPr lang="nl-NL" sz="4400" b="1" dirty="0">
                <a:solidFill>
                  <a:srgbClr val="C00000"/>
                </a:solidFill>
                <a:effectLst/>
                <a:latin typeface="Cambria" panose="02040503050406030204" pitchFamily="18" charset="0"/>
                <a:ea typeface="Cambria" panose="02040503050406030204" pitchFamily="18" charset="0"/>
              </a:rPr>
              <a:t>của việc tích cực hoàn thành nhiệm vụ</a:t>
            </a:r>
            <a:r>
              <a:rPr lang="en-US" sz="4400" b="1" dirty="0">
                <a:solidFill>
                  <a:srgbClr val="C00000"/>
                </a:solidFill>
                <a:effectLst/>
                <a:latin typeface="Cambria" panose="02040503050406030204" pitchFamily="18" charset="0"/>
                <a:ea typeface="Cambria" panose="02040503050406030204" pitchFamily="18" charset="0"/>
              </a:rPr>
              <a:t>. </a:t>
            </a:r>
            <a:endParaRPr lang="zh-CN" altLang="en-US" sz="2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4592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2"/>
          <a:stretch>
            <a:fillRect/>
          </a:stretch>
        </p:blipFill>
        <p:spPr>
          <a:xfrm>
            <a:off x="0" y="5303520"/>
            <a:ext cx="12192000" cy="15544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 y="1046481"/>
            <a:ext cx="11734800" cy="5706012"/>
          </a:xfrm>
          <a:prstGeom prst="rect">
            <a:avLst/>
          </a:prstGeom>
        </p:spPr>
      </p:pic>
      <p:sp>
        <p:nvSpPr>
          <p:cNvPr id="12" name="Rectangle 11"/>
          <p:cNvSpPr/>
          <p:nvPr/>
        </p:nvSpPr>
        <p:spPr>
          <a:xfrm>
            <a:off x="778242" y="1556445"/>
            <a:ext cx="10357117" cy="4524315"/>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Ngày đầu năm học, Hân rất nhút nhát, ngại nói trước đông người và kết quả học tập của bạn chưa tốt. Để khắc phục hạn chế, Hân đã tích cực phát biểu ý kiến xây dựng bài và hoàn thành tốt các nhiệm vụ học tập. Bên cạnh đó, bạn còn xung phong tham gia nhiều hoạt động của lớp, của trường. Nhờ đó, kết quả học tập của Hân đã có tiến bộ rõ rệt. Bạn cũng mạnh dạn, tự tin hơn khi nói trước đông người. Ở nhà, Hân luôn tự giác hoàn thành tốt những việc bố mẹ giao. Hân được bố mẹ, thầy cô và bạn bè yêu quý.</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13" name="Rectangle 12"/>
          <p:cNvSpPr/>
          <p:nvPr/>
        </p:nvSpPr>
        <p:spPr>
          <a:xfrm>
            <a:off x="2045820" y="246307"/>
            <a:ext cx="8100358" cy="646331"/>
          </a:xfrm>
          <a:prstGeom prst="rect">
            <a:avLst/>
          </a:prstGeom>
          <a:solidFill>
            <a:srgbClr val="B76C39"/>
          </a:solidFill>
          <a:ln w="28575">
            <a:solidFill>
              <a:schemeClr val="tx1"/>
            </a:solidFill>
            <a:prstDash val="dash"/>
          </a:ln>
        </p:spPr>
        <p:txBody>
          <a:bodyPr wrap="none">
            <a:spAutoFit/>
          </a:bodyPr>
          <a:lstStyle/>
          <a:p>
            <a:pPr algn="ctr"/>
            <a:r>
              <a:rPr lang="vi-VN" sz="3600" b="1" i="1" dirty="0">
                <a:solidFill>
                  <a:schemeClr val="bg1"/>
                </a:solidFill>
                <a:latin typeface="Cambria" panose="02040503050406030204" pitchFamily="18" charset="0"/>
                <a:ea typeface="Cambria" panose="02040503050406030204" pitchFamily="18" charset="0"/>
              </a:rPr>
              <a:t>Đọc trường hợp sau và trả lời câu hỏi:</a:t>
            </a:r>
          </a:p>
        </p:txBody>
      </p:sp>
    </p:spTree>
    <p:extLst>
      <p:ext uri="{BB962C8B-B14F-4D97-AF65-F5344CB8AC3E}">
        <p14:creationId xmlns:p14="http://schemas.microsoft.com/office/powerpoint/2010/main" val="416102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491642" y="-715021"/>
            <a:ext cx="780150"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TRẢ LỜI CÂU HỎI</a:t>
            </a:r>
            <a:endParaRPr kumimoji="0" lang="zh-CN" altLang="en-US"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645920" y="2128989"/>
            <a:ext cx="9032240" cy="3046988"/>
          </a:xfrm>
          <a:prstGeom prst="rect">
            <a:avLst/>
          </a:prstGeom>
        </p:spPr>
        <p:txBody>
          <a:bodyPr wrap="square">
            <a:spAutoFit/>
          </a:bodyPr>
          <a:lstStyle/>
          <a:p>
            <a:pPr marL="342900" indent="-342900" algn="just">
              <a:buFont typeface="+mj-lt"/>
              <a:buAutoNum type="arabicPeriod"/>
            </a:pPr>
            <a:r>
              <a:rPr lang="en-US" sz="3200" b="1" dirty="0" err="1">
                <a:solidFill>
                  <a:srgbClr val="C00000"/>
                </a:solidFill>
                <a:latin typeface="Cambria" panose="02040503050406030204" pitchFamily="18" charset="0"/>
                <a:ea typeface="Cambria" panose="02040503050406030204" pitchFamily="18" charset="0"/>
              </a:rPr>
              <a:t>Vì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sao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Hân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trở</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nên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mạnh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dạn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tự</a:t>
            </a:r>
            <a:r>
              <a:rPr lang="en-US" sz="3200" b="1" dirty="0">
                <a:solidFill>
                  <a:srgbClr val="C00000"/>
                </a:solidFill>
                <a:latin typeface="Cambria" panose="02040503050406030204" pitchFamily="18" charset="0"/>
                <a:ea typeface="Cambria" panose="02040503050406030204" pitchFamily="18" charset="0"/>
              </a:rPr>
              <a:t> tin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tiến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bộ</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trong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tập</a:t>
            </a:r>
            <a:r>
              <a:rPr lang="en-US" sz="3200" b="1" dirty="0">
                <a:solidFill>
                  <a:srgbClr val="C00000"/>
                </a:solidFill>
                <a:latin typeface="Cambria" panose="02040503050406030204" pitchFamily="18" charset="0"/>
                <a:ea typeface="Cambria" panose="02040503050406030204" pitchFamily="18" charset="0"/>
              </a:rPr>
              <a:t>?</a:t>
            </a:r>
          </a:p>
          <a:p>
            <a:pPr marL="342900" indent="-342900" algn="just">
              <a:buFont typeface="+mj-lt"/>
              <a:buAutoNum type="arabicPeriod"/>
            </a:pPr>
            <a:r>
              <a:rPr lang="en-US" sz="3200" b="1" dirty="0">
                <a:solidFill>
                  <a:srgbClr val="C00000"/>
                </a:solidFill>
                <a:latin typeface="Cambria" panose="02040503050406030204" pitchFamily="18" charset="0"/>
                <a:ea typeface="Cambria" panose="02040503050406030204" pitchFamily="18" charset="0"/>
              </a:rPr>
              <a:t>Theo </a:t>
            </a:r>
            <a:r>
              <a:rPr lang="en-US" sz="3200" b="1" dirty="0" err="1">
                <a:solidFill>
                  <a:srgbClr val="C00000"/>
                </a:solidFill>
                <a:latin typeface="Cambria" panose="02040503050406030204" pitchFamily="18" charset="0"/>
                <a:ea typeface="Cambria" panose="02040503050406030204" pitchFamily="18" charset="0"/>
              </a:rPr>
              <a:t>em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tích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cực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nhiệm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vụ</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mang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gì</a:t>
            </a:r>
            <a:r>
              <a:rPr lang="en-US" sz="3200" b="1" dirty="0">
                <a:solidFill>
                  <a:srgbClr val="C00000"/>
                </a:solidFill>
                <a:latin typeface="Cambria" panose="02040503050406030204" pitchFamily="18" charset="0"/>
                <a:ea typeface="Cambria" panose="02040503050406030204" pitchFamily="18" charset="0"/>
              </a:rPr>
              <a:t>?</a:t>
            </a:r>
          </a:p>
          <a:p>
            <a:pPr marL="342900" indent="-342900" algn="just">
              <a:buFont typeface="+mj-lt"/>
              <a:buAutoNum type="arabicPeriod"/>
            </a:pPr>
            <a:r>
              <a:rPr lang="en-US" sz="3200" b="1" dirty="0" err="1">
                <a:solidFill>
                  <a:srgbClr val="C00000"/>
                </a:solidFill>
                <a:latin typeface="Cambria" panose="02040503050406030204" pitchFamily="18" charset="0"/>
                <a:ea typeface="Cambria" panose="02040503050406030204" pitchFamily="18" charset="0"/>
              </a:rPr>
              <a:t>Nếu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không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tích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cực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nhiệm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vụ</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xảy</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ra</a:t>
            </a:r>
            <a:r>
              <a:rPr lang="en-US" sz="3200" b="1" dirty="0">
                <a:solidFill>
                  <a:srgbClr val="C00000"/>
                </a:solidFill>
                <a:latin typeface="Cambria" panose="02040503050406030204" pitchFamily="18" charset="0"/>
                <a:ea typeface="Cambria" panose="02040503050406030204" pitchFamily="18" charset="0"/>
              </a:rPr>
              <a:t>?</a:t>
            </a:r>
          </a:p>
        </p:txBody>
      </p:sp>
      <p:sp>
        <p:nvSpPr>
          <p:cNvPr id="14" name="Rounded Rectangle 13"/>
          <p:cNvSpPr/>
          <p:nvPr/>
        </p:nvSpPr>
        <p:spPr>
          <a:xfrm>
            <a:off x="5349240" y="5207675"/>
            <a:ext cx="4087027" cy="665921"/>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9Slide07 IcielCadena" panose="02000503000000020004" pitchFamily="2" charset="0"/>
                <a:ea typeface="+mn-ea"/>
                <a:cs typeface="+mn-cs"/>
              </a:rPr>
              <a:t>THẢO LUẬN NHÓM ĐÔI</a:t>
            </a:r>
          </a:p>
        </p:txBody>
      </p:sp>
    </p:spTree>
    <p:extLst>
      <p:ext uri="{BB962C8B-B14F-4D97-AF65-F5344CB8AC3E}">
        <p14:creationId xmlns:p14="http://schemas.microsoft.com/office/powerpoint/2010/main" val="71192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2" y="831501"/>
            <a:ext cx="9684487" cy="1200329"/>
          </a:xfrm>
          <a:prstGeom prst="rect">
            <a:avLst/>
          </a:prstGeom>
          <a:noFill/>
        </p:spPr>
        <p:txBody>
          <a:bodyPr wrap="square" rtlCol="0">
            <a:spAutoFit/>
          </a:bodyPr>
          <a:lstStyle/>
          <a:p>
            <a:pPr lvl="0"/>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Hân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trở</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nên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mạnh</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dạn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tự</a:t>
            </a:r>
            <a:r>
              <a:rPr lang="en-US" sz="3600" b="1" i="1" dirty="0">
                <a:solidFill>
                  <a:srgbClr val="C00000"/>
                </a:solidFill>
                <a:latin typeface="Cambria" panose="02040503050406030204" pitchFamily="18" charset="0"/>
                <a:ea typeface="Cambria" panose="02040503050406030204" pitchFamily="18" charset="0"/>
              </a:rPr>
              <a:t> tin </a:t>
            </a:r>
            <a:r>
              <a:rPr lang="en-US" sz="3600" b="1" i="1" dirty="0" err="1">
                <a:solidFill>
                  <a:srgbClr val="C00000"/>
                </a:solidFill>
                <a:latin typeface="Cambria" panose="02040503050406030204" pitchFamily="18" charset="0"/>
                <a:ea typeface="Cambria" panose="02040503050406030204" pitchFamily="18" charset="0"/>
              </a:rPr>
              <a:t>và</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tiến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bộ</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học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tập</a:t>
            </a:r>
            <a:r>
              <a:rPr lang="en-US" sz="3600" b="1" i="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1382736" y="2031829"/>
            <a:ext cx="10074982" cy="1200329"/>
          </a:xfrm>
          <a:prstGeom prst="rect">
            <a:avLst/>
          </a:prstGeom>
        </p:spPr>
        <p:txBody>
          <a:bodyPr wrap="square">
            <a:spAutoFit/>
          </a:bodyPr>
          <a:lstStyle/>
          <a:p>
            <a:pPr algn="just"/>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Hân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trở</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nên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mạnh</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dạn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tự</a:t>
            </a:r>
            <a:r>
              <a:rPr lang="en-GB" sz="3600" b="1" i="1" dirty="0">
                <a:latin typeface="Cambria" panose="02040503050406030204" pitchFamily="18" charset="0"/>
                <a:ea typeface="Cambria" panose="02040503050406030204" pitchFamily="18" charset="0"/>
              </a:rPr>
              <a:t> tin </a:t>
            </a:r>
            <a:r>
              <a:rPr lang="en-GB" sz="3600" b="1" i="1" dirty="0" err="1">
                <a:latin typeface="Cambria" panose="02040503050406030204" pitchFamily="18" charset="0"/>
                <a:ea typeface="Cambria" panose="02040503050406030204" pitchFamily="18" charset="0"/>
              </a:rPr>
              <a:t>và</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tiến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bộ</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trong</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học</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tập</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vì</a:t>
            </a:r>
            <a:r>
              <a:rPr lang="en-GB" sz="3600" b="1" i="1" dirty="0">
                <a:latin typeface="Cambria" panose="02040503050406030204" pitchFamily="18" charset="0"/>
                <a:ea typeface="Cambria" panose="02040503050406030204" pitchFamily="18" charset="0"/>
              </a:rPr>
              <a:t>:</a:t>
            </a:r>
            <a:endParaRPr lang="en-US" sz="3600" b="1" i="1" dirty="0">
              <a:latin typeface="Cambria" panose="02040503050406030204" pitchFamily="18" charset="0"/>
              <a:ea typeface="Cambria" panose="02040503050406030204" pitchFamily="18" charset="0"/>
            </a:endParaRPr>
          </a:p>
        </p:txBody>
      </p:sp>
      <p:sp>
        <p:nvSpPr>
          <p:cNvPr id="6" name="Rectangle 5"/>
          <p:cNvSpPr/>
          <p:nvPr/>
        </p:nvSpPr>
        <p:spPr>
          <a:xfrm>
            <a:off x="1382736" y="3232158"/>
            <a:ext cx="9966960" cy="2482603"/>
          </a:xfrm>
          <a:prstGeom prst="rect">
            <a:avLst/>
          </a:prstGeom>
        </p:spPr>
        <p:txBody>
          <a:bodyPr wrap="square">
            <a:spAutoFit/>
          </a:bodyPr>
          <a:lstStyle/>
          <a:p>
            <a:pPr>
              <a:lnSpc>
                <a:spcPct val="150000"/>
              </a:lnSpc>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Hân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tích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cực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biểu</a:t>
            </a:r>
            <a:r>
              <a:rPr lang="en-GB" sz="3600" dirty="0">
                <a:latin typeface="Cambria" panose="02040503050406030204" pitchFamily="18" charset="0"/>
                <a:ea typeface="Cambria" panose="02040503050406030204" pitchFamily="18" charset="0"/>
              </a:rPr>
              <a:t> ý </a:t>
            </a:r>
            <a:r>
              <a:rPr lang="en-GB" sz="3600" dirty="0" err="1">
                <a:latin typeface="Cambria" panose="02040503050406030204" pitchFamily="18" charset="0"/>
                <a:ea typeface="Cambria" panose="02040503050406030204" pitchFamily="18" charset="0"/>
              </a:rPr>
              <a:t>kiến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xây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dựng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hoàn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thành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tốt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các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nhiệm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vụ</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học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tập</a:t>
            </a:r>
            <a:r>
              <a:rPr lang="en-GB"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a:lnSpc>
                <a:spcPct val="150000"/>
              </a:lnSpc>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Xung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tham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nhiều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của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lớp</a:t>
            </a:r>
            <a:r>
              <a:rPr lang="en-GB"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85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inVertical)">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2" y="831501"/>
            <a:ext cx="9684487" cy="1200329"/>
          </a:xfrm>
          <a:prstGeom prst="rect">
            <a:avLst/>
          </a:prstGeom>
          <a:noFill/>
        </p:spPr>
        <p:txBody>
          <a:bodyPr wrap="square" rtlCol="0">
            <a:spAutoFit/>
          </a:bodyPr>
          <a:lstStyle/>
          <a:p>
            <a:pPr lvl="0"/>
            <a:r>
              <a:rPr lang="en-US" sz="3600" b="1" dirty="0">
                <a:solidFill>
                  <a:srgbClr val="C00000"/>
                </a:solidFill>
                <a:latin typeface="Cambria" panose="02040503050406030204" pitchFamily="18" charset="0"/>
                <a:ea typeface="Cambria" panose="02040503050406030204" pitchFamily="18" charset="0"/>
              </a:rPr>
              <a:t>Theo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tích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cực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hoàn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thành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nhiệm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vụ</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sẽ</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mang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lại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điều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gì</a:t>
            </a:r>
            <a:r>
              <a:rPr lang="en-US" sz="3600" b="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949873" y="2214702"/>
            <a:ext cx="10967807" cy="646331"/>
          </a:xfrm>
          <a:prstGeom prst="rect">
            <a:avLst/>
          </a:prstGeom>
        </p:spPr>
        <p:txBody>
          <a:bodyPr wrap="square">
            <a:spAutoFit/>
          </a:bodyPr>
          <a:lstStyle/>
          <a:p>
            <a:r>
              <a:rPr lang="en-GB" sz="3600" b="1" dirty="0">
                <a:latin typeface="Cambria" panose="02040503050406030204" pitchFamily="18" charset="0"/>
                <a:ea typeface="Cambria" panose="02040503050406030204" pitchFamily="18" charset="0"/>
              </a:rPr>
              <a:t>Theo </a:t>
            </a:r>
            <a:r>
              <a:rPr lang="en-GB" sz="3600" b="1" dirty="0" err="1">
                <a:latin typeface="Cambria" panose="02040503050406030204" pitchFamily="18" charset="0"/>
                <a:ea typeface="Cambria" panose="02040503050406030204" pitchFamily="18" charset="0"/>
              </a:rPr>
              <a:t>em</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tích</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cực</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hoàn</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thành</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nhiệm</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vụ</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sẽ</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giúp</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em</a:t>
            </a:r>
            <a:r>
              <a:rPr lang="en-GB" sz="36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
        <p:nvSpPr>
          <p:cNvPr id="6" name="Rectangle 5"/>
          <p:cNvSpPr/>
          <p:nvPr/>
        </p:nvSpPr>
        <p:spPr>
          <a:xfrm>
            <a:off x="1382736" y="2895225"/>
            <a:ext cx="9925344" cy="2862322"/>
          </a:xfrm>
          <a:prstGeom prst="rect">
            <a:avLst/>
          </a:prstGeom>
        </p:spPr>
        <p:txBody>
          <a:bodyPr wrap="square">
            <a:spAutoFit/>
          </a:bodyPr>
          <a:lstStyle/>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Tiến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bộ</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trong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học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tập</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trong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công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việc</a:t>
            </a:r>
            <a:endParaRPr lang="en-US" sz="3600" i="1" dirty="0">
              <a:latin typeface="Cambria" panose="02040503050406030204" pitchFamily="18" charset="0"/>
              <a:ea typeface="Cambria" panose="02040503050406030204" pitchFamily="18" charset="0"/>
            </a:endParaRPr>
          </a:p>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Mạnh</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dạn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và</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tự</a:t>
            </a:r>
            <a:r>
              <a:rPr lang="en-GB" sz="3600" i="1" dirty="0">
                <a:latin typeface="Cambria" panose="02040503050406030204" pitchFamily="18" charset="0"/>
                <a:ea typeface="Cambria" panose="02040503050406030204" pitchFamily="18" charset="0"/>
              </a:rPr>
              <a:t> tin </a:t>
            </a:r>
            <a:r>
              <a:rPr lang="en-GB" sz="3600" i="1" dirty="0" err="1">
                <a:latin typeface="Cambria" panose="02040503050406030204" pitchFamily="18" charset="0"/>
                <a:ea typeface="Cambria" panose="02040503050406030204" pitchFamily="18" charset="0"/>
              </a:rPr>
              <a:t>trong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các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hoạt</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động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tập</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thể</a:t>
            </a:r>
            <a:r>
              <a:rPr lang="en-GB" sz="3600" i="1" dirty="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Được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mọi</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người</a:t>
            </a:r>
            <a:r>
              <a:rPr lang="en-GB" sz="3600" i="1" dirty="0">
                <a:latin typeface="Cambria" panose="02040503050406030204" pitchFamily="18" charset="0"/>
                <a:ea typeface="Cambria" panose="02040503050406030204" pitchFamily="18" charset="0"/>
              </a:rPr>
              <a:t> tin </a:t>
            </a:r>
            <a:r>
              <a:rPr lang="en-GB" sz="3600" i="1" dirty="0" err="1">
                <a:latin typeface="Cambria" panose="02040503050406030204" pitchFamily="18" charset="0"/>
                <a:ea typeface="Cambria" panose="02040503050406030204" pitchFamily="18" charset="0"/>
              </a:rPr>
              <a:t>yêu</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quý</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mến</a:t>
            </a:r>
            <a:r>
              <a:rPr lang="en-GB" sz="3600" i="1" dirty="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Nhận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được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sự</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tuyên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dương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công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nhận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của</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thầy</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cô</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giáo</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và</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bạn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bè</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xung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quanh</a:t>
            </a:r>
            <a:r>
              <a:rPr lang="en-GB" sz="3600" i="1" dirty="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520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2040152" y="896582"/>
            <a:ext cx="9267928" cy="1200329"/>
          </a:xfrm>
          <a:prstGeom prst="rect">
            <a:avLst/>
          </a:prstGeom>
          <a:noFill/>
        </p:spPr>
        <p:txBody>
          <a:bodyPr wrap="square" rtlCol="0">
            <a:spAutoFit/>
          </a:bodyPr>
          <a:lstStyle/>
          <a:p>
            <a:pPr lvl="0"/>
            <a:r>
              <a:rPr lang="en-US" sz="3600" b="1" i="1" dirty="0" err="1">
                <a:solidFill>
                  <a:srgbClr val="C00000"/>
                </a:solidFill>
                <a:latin typeface="Cambria" panose="02040503050406030204" pitchFamily="18" charset="0"/>
                <a:ea typeface="Cambria" panose="02040503050406030204" pitchFamily="18" charset="0"/>
              </a:rPr>
              <a:t>Nếu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tích</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cực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hoàn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thành</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nhiệm</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vụ</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điều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sẽ</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xảy</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ra</a:t>
            </a:r>
            <a:r>
              <a:rPr lang="en-US" sz="3600" b="1" i="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1180555" y="2242685"/>
            <a:ext cx="10967807" cy="646331"/>
          </a:xfrm>
          <a:prstGeom prst="rect">
            <a:avLst/>
          </a:prstGeom>
        </p:spPr>
        <p:txBody>
          <a:bodyPr wrap="square">
            <a:spAutoFit/>
          </a:bodyPr>
          <a:lstStyle/>
          <a:p>
            <a:r>
              <a:rPr lang="en-GB" sz="3600" dirty="0" err="1">
                <a:latin typeface="Cambria" panose="02040503050406030204" pitchFamily="18" charset="0"/>
                <a:ea typeface="Cambria" panose="02040503050406030204" pitchFamily="18" charset="0"/>
              </a:rPr>
              <a:t>Nếu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không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tích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cực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hoàn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thành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nhiệm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vụ</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sẽ</a:t>
            </a:r>
            <a:r>
              <a:rPr lang="en-GB" sz="3600" dirty="0">
                <a:latin typeface="Cambria" panose="02040503050406030204" pitchFamily="18" charset="0"/>
                <a:ea typeface="Cambria" panose="02040503050406030204" pitchFamily="18" charset="0"/>
              </a:rPr>
              <a:t>:</a:t>
            </a:r>
            <a:endParaRPr lang="en-US" sz="6000" b="1" dirty="0">
              <a:latin typeface="Cambria" panose="02040503050406030204" pitchFamily="18" charset="0"/>
              <a:ea typeface="Cambria" panose="02040503050406030204" pitchFamily="18" charset="0"/>
            </a:endParaRPr>
          </a:p>
        </p:txBody>
      </p:sp>
      <p:sp>
        <p:nvSpPr>
          <p:cNvPr id="6" name="Rectangle 5"/>
          <p:cNvSpPr/>
          <p:nvPr/>
        </p:nvSpPr>
        <p:spPr>
          <a:xfrm>
            <a:off x="1382736" y="2895225"/>
            <a:ext cx="9925344" cy="2862322"/>
          </a:xfrm>
          <a:prstGeom prst="rect">
            <a:avLst/>
          </a:prstGeom>
        </p:spPr>
        <p:txBody>
          <a:bodyPr wrap="square">
            <a:spAutoFit/>
          </a:bodyPr>
          <a:lstStyle/>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rè</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quanh</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triển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thân</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21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491642" y="-715021"/>
            <a:ext cx="780150"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KẾT</a:t>
            </a:r>
            <a:r>
              <a:rPr kumimoji="0" lang="en-US" altLang="zh-CN" sz="36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 LUẬN</a:t>
            </a:r>
            <a:endParaRPr kumimoji="0" lang="zh-CN" altLang="en-US"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676400" y="2356371"/>
            <a:ext cx="8747760" cy="2586477"/>
          </a:xfrm>
          <a:prstGeom prst="rect">
            <a:avLst/>
          </a:prstGeom>
        </p:spPr>
        <p:txBody>
          <a:bodyPr wrap="square">
            <a:spAutoFit/>
          </a:bodyPr>
          <a:lstStyle/>
          <a:p>
            <a:pPr lvl="0" algn="just">
              <a:lnSpc>
                <a:spcPct val="115000"/>
              </a:lnSpc>
            </a:pP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hoàn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 vu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giúp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tự</a:t>
            </a:r>
            <a:r>
              <a:rPr lang="en-US" sz="3600" dirty="0">
                <a:latin typeface="Cambria" panose="02040503050406030204" pitchFamily="18" charset="0"/>
                <a:ea typeface="Cambria" panose="02040503050406030204" pitchFamily="18" charset="0"/>
              </a:rPr>
              <a:t> tin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mọi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tin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mến</a:t>
            </a:r>
            <a:r>
              <a:rPr lang="en-US" sz="3600" dirty="0">
                <a:latin typeface="Cambria" panose="02040503050406030204" pitchFamily="18" charset="0"/>
                <a:ea typeface="Cambria" panose="02040503050406030204" pitchFamily="18" charset="0"/>
              </a:rPr>
              <a:t>.</a:t>
            </a:r>
            <a:endParaRPr kumimoji="0" lang="en-US" sz="66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93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850312" y="1038282"/>
            <a:ext cx="5517207" cy="2739211"/>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en-US" sz="4000" b="1" dirty="0" err="1">
                <a:solidFill>
                  <a:srgbClr val="C00000"/>
                </a:solidFill>
                <a:effectLst/>
                <a:latin typeface="Cambria" panose="02040503050406030204" pitchFamily="18" charset="0"/>
                <a:ea typeface="Cambria" panose="02040503050406030204" pitchFamily="18" charset="0"/>
              </a:rPr>
              <a:t>Hoạt</a:t>
            </a:r>
            <a:r>
              <a:rPr lang="en-US" sz="4000" b="1" dirty="0">
                <a:solidFill>
                  <a:srgbClr val="C00000"/>
                </a:solidFill>
                <a:effectLst/>
                <a:latin typeface="Cambria" panose="02040503050406030204" pitchFamily="18" charset="0"/>
                <a:ea typeface="Cambria" panose="02040503050406030204" pitchFamily="18" charset="0"/>
              </a:rPr>
              <a:t> </a:t>
            </a:r>
            <a:r>
              <a:rPr lang="en-US" sz="4000" b="1" dirty="0" err="1">
                <a:solidFill>
                  <a:srgbClr val="C00000"/>
                </a:solidFill>
                <a:effectLst/>
                <a:latin typeface="Cambria" panose="02040503050406030204" pitchFamily="18" charset="0"/>
                <a:ea typeface="Cambria" panose="02040503050406030204" pitchFamily="18" charset="0"/>
              </a:rPr>
              <a:t>động</a:t>
            </a:r>
            <a:r>
              <a:rPr lang="en-US" sz="4000" b="1" dirty="0">
                <a:solidFill>
                  <a:srgbClr val="C00000"/>
                </a:solidFill>
                <a:effectLst/>
                <a:latin typeface="Cambria" panose="02040503050406030204" pitchFamily="18" charset="0"/>
                <a:ea typeface="Cambria" panose="02040503050406030204" pitchFamily="18" charset="0"/>
              </a:rPr>
              <a:t> 3: </a:t>
            </a:r>
          </a:p>
          <a:p>
            <a:r>
              <a:rPr lang="nl-NL" sz="4400" b="1" dirty="0">
                <a:solidFill>
                  <a:srgbClr val="C00000"/>
                </a:solidFill>
                <a:effectLst/>
                <a:latin typeface="Cambria" panose="02040503050406030204" pitchFamily="18" charset="0"/>
                <a:ea typeface="Cambria" panose="02040503050406030204" pitchFamily="18" charset="0"/>
              </a:rPr>
              <a:t>Tìm hiểu về những việc cần làm để hoàn thành tốt nhiệm vụ </a:t>
            </a:r>
            <a:endParaRPr lang="zh-CN" altLang="en-US" sz="4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1936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3" y="-415231"/>
            <a:ext cx="11030674"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19" y="2223247"/>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2464" y="1723933"/>
            <a:ext cx="8614264" cy="3126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文本框 17">
            <a:extLst>
              <a:ext uri="{FF2B5EF4-FFF2-40B4-BE49-F238E27FC236}">
                <a16:creationId xmlns:a16="http://schemas.microsoft.com/office/drawing/2014/main" id="{85B2E6E8-FEFE-4046-BC07-C451A8754423}"/>
              </a:ext>
            </a:extLst>
          </p:cNvPr>
          <p:cNvSpPr txBox="1"/>
          <p:nvPr/>
        </p:nvSpPr>
        <p:spPr>
          <a:xfrm>
            <a:off x="1227353" y="811181"/>
            <a:ext cx="9684487" cy="707886"/>
          </a:xfrm>
          <a:prstGeom prst="rect">
            <a:avLst/>
          </a:prstGeom>
          <a:solidFill>
            <a:schemeClr val="bg1"/>
          </a:solidFill>
          <a:ln w="28575">
            <a:solidFill>
              <a:schemeClr val="tx1"/>
            </a:solidFill>
          </a:ln>
        </p:spPr>
        <p:txBody>
          <a:bodyPr wrap="square" rtlCol="0">
            <a:spAutoFit/>
          </a:bodyPr>
          <a:lstStyle/>
          <a:p>
            <a:pPr lvl="0"/>
            <a:r>
              <a:rPr lang="vi-VN" sz="4000" b="1" i="1" dirty="0">
                <a:solidFill>
                  <a:srgbClr val="C00000"/>
                </a:solidFill>
                <a:latin typeface="Cambria" panose="02040503050406030204" pitchFamily="18" charset="0"/>
                <a:ea typeface="Cambria" panose="02040503050406030204" pitchFamily="18" charset="0"/>
              </a:rPr>
              <a:t>Quan sát sơ đồ sau và trả lời câu hỏi:</a:t>
            </a:r>
            <a:endParaRPr lang="en-US" sz="6600" b="1" i="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688872" y="5055756"/>
            <a:ext cx="10924007" cy="1569660"/>
          </a:xfrm>
          <a:prstGeom prst="rect">
            <a:avLst/>
          </a:prstGeom>
          <a:solidFill>
            <a:schemeClr val="bg1"/>
          </a:solidFill>
          <a:ln w="38100">
            <a:solidFill>
              <a:schemeClr val="tx1"/>
            </a:solidFill>
          </a:ln>
        </p:spPr>
        <p:txBody>
          <a:bodyPr wrap="square">
            <a:spAutoFit/>
          </a:bodyPr>
          <a:lstStyle/>
          <a:p>
            <a:pPr>
              <a:buFont typeface="Arial" panose="020B0604020202020204" pitchFamily="34" charset="0"/>
              <a:buChar char="•"/>
            </a:pPr>
            <a:r>
              <a:rPr lang="en-US" sz="3200" b="1" i="1" dirty="0">
                <a:solidFill>
                  <a:srgbClr val="548235"/>
                </a:solidFill>
                <a:latin typeface="Cambria" panose="02040503050406030204" pitchFamily="18" charset="0"/>
                <a:ea typeface="Cambria" panose="02040503050406030204" pitchFamily="18" charset="0"/>
              </a:rPr>
              <a:t> </a:t>
            </a:r>
            <a:r>
              <a:rPr lang="vi-VN" sz="3200" b="1" i="1" dirty="0">
                <a:solidFill>
                  <a:srgbClr val="548235"/>
                </a:solidFill>
                <a:latin typeface="Cambria" panose="02040503050406030204" pitchFamily="18" charset="0"/>
                <a:ea typeface="Cambria" panose="02040503050406030204" pitchFamily="18" charset="0"/>
              </a:rPr>
              <a:t>Để hoàn thành tốt nhiệm vụ, em cần làm gì?</a:t>
            </a:r>
          </a:p>
          <a:p>
            <a:pPr algn="just">
              <a:buFont typeface="Arial" panose="020B0604020202020204" pitchFamily="34" charset="0"/>
              <a:buChar char="•"/>
            </a:pPr>
            <a:r>
              <a:rPr lang="en-US" sz="3200" b="1" i="1" dirty="0">
                <a:solidFill>
                  <a:srgbClr val="548235"/>
                </a:solidFill>
                <a:latin typeface="Cambria" panose="02040503050406030204" pitchFamily="18" charset="0"/>
                <a:ea typeface="Cambria" panose="02040503050406030204" pitchFamily="18" charset="0"/>
              </a:rPr>
              <a:t> </a:t>
            </a:r>
            <a:r>
              <a:rPr lang="vi-VN" sz="3200" b="1" i="1" dirty="0">
                <a:solidFill>
                  <a:srgbClr val="548235"/>
                </a:solidFill>
                <a:latin typeface="Cambria" panose="02040503050406030204" pitchFamily="18" charset="0"/>
                <a:ea typeface="Cambria" panose="02040503050406030204" pitchFamily="18" charset="0"/>
              </a:rPr>
              <a:t>Hãy kể về một nhiệm vụ mà em đã hoàn thành tốt. Em đã thực hiện nhiệm vụ đó theo những bước nào ở sơ đồ trên?</a:t>
            </a:r>
            <a:endParaRPr lang="vi-VN" sz="3200" b="1" i="1" dirty="0">
              <a:solidFill>
                <a:srgbClr val="54823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99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800633" y="872736"/>
            <a:ext cx="9684487" cy="646331"/>
          </a:xfrm>
          <a:prstGeom prst="rect">
            <a:avLst/>
          </a:prstGeom>
          <a:solidFill>
            <a:schemeClr val="bg1"/>
          </a:solidFill>
          <a:ln w="28575">
            <a:solidFill>
              <a:schemeClr val="tx1"/>
            </a:solidFill>
          </a:ln>
        </p:spPr>
        <p:txBody>
          <a:bodyPr wrap="square" rtlCol="0">
            <a:spAutoFit/>
          </a:bodyPr>
          <a:lstStyle/>
          <a:p>
            <a:r>
              <a:rPr lang="vi-VN" sz="3600" b="1" i="1" dirty="0">
                <a:solidFill>
                  <a:srgbClr val="548235"/>
                </a:solidFill>
                <a:latin typeface="Cambria" panose="02040503050406030204" pitchFamily="18" charset="0"/>
                <a:ea typeface="Cambria" panose="02040503050406030204" pitchFamily="18" charset="0"/>
              </a:rPr>
              <a:t>Để hoàn thành tốt nhiệm vụ, em cần làm gì?</a:t>
            </a:r>
          </a:p>
        </p:txBody>
      </p:sp>
      <p:sp>
        <p:nvSpPr>
          <p:cNvPr id="7" name="Rectangle 6"/>
          <p:cNvSpPr/>
          <p:nvPr/>
        </p:nvSpPr>
        <p:spPr>
          <a:xfrm>
            <a:off x="475513" y="1784236"/>
            <a:ext cx="10009607" cy="4031873"/>
          </a:xfrm>
          <a:prstGeom prst="rect">
            <a:avLst/>
          </a:prstGeom>
          <a:solidFill>
            <a:schemeClr val="bg1"/>
          </a:solidFill>
          <a:ln w="38100">
            <a:solidFill>
              <a:schemeClr val="tx1"/>
            </a:solidFill>
          </a:ln>
        </p:spPr>
        <p:txBody>
          <a:bodyPr wrap="square">
            <a:spAutoFit/>
          </a:bodyPr>
          <a:lstStyle/>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thành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tốt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1: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2: </a:t>
            </a:r>
            <a:r>
              <a:rPr lang="en-GB" sz="3200" dirty="0" err="1">
                <a:latin typeface="Cambria" panose="02040503050406030204" pitchFamily="18" charset="0"/>
                <a:ea typeface="Cambria" panose="02040503050406030204" pitchFamily="18" charset="0"/>
              </a:rPr>
              <a:t>Xây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dựng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liệt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kê</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3: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4: </a:t>
            </a:r>
            <a:r>
              <a:rPr lang="en-GB" sz="3200" dirty="0" err="1">
                <a:latin typeface="Cambria" panose="02040503050406030204" pitchFamily="18" charset="0"/>
                <a:ea typeface="Cambria" panose="02040503050406030204" pitchFamily="18" charset="0"/>
              </a:rPr>
              <a:t>Đánh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quả</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572" y="3125165"/>
            <a:ext cx="4593096" cy="4593096"/>
          </a:xfrm>
          <a:prstGeom prst="rect">
            <a:avLst/>
          </a:prstGeom>
        </p:spPr>
      </p:pic>
    </p:spTree>
    <p:extLst>
      <p:ext uri="{BB962C8B-B14F-4D97-AF65-F5344CB8AC3E}">
        <p14:creationId xmlns:p14="http://schemas.microsoft.com/office/powerpoint/2010/main" val="28199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475513" y="224553"/>
            <a:ext cx="11005287" cy="1754326"/>
          </a:xfrm>
          <a:prstGeom prst="rect">
            <a:avLst/>
          </a:prstGeom>
          <a:solidFill>
            <a:schemeClr val="bg1"/>
          </a:solidFill>
          <a:ln w="28575">
            <a:solidFill>
              <a:schemeClr val="tx1"/>
            </a:solidFill>
          </a:ln>
        </p:spPr>
        <p:txBody>
          <a:bodyPr wrap="square" rtlCol="0">
            <a:spAutoFit/>
          </a:bodyPr>
          <a:lstStyle/>
          <a:p>
            <a:pPr lvl="0"/>
            <a:r>
              <a:rPr lang="en-US" sz="3600" dirty="0" err="1">
                <a:solidFill>
                  <a:srgbClr val="C00000"/>
                </a:solidFill>
                <a:latin typeface="Cambria" panose="02040503050406030204" pitchFamily="18" charset="0"/>
                <a:ea typeface="Cambria" panose="02040503050406030204" pitchFamily="18" charset="0"/>
              </a:rPr>
              <a:t>Hãy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kể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về</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một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nhiệm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vụ</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mà</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đã</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hoàn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thành</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tốt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đã</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thực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hiện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nhiệm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vụ</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đó</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theo</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những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bước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nào</a:t>
            </a:r>
            <a:r>
              <a:rPr lang="en-US" sz="3600" dirty="0">
                <a:solidFill>
                  <a:srgbClr val="C00000"/>
                </a:solidFill>
                <a:latin typeface="Cambria" panose="02040503050406030204" pitchFamily="18" charset="0"/>
                <a:ea typeface="Cambria" panose="02040503050406030204" pitchFamily="18" charset="0"/>
              </a:rPr>
              <a:t> ở </a:t>
            </a:r>
            <a:r>
              <a:rPr lang="en-US" sz="3600" dirty="0" err="1">
                <a:solidFill>
                  <a:srgbClr val="C00000"/>
                </a:solidFill>
                <a:latin typeface="Cambria" panose="02040503050406030204" pitchFamily="18" charset="0"/>
                <a:ea typeface="Cambria" panose="02040503050406030204" pitchFamily="18" charset="0"/>
              </a:rPr>
              <a:t>sơ</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đồ</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trên</a:t>
            </a:r>
            <a:r>
              <a:rPr lang="en-US" sz="3600" dirty="0">
                <a:solidFill>
                  <a:srgbClr val="C00000"/>
                </a:solidFill>
                <a:latin typeface="Cambria" panose="02040503050406030204" pitchFamily="18" charset="0"/>
                <a:ea typeface="Cambria" panose="02040503050406030204" pitchFamily="18" charset="0"/>
              </a:rPr>
              <a:t>?</a:t>
            </a:r>
          </a:p>
        </p:txBody>
      </p:sp>
      <p:sp>
        <p:nvSpPr>
          <p:cNvPr id="7" name="Rectangle 6"/>
          <p:cNvSpPr/>
          <p:nvPr/>
        </p:nvSpPr>
        <p:spPr>
          <a:xfrm>
            <a:off x="475514" y="2119516"/>
            <a:ext cx="9362968" cy="4524315"/>
          </a:xfrm>
          <a:prstGeom prst="rect">
            <a:avLst/>
          </a:prstGeom>
          <a:solidFill>
            <a:schemeClr val="bg1"/>
          </a:solidFill>
          <a:ln w="38100">
            <a:solidFill>
              <a:schemeClr val="tx1"/>
            </a:solidFill>
          </a:ln>
        </p:spPr>
        <p:txBody>
          <a:bodyPr wrap="square">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Xây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a:t>
            </a:r>
          </a:p>
          <a:p>
            <a:pPr lvl="0"/>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viên</a:t>
            </a:r>
            <a:r>
              <a:rPr lang="en-US" sz="3200" dirty="0">
                <a:latin typeface="Cambria" panose="02040503050406030204" pitchFamily="18" charset="0"/>
                <a:ea typeface="Cambria" panose="02040503050406030204" pitchFamily="18" charset="0"/>
              </a:rPr>
              <a:t>.</a:t>
            </a:r>
          </a:p>
          <a:p>
            <a:pPr lvl="0"/>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20 </a:t>
            </a:r>
            <a:r>
              <a:rPr lang="en-US" sz="3200" dirty="0" err="1">
                <a:latin typeface="Cambria" panose="02040503050406030204" pitchFamily="18" charset="0"/>
                <a:ea typeface="Cambria" panose="02040503050406030204" pitchFamily="18" charset="0"/>
              </a:rPr>
              <a:t>phút</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3: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hoach</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4: </a:t>
            </a:r>
            <a:r>
              <a:rPr lang="en-US" sz="3200" dirty="0" err="1">
                <a:latin typeface="Cambria" panose="02040503050406030204" pitchFamily="18" charset="0"/>
                <a:ea typeface="Cambria" panose="02040503050406030204" pitchFamily="18" charset="0"/>
              </a:rPr>
              <a:t>Đánh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endParaRPr lang="en-US" sz="3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525" y="3296837"/>
            <a:ext cx="3346994" cy="3346994"/>
          </a:xfrm>
          <a:prstGeom prst="rect">
            <a:avLst/>
          </a:prstGeom>
        </p:spPr>
      </p:pic>
    </p:spTree>
    <p:extLst>
      <p:ext uri="{BB962C8B-B14F-4D97-AF65-F5344CB8AC3E}">
        <p14:creationId xmlns:p14="http://schemas.microsoft.com/office/powerpoint/2010/main" val="334558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607593" y="669536"/>
            <a:ext cx="11198327" cy="769441"/>
          </a:xfrm>
          <a:prstGeom prst="rect">
            <a:avLst/>
          </a:prstGeom>
          <a:solidFill>
            <a:schemeClr val="bg1"/>
          </a:solidFill>
          <a:ln w="28575">
            <a:solidFill>
              <a:schemeClr val="tx1"/>
            </a:solidFill>
          </a:ln>
        </p:spPr>
        <p:txBody>
          <a:bodyPr wrap="square" rtlCol="0">
            <a:spAutoFit/>
          </a:bodyPr>
          <a:lstStyle/>
          <a:p>
            <a:pPr lvl="0" algn="ctr"/>
            <a:r>
              <a:rPr lang="en-US" sz="4400" b="1" dirty="0">
                <a:solidFill>
                  <a:srgbClr val="C00000"/>
                </a:solidFill>
                <a:latin typeface="Cambria" panose="02040503050406030204" pitchFamily="18" charset="0"/>
                <a:ea typeface="Cambria" panose="02040503050406030204" pitchFamily="18" charset="0"/>
              </a:rPr>
              <a:t>KẾT LUẬN</a:t>
            </a:r>
          </a:p>
        </p:txBody>
      </p:sp>
      <p:sp>
        <p:nvSpPr>
          <p:cNvPr id="7" name="Rectangle 6"/>
          <p:cNvSpPr/>
          <p:nvPr/>
        </p:nvSpPr>
        <p:spPr>
          <a:xfrm>
            <a:off x="607593" y="1601356"/>
            <a:ext cx="11198327" cy="5016758"/>
          </a:xfrm>
          <a:prstGeom prst="rect">
            <a:avLst/>
          </a:prstGeom>
          <a:solidFill>
            <a:schemeClr val="accent2">
              <a:lumMod val="20000"/>
              <a:lumOff val="80000"/>
            </a:schemeClr>
          </a:solidFill>
          <a:ln w="38100">
            <a:solidFill>
              <a:schemeClr val="tx1"/>
            </a:solidFill>
          </a:ln>
        </p:spPr>
        <p:txBody>
          <a:bodyPr wrap="square">
            <a:spAutoFit/>
          </a:bodyPr>
          <a:lstStyle/>
          <a:p>
            <a:r>
              <a:rPr lang="nl-NL" sz="3200" dirty="0">
                <a:latin typeface="Cambria" panose="02040503050406030204" pitchFamily="18" charset="0"/>
                <a:ea typeface="Cambria" panose="02040503050406030204" pitchFamily="18" charset="0"/>
              </a:rPr>
              <a:t>Để hoàn thành tốt nhiệm vụ, em cần thực hiện các bước sau:</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1: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2: </a:t>
            </a:r>
            <a:r>
              <a:rPr lang="en-GB" sz="3200" dirty="0" err="1">
                <a:latin typeface="Cambria" panose="02040503050406030204" pitchFamily="18" charset="0"/>
                <a:ea typeface="Cambria" panose="02040503050406030204" pitchFamily="18" charset="0"/>
              </a:rPr>
              <a:t>Xây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dựng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liệt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kê</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từng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Nếu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nhóm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người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mỗi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3: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4: </a:t>
            </a:r>
            <a:r>
              <a:rPr lang="en-GB" sz="3200" dirty="0" err="1">
                <a:latin typeface="Cambria" panose="02040503050406030204" pitchFamily="18" charset="0"/>
                <a:ea typeface="Cambria" panose="02040503050406030204" pitchFamily="18" charset="0"/>
              </a:rPr>
              <a:t>Đánh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tiêu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chí</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về</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chất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lượng</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26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8"/>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8"/>
            <a:ext cx="8743090" cy="588924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4"/>
          </a:xfrm>
          <a:prstGeom prst="rect">
            <a:avLst/>
          </a:prstGeom>
        </p:spPr>
      </p:pic>
    </p:spTree>
    <p:extLst>
      <p:ext uri="{BB962C8B-B14F-4D97-AF65-F5344CB8AC3E}">
        <p14:creationId xmlns:p14="http://schemas.microsoft.com/office/powerpoint/2010/main" val="29885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7C75468-5B02-41B6-AF52-450BF1A89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041" y="1864273"/>
            <a:ext cx="4059271" cy="4059271"/>
          </a:xfrm>
          <a:prstGeom prst="rect">
            <a:avLst/>
          </a:prstGeom>
        </p:spPr>
      </p:pic>
      <p:sp>
        <p:nvSpPr>
          <p:cNvPr id="15" name="文本框 17">
            <a:extLst>
              <a:ext uri="{FF2B5EF4-FFF2-40B4-BE49-F238E27FC236}">
                <a16:creationId xmlns:a16="http://schemas.microsoft.com/office/drawing/2014/main" id="{85B2E6E8-FEFE-4046-BC07-C451A8754423}"/>
              </a:ext>
            </a:extLst>
          </p:cNvPr>
          <p:cNvSpPr txBox="1"/>
          <p:nvPr/>
        </p:nvSpPr>
        <p:spPr>
          <a:xfrm>
            <a:off x="1238516" y="2351953"/>
            <a:ext cx="7635893" cy="2862322"/>
          </a:xfrm>
          <a:prstGeom prst="rect">
            <a:avLst/>
          </a:prstGeom>
          <a:solidFill>
            <a:schemeClr val="accent4">
              <a:lumMod val="40000"/>
              <a:lumOff val="60000"/>
            </a:schemeClr>
          </a:solidFill>
          <a:ln w="38100">
            <a:solidFill>
              <a:schemeClr val="tx1"/>
            </a:solidFill>
            <a:prstDash val="dashDot"/>
          </a:ln>
        </p:spPr>
        <p:txBody>
          <a:bodyPr wrap="square" rtlCol="0">
            <a:spAutoFit/>
          </a:bodyPr>
          <a:lstStyle/>
          <a:p>
            <a:pPr lvl="0" algn="ctr"/>
            <a:r>
              <a:rPr lang="nl-NL" sz="6000" dirty="0">
                <a:latin typeface="Cambria" panose="02040503050406030204" pitchFamily="18" charset="0"/>
                <a:ea typeface="Cambria" panose="02040503050406030204" pitchFamily="18" charset="0"/>
              </a:rPr>
              <a:t>Hãy chia sẻ về 3 điều mà mình đã học được qua bài học hôm nay.</a:t>
            </a:r>
            <a:endParaRPr lang="en-US" sz="13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52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778790"/>
            <a:ext cx="10678333"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Rectangle 3"/>
          <p:cNvSpPr/>
          <p:nvPr/>
        </p:nvSpPr>
        <p:spPr>
          <a:xfrm>
            <a:off x="5610401" y="1289961"/>
            <a:ext cx="5738656" cy="4154984"/>
          </a:xfrm>
          <a:prstGeom prst="rect">
            <a:avLst/>
          </a:prstGeom>
        </p:spPr>
        <p:txBody>
          <a:bodyPr wrap="square">
            <a:spAutoFit/>
          </a:bodyPr>
          <a:lstStyle/>
          <a:p>
            <a:pPr algn="just"/>
            <a:r>
              <a:rPr lang="nl-NL" sz="4400" dirty="0">
                <a:latin typeface="Cambria" panose="02040503050406030204" pitchFamily="18" charset="0"/>
                <a:ea typeface="Cambria" panose="02040503050406030204" pitchFamily="18" charset="0"/>
              </a:rPr>
              <a:t>Hai đội sẽ luân phiên kể các nhiệm vụ của mình, nhiệm vụ nào đã kể rồi sẽ không kể lại, nếu kể trùng lặp sẽ không được tính.</a:t>
            </a:r>
            <a:endParaRPr lang="en-US" sz="4400" dirty="0">
              <a:latin typeface="Cambria" panose="02040503050406030204" pitchFamily="18" charset="0"/>
              <a:ea typeface="Cambria" panose="02040503050406030204" pitchFamily="18" charset="0"/>
            </a:endParaRPr>
          </a:p>
        </p:txBody>
      </p:sp>
      <p:sp>
        <p:nvSpPr>
          <p:cNvPr id="5" name="TextBox 4"/>
          <p:cNvSpPr txBox="1"/>
          <p:nvPr/>
        </p:nvSpPr>
        <p:spPr>
          <a:xfrm>
            <a:off x="934064" y="1369943"/>
            <a:ext cx="4438036" cy="4154984"/>
          </a:xfrm>
          <a:prstGeom prst="rect">
            <a:avLst/>
          </a:prstGeom>
          <a:noFill/>
        </p:spPr>
        <p:txBody>
          <a:bodyPr wrap="square" rtlCol="0">
            <a:spAutoFit/>
          </a:bodyPr>
          <a:lstStyle/>
          <a:p>
            <a:pPr algn="ctr"/>
            <a:r>
              <a:rPr lang="nl-NL" sz="8800" b="1" dirty="0">
                <a:ln w="19050">
                  <a:solidFill>
                    <a:schemeClr val="tx1"/>
                  </a:solidFill>
                </a:ln>
                <a:solidFill>
                  <a:srgbClr val="FCB237"/>
                </a:solidFill>
                <a:latin typeface="#9Slide07 SVNMomento" panose="00000500000000000000" pitchFamily="2" charset="0"/>
              </a:rPr>
              <a:t>KỂ CÁC NHIỆM VỤ CỦA EM</a:t>
            </a:r>
            <a:endParaRPr lang="en-US" sz="8800" dirty="0">
              <a:ln w="19050">
                <a:solidFill>
                  <a:schemeClr val="tx1"/>
                </a:solidFill>
              </a:ln>
              <a:solidFill>
                <a:srgbClr val="FCB237"/>
              </a:solidFill>
              <a:latin typeface="#9Slide07 SVNMomento" panose="00000500000000000000" pitchFamily="2" charset="0"/>
            </a:endParaRPr>
          </a:p>
        </p:txBody>
      </p:sp>
      <p:cxnSp>
        <p:nvCxnSpPr>
          <p:cNvPr id="7" name="Straight Connector 6"/>
          <p:cNvCxnSpPr/>
          <p:nvPr/>
        </p:nvCxnSpPr>
        <p:spPr>
          <a:xfrm>
            <a:off x="5372100" y="1172975"/>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136" y="3701241"/>
            <a:ext cx="2431582" cy="3647373"/>
          </a:xfrm>
          <a:prstGeom prst="rect">
            <a:avLst/>
          </a:prstGeom>
        </p:spPr>
      </p:pic>
    </p:spTree>
    <p:extLst>
      <p:ext uri="{BB962C8B-B14F-4D97-AF65-F5344CB8AC3E}">
        <p14:creationId xmlns:p14="http://schemas.microsoft.com/office/powerpoint/2010/main" val="6634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3675184" y="207290"/>
            <a:ext cx="8027378"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Picture 8"/>
          <p:cNvPicPr>
            <a:picLocks noChangeAspect="1"/>
          </p:cNvPicPr>
          <p:nvPr/>
        </p:nvPicPr>
        <p:blipFill>
          <a:blip r:embed="rId3"/>
          <a:stretch>
            <a:fillRect/>
          </a:stretch>
        </p:blipFill>
        <p:spPr>
          <a:xfrm>
            <a:off x="3892548" y="457752"/>
            <a:ext cx="7484211" cy="479949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 y="1090247"/>
            <a:ext cx="3788430" cy="482885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spTree>
    <p:extLst>
      <p:ext uri="{BB962C8B-B14F-4D97-AF65-F5344CB8AC3E}">
        <p14:creationId xmlns:p14="http://schemas.microsoft.com/office/powerpoint/2010/main" val="338091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3" y="384603"/>
            <a:ext cx="10678333" cy="615687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TextBox 4"/>
          <p:cNvSpPr txBox="1"/>
          <p:nvPr/>
        </p:nvSpPr>
        <p:spPr>
          <a:xfrm>
            <a:off x="934064" y="1369943"/>
            <a:ext cx="4438036" cy="4154984"/>
          </a:xfrm>
          <a:prstGeom prst="rect">
            <a:avLst/>
          </a:prstGeom>
          <a:noFill/>
        </p:spPr>
        <p:txBody>
          <a:bodyPr wrap="square" rtlCol="0">
            <a:spAutoFit/>
          </a:bodyPr>
          <a:lstStyle/>
          <a:p>
            <a:pPr algn="ctr"/>
            <a:r>
              <a:rPr lang="nl-NL" sz="8800" b="1" dirty="0">
                <a:ln w="19050">
                  <a:solidFill>
                    <a:schemeClr val="tx1"/>
                  </a:solidFill>
                </a:ln>
                <a:solidFill>
                  <a:srgbClr val="FCB237"/>
                </a:solidFill>
                <a:latin typeface="#9Slide07 SVNMomento" panose="00000500000000000000" pitchFamily="2" charset="0"/>
              </a:rPr>
              <a:t>KỂ CÁC NHIỆM VỤ CỦA EM</a:t>
            </a:r>
            <a:endParaRPr lang="en-US" sz="8800" dirty="0">
              <a:ln w="19050">
                <a:solidFill>
                  <a:schemeClr val="tx1"/>
                </a:solidFill>
              </a:ln>
              <a:solidFill>
                <a:srgbClr val="FCB237"/>
              </a:solidFill>
              <a:latin typeface="#9Slide07 SVNMomento" panose="00000500000000000000" pitchFamily="2" charset="0"/>
            </a:endParaRPr>
          </a:p>
        </p:txBody>
      </p:sp>
      <p:cxnSp>
        <p:nvCxnSpPr>
          <p:cNvPr id="7" name="Straight Connector 6"/>
          <p:cNvCxnSpPr/>
          <p:nvPr/>
        </p:nvCxnSpPr>
        <p:spPr>
          <a:xfrm>
            <a:off x="5372100" y="1172975"/>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532943" y="657471"/>
            <a:ext cx="5741378" cy="5543056"/>
          </a:xfrm>
          <a:prstGeom prst="rect">
            <a:avLst/>
          </a:prstGeom>
        </p:spPr>
        <p:txBody>
          <a:bodyPr wrap="square">
            <a:spAutoFit/>
          </a:bodyPr>
          <a:lstStyle/>
          <a:p>
            <a:pPr marL="342900" lvl="0" indent="-342900" algn="just">
              <a:lnSpc>
                <a:spcPct val="115000"/>
              </a:lnSpc>
              <a:spcAft>
                <a:spcPts val="0"/>
              </a:spcAft>
              <a:buSzPts val="1000"/>
              <a:buFont typeface="Symbol" panose="05050102010706020507" pitchFamily="18" charset="2"/>
              <a:buChar char=""/>
              <a:tabLst>
                <a:tab pos="160020" algn="l"/>
              </a:tabLst>
            </a:pPr>
            <a:r>
              <a:rPr lang="nl-NL" sz="2800" dirty="0">
                <a:latin typeface="Cambria" panose="02040503050406030204" pitchFamily="18" charset="0"/>
                <a:ea typeface="Cambria" panose="02040503050406030204" pitchFamily="18" charset="0"/>
              </a:rPr>
              <a:t>Trực nhật lớp: đến lớp sớm, quét lớp, lau bảng và sắp xếp lại bàn giáo viên.</a:t>
            </a:r>
            <a:endParaRPr lang="en-US" sz="2400" dirty="0">
              <a:latin typeface="Cambria" panose="02040503050406030204" pitchFamily="18" charset="0"/>
              <a:ea typeface="Cambria" panose="02040503050406030204" pitchFamily="18" charset="0"/>
            </a:endParaRPr>
          </a:p>
          <a:p>
            <a:pPr marL="342900" lvl="0" indent="-342900" algn="just">
              <a:lnSpc>
                <a:spcPct val="115000"/>
              </a:lnSpc>
              <a:spcAft>
                <a:spcPts val="0"/>
              </a:spcAft>
              <a:buSzPts val="1000"/>
              <a:buFont typeface="Symbol" panose="05050102010706020507" pitchFamily="18" charset="2"/>
              <a:buChar char=""/>
              <a:tabLst>
                <a:tab pos="160020" algn="l"/>
              </a:tabLst>
            </a:pPr>
            <a:r>
              <a:rPr lang="nl-NL" sz="2800" dirty="0">
                <a:latin typeface="Cambria" panose="02040503050406030204" pitchFamily="18" charset="0"/>
                <a:ea typeface="Cambria" panose="02040503050406030204" pitchFamily="18" charset="0"/>
              </a:rPr>
              <a:t>Sưu tầm tư liệu cho bài học: thực hiện tại nhà, ít nhất 1 ngày trước buổi học, tìm kiếm trên sách báo, mạng internet,...</a:t>
            </a:r>
            <a:endParaRPr lang="en-US" sz="2400" dirty="0">
              <a:latin typeface="Cambria" panose="02040503050406030204" pitchFamily="18" charset="0"/>
              <a:ea typeface="Cambria" panose="02040503050406030204" pitchFamily="18" charset="0"/>
            </a:endParaRPr>
          </a:p>
          <a:p>
            <a:pPr marL="342900" lvl="0" indent="-342900" algn="just">
              <a:lnSpc>
                <a:spcPct val="115000"/>
              </a:lnSpc>
              <a:spcAft>
                <a:spcPts val="0"/>
              </a:spcAft>
              <a:buSzPts val="1000"/>
              <a:buFont typeface="Symbol" panose="05050102010706020507" pitchFamily="18" charset="2"/>
              <a:buChar char=""/>
              <a:tabLst>
                <a:tab pos="160020" algn="l"/>
              </a:tabLst>
            </a:pPr>
            <a:r>
              <a:rPr lang="nl-NL" sz="2800" dirty="0">
                <a:latin typeface="Cambria" panose="02040503050406030204" pitchFamily="18" charset="0"/>
                <a:ea typeface="Cambria" panose="02040503050406030204" pitchFamily="18" charset="0"/>
              </a:rPr>
              <a:t>Chuẩn bị phiếu bài tập cho các bạn: làm phiếu bài tập theo mẫu cô giáo đã cho, in và đem đến lớp vào buổi học.</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27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8"/>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8"/>
            <a:ext cx="8743090" cy="588924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7813" y="2158367"/>
            <a:ext cx="9041152" cy="1749704"/>
          </a:xfrm>
          <a:prstGeom prst="rect">
            <a:avLst/>
          </a:prstGeom>
        </p:spPr>
      </p:pic>
    </p:spTree>
    <p:extLst>
      <p:ext uri="{BB962C8B-B14F-4D97-AF65-F5344CB8AC3E}">
        <p14:creationId xmlns:p14="http://schemas.microsoft.com/office/powerpoint/2010/main" val="30913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05913" y="912823"/>
            <a:ext cx="4992580"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nl-NL" sz="4400" b="1" dirty="0">
                <a:solidFill>
                  <a:srgbClr val="C00000"/>
                </a:solidFill>
                <a:effectLst/>
                <a:latin typeface="Cambria" panose="02040503050406030204" pitchFamily="18" charset="0"/>
                <a:ea typeface="Cambria" panose="02040503050406030204" pitchFamily="18" charset="0"/>
              </a:rPr>
              <a:t>Tìm hiểu biểu hiện của việc tích cực hoàn thành nhiệm vụ. </a:t>
            </a:r>
            <a:endParaRPr lang="zh-CN" altLang="en-US" sz="4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6931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2"/>
          <a:stretch>
            <a:fillRect/>
          </a:stretch>
        </p:blipFill>
        <p:spPr>
          <a:xfrm>
            <a:off x="0" y="5303520"/>
            <a:ext cx="12192000" cy="1554480"/>
          </a:xfrm>
          <a:prstGeom prst="rect">
            <a:avLst/>
          </a:prstGeom>
        </p:spPr>
      </p:pic>
      <p:sp>
        <p:nvSpPr>
          <p:cNvPr id="23" name="文本框 22">
            <a:extLst>
              <a:ext uri="{FF2B5EF4-FFF2-40B4-BE49-F238E27FC236}">
                <a16:creationId xmlns:a16="http://schemas.microsoft.com/office/drawing/2014/main" id="{1811AB4A-1FD6-4484-81B9-1F0EA306F754}"/>
              </a:ext>
            </a:extLst>
          </p:cNvPr>
          <p:cNvSpPr txBox="1"/>
          <p:nvPr/>
        </p:nvSpPr>
        <p:spPr>
          <a:xfrm>
            <a:off x="262929" y="491759"/>
            <a:ext cx="7107135" cy="769441"/>
          </a:xfrm>
          <a:prstGeom prst="rect">
            <a:avLst/>
          </a:prstGeom>
          <a:solidFill>
            <a:schemeClr val="accent4">
              <a:lumMod val="60000"/>
              <a:lumOff val="40000"/>
            </a:schemeClr>
          </a:solidFill>
          <a:ln w="38100">
            <a:solidFill>
              <a:schemeClr val="tx1"/>
            </a:solidFill>
          </a:ln>
        </p:spPr>
        <p:txBody>
          <a:bodyPr wrap="square" rtlCol="0">
            <a:spAutoFit/>
          </a:bodyPr>
          <a:lstStyle/>
          <a:p>
            <a:r>
              <a:rPr lang="nl-NL" sz="4400" dirty="0">
                <a:latin typeface="Cambria" panose="02040503050406030204" pitchFamily="18" charset="0"/>
                <a:ea typeface="Cambria" panose="02040503050406030204" pitchFamily="18" charset="0"/>
              </a:rPr>
              <a:t>Đọc truyện </a:t>
            </a:r>
            <a:r>
              <a:rPr lang="nl-NL" sz="4400" i="1" dirty="0">
                <a:latin typeface="Cambria" panose="02040503050406030204" pitchFamily="18" charset="0"/>
                <a:ea typeface="Cambria" panose="02040503050406030204" pitchFamily="18" charset="0"/>
              </a:rPr>
              <a:t>Tham gia việc lớp</a:t>
            </a:r>
            <a:endParaRPr lang="zh-CN" altLang="en-US" sz="6000" dirty="0">
              <a:latin typeface="Cambria" panose="02040503050406030204" pitchFamily="18" charset="0"/>
              <a:ea typeface="字魂141号-活力悦动体" panose="00000500000000000000" pitchFamily="2" charset="-122"/>
            </a:endParaRPr>
          </a:p>
        </p:txBody>
      </p:sp>
      <p:pic>
        <p:nvPicPr>
          <p:cNvPr id="4" name="Picture 3"/>
          <p:cNvPicPr>
            <a:picLocks noChangeAspect="1"/>
          </p:cNvPicPr>
          <p:nvPr/>
        </p:nvPicPr>
        <p:blipFill>
          <a:blip r:embed="rId3"/>
          <a:stretch>
            <a:fillRect/>
          </a:stretch>
        </p:blipFill>
        <p:spPr>
          <a:xfrm>
            <a:off x="273017" y="1482351"/>
            <a:ext cx="5524917" cy="2234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36711" y="4052454"/>
            <a:ext cx="5461223" cy="2469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a:srcRect t="3009"/>
          <a:stretch/>
        </p:blipFill>
        <p:spPr>
          <a:xfrm>
            <a:off x="6134644" y="1482351"/>
            <a:ext cx="5871022" cy="2234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stretch>
            <a:fillRect/>
          </a:stretch>
        </p:blipFill>
        <p:spPr>
          <a:xfrm>
            <a:off x="6134644" y="4052454"/>
            <a:ext cx="5871022" cy="2469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49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778790"/>
            <a:ext cx="10678333" cy="5300420"/>
          </a:xfrm>
          <a:prstGeom prst="roundRect">
            <a:avLst>
              <a:gd name="adj" fmla="val 10819"/>
            </a:avLst>
          </a:prstGeom>
          <a:solidFill>
            <a:schemeClr val="bg1"/>
          </a:solidFill>
          <a:ln w="25400">
            <a:solidFill>
              <a:schemeClr val="accent4">
                <a:lumMod val="60000"/>
                <a:lumOff val="4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F7E8B72-DD0A-47D1-9658-1CCD89338791}"/>
              </a:ext>
            </a:extLst>
          </p:cNvPr>
          <p:cNvPicPr>
            <a:picLocks noChangeAspect="1"/>
          </p:cNvPicPr>
          <p:nvPr/>
        </p:nvPicPr>
        <p:blipFill>
          <a:blip r:embed="rId3"/>
          <a:stretch>
            <a:fillRect/>
          </a:stretch>
        </p:blipFill>
        <p:spPr>
          <a:xfrm rot="19625010">
            <a:off x="143834" y="2542890"/>
            <a:ext cx="4878978" cy="1268078"/>
          </a:xfrm>
          <a:prstGeom prst="rect">
            <a:avLst/>
          </a:prstGeom>
        </p:spPr>
      </p:pic>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4"/>
          <a:stretch>
            <a:fillRect/>
          </a:stretch>
        </p:blipFill>
        <p:spPr>
          <a:xfrm>
            <a:off x="4561781" y="1380104"/>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5966743" y="1053588"/>
            <a:ext cx="5375334" cy="1754326"/>
          </a:xfrm>
          <a:prstGeom prst="rect">
            <a:avLst/>
          </a:prstGeom>
          <a:noFill/>
        </p:spPr>
        <p:txBody>
          <a:bodyPr wrap="square" rtlCol="0">
            <a:spAutoFit/>
          </a:bodyPr>
          <a:lstStyle/>
          <a:p>
            <a:pPr algn="just"/>
            <a:r>
              <a:rPr lang="en-GB" sz="3600" i="1" dirty="0" err="1">
                <a:solidFill>
                  <a:srgbClr val="C00000"/>
                </a:solidFill>
                <a:latin typeface="Cambria" panose="02040503050406030204" pitchFamily="18" charset="0"/>
                <a:ea typeface="Cambria" panose="02040503050406030204" pitchFamily="18" charset="0"/>
              </a:rPr>
              <a:t>Những</a:t>
            </a:r>
            <a:r>
              <a:rPr lang="en-GB" sz="3600" i="1" dirty="0">
                <a:solidFill>
                  <a:srgbClr val="C00000"/>
                </a:solidFill>
                <a:latin typeface="Cambria" panose="02040503050406030204" pitchFamily="18" charset="0"/>
                <a:ea typeface="Cambria" panose="02040503050406030204" pitchFamily="18" charset="0"/>
              </a:rPr>
              <a:t> chi </a:t>
            </a:r>
            <a:r>
              <a:rPr lang="en-GB" sz="3600" i="1" dirty="0" err="1">
                <a:solidFill>
                  <a:srgbClr val="C00000"/>
                </a:solidFill>
                <a:latin typeface="Cambria" panose="02040503050406030204" pitchFamily="18" charset="0"/>
                <a:ea typeface="Cambria" panose="02040503050406030204" pitchFamily="18" charset="0"/>
              </a:rPr>
              <a:t>tiết</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nào</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trong</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chuyện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thể</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hiện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việc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tích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cực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hoàn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thành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nhiệm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vụ</a:t>
            </a:r>
            <a:r>
              <a:rPr lang="en-GB" sz="3600" i="1" dirty="0">
                <a:solidFill>
                  <a:srgbClr val="C00000"/>
                </a:solidFill>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sp>
        <p:nvSpPr>
          <p:cNvPr id="21" name="文本框 20">
            <a:extLst>
              <a:ext uri="{FF2B5EF4-FFF2-40B4-BE49-F238E27FC236}">
                <a16:creationId xmlns:a16="http://schemas.microsoft.com/office/drawing/2014/main" id="{0FD6FFC7-3D57-4ED0-98F6-7A1CA776B35B}"/>
              </a:ext>
            </a:extLst>
          </p:cNvPr>
          <p:cNvSpPr txBox="1"/>
          <p:nvPr/>
        </p:nvSpPr>
        <p:spPr>
          <a:xfrm>
            <a:off x="5357221" y="3364616"/>
            <a:ext cx="5835387" cy="1920526"/>
          </a:xfrm>
          <a:prstGeom prst="rect">
            <a:avLst/>
          </a:prstGeom>
          <a:noFill/>
        </p:spPr>
        <p:txBody>
          <a:bodyPr wrap="square" rtlCol="0">
            <a:spAutoFit/>
          </a:bodyPr>
          <a:lstStyle/>
          <a:p>
            <a:pPr algn="just">
              <a:lnSpc>
                <a:spcPct val="110000"/>
              </a:lnSpc>
            </a:pPr>
            <a:r>
              <a:rPr lang="en-GB" sz="3600" i="1" dirty="0" err="1">
                <a:solidFill>
                  <a:srgbClr val="C00000"/>
                </a:solidFill>
                <a:latin typeface="Cambria" panose="02040503050406030204" pitchFamily="18" charset="0"/>
                <a:ea typeface="Cambria" panose="02040503050406030204" pitchFamily="18" charset="0"/>
              </a:rPr>
              <a:t>Em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còn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biết</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những</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biểu</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hiện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nào</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khác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của</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việc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tích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cực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hoàn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thành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nhiệm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vụ</a:t>
            </a:r>
            <a:r>
              <a:rPr lang="en-GB" sz="3600" i="1" dirty="0">
                <a:solidFill>
                  <a:srgbClr val="C00000"/>
                </a:solidFill>
                <a:latin typeface="Cambria" panose="02040503050406030204" pitchFamily="18" charset="0"/>
                <a:ea typeface="Cambria" panose="02040503050406030204" pitchFamily="18" charset="0"/>
              </a:rPr>
              <a:t>?</a:t>
            </a:r>
            <a:endParaRPr lang="zh-CN" altLang="en-US" sz="2800" i="1" dirty="0">
              <a:solidFill>
                <a:srgbClr val="C00000"/>
              </a:solidFill>
              <a:latin typeface="Cambria" panose="02040503050406030204" pitchFamily="18" charset="0"/>
              <a:ea typeface="字魂105号-简雅黑" panose="00000500000000000000" pitchFamily="2" charset="-122"/>
              <a:cs typeface="字魂105号-简雅黑" panose="00000500000000000000" pitchFamily="2" charset="-122"/>
            </a:endParaRPr>
          </a:p>
        </p:txBody>
      </p:sp>
      <p:pic>
        <p:nvPicPr>
          <p:cNvPr id="25" name="图片 7">
            <a:extLst>
              <a:ext uri="{FF2B5EF4-FFF2-40B4-BE49-F238E27FC236}">
                <a16:creationId xmlns:a16="http://schemas.microsoft.com/office/drawing/2014/main" id="{5F7E8B72-DD0A-47D1-9658-1CCD89338791}"/>
              </a:ext>
            </a:extLst>
          </p:cNvPr>
          <p:cNvPicPr>
            <a:picLocks noChangeAspect="1"/>
          </p:cNvPicPr>
          <p:nvPr/>
        </p:nvPicPr>
        <p:blipFill>
          <a:blip r:embed="rId3"/>
          <a:stretch>
            <a:fillRect/>
          </a:stretch>
        </p:blipFill>
        <p:spPr>
          <a:xfrm rot="18728204">
            <a:off x="731241" y="3976077"/>
            <a:ext cx="3865199" cy="1268078"/>
          </a:xfrm>
          <a:prstGeom prst="rect">
            <a:avLst/>
          </a:prstGeom>
        </p:spPr>
      </p:pic>
      <p:pic>
        <p:nvPicPr>
          <p:cNvPr id="24" name="图片 14">
            <a:extLst>
              <a:ext uri="{FF2B5EF4-FFF2-40B4-BE49-F238E27FC236}">
                <a16:creationId xmlns:a16="http://schemas.microsoft.com/office/drawing/2014/main" id="{E7FD461E-EFB6-473C-B654-C93C54E7912C}"/>
              </a:ext>
            </a:extLst>
          </p:cNvPr>
          <p:cNvPicPr>
            <a:picLocks noChangeAspect="1"/>
          </p:cNvPicPr>
          <p:nvPr/>
        </p:nvPicPr>
        <p:blipFill>
          <a:blip r:embed="rId4"/>
          <a:stretch>
            <a:fillRect/>
          </a:stretch>
        </p:blipFill>
        <p:spPr>
          <a:xfrm>
            <a:off x="4001649" y="3339695"/>
            <a:ext cx="1414395" cy="902286"/>
          </a:xfrm>
          <a:prstGeom prst="rect">
            <a:avLst/>
          </a:prstGeom>
        </p:spPr>
      </p:pic>
      <p:pic>
        <p:nvPicPr>
          <p:cNvPr id="5" name="Picture 4"/>
          <p:cNvPicPr>
            <a:picLocks noChangeAspect="1"/>
          </p:cNvPicPr>
          <p:nvPr/>
        </p:nvPicPr>
        <p:blipFill>
          <a:blip r:embed="rId5"/>
          <a:stretch>
            <a:fillRect/>
          </a:stretch>
        </p:blipFill>
        <p:spPr>
          <a:xfrm>
            <a:off x="-51645" y="2689630"/>
            <a:ext cx="4633362" cy="4633362"/>
          </a:xfrm>
          <a:prstGeom prst="rect">
            <a:avLst/>
          </a:prstGeom>
        </p:spPr>
      </p:pic>
    </p:spTree>
    <p:extLst>
      <p:ext uri="{BB962C8B-B14F-4D97-AF65-F5344CB8AC3E}">
        <p14:creationId xmlns:p14="http://schemas.microsoft.com/office/powerpoint/2010/main" val="32276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561">
      <a:dk1>
        <a:sysClr val="windowText" lastClr="000000"/>
      </a:dk1>
      <a:lt1>
        <a:sysClr val="window" lastClr="FFFFFF"/>
      </a:lt1>
      <a:dk2>
        <a:srgbClr val="44546A"/>
      </a:dk2>
      <a:lt2>
        <a:srgbClr val="E7E6E6"/>
      </a:lt2>
      <a:accent1>
        <a:srgbClr val="F18020"/>
      </a:accent1>
      <a:accent2>
        <a:srgbClr val="67AFA4"/>
      </a:accent2>
      <a:accent3>
        <a:srgbClr val="F18020"/>
      </a:accent3>
      <a:accent4>
        <a:srgbClr val="67AFA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707</TotalTime>
  <Words>1253</Words>
  <Application>Microsoft Office PowerPoint</Application>
  <PresentationFormat>Widescreen</PresentationFormat>
  <Paragraphs>76</Paragraphs>
  <Slides>25</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SVN-Newton</vt:lpstr>
      <vt:lpstr>Symbol</vt:lpstr>
      <vt:lpstr>Times New Roman</vt:lpstr>
      <vt:lpstr>SVN-Whimsy</vt:lpstr>
      <vt:lpstr>#9Slide07 IcielCadena</vt:lpstr>
      <vt:lpstr>Calibri</vt:lpstr>
      <vt:lpstr>#9Slide07 SVNMomento</vt:lpstr>
      <vt:lpstr>#9Slide07 HoneyCream</vt:lpstr>
      <vt:lpstr>等线</vt:lpstr>
      <vt:lpstr>Cambria</vt:lpstr>
      <vt:lpstr>#9Slide07 Altus</vt:lpstr>
      <vt:lpstr>Arial</vt:lpstr>
      <vt:lpstr>思源黑体 CN Medium</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Hong Diep</cp:lastModifiedBy>
  <cp:revision>128</cp:revision>
  <dcterms:created xsi:type="dcterms:W3CDTF">2020-12-18T11:03:25Z</dcterms:created>
  <dcterms:modified xsi:type="dcterms:W3CDTF">2025-01-06T14:29:33Z</dcterms:modified>
</cp:coreProperties>
</file>