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  <p:sldMasterId id="2147483711" r:id="rId3"/>
    <p:sldMasterId id="2147483723" r:id="rId4"/>
    <p:sldMasterId id="2147483737" r:id="rId5"/>
    <p:sldMasterId id="2147483749" r:id="rId6"/>
  </p:sldMasterIdLst>
  <p:notesMasterIdLst>
    <p:notesMasterId r:id="rId23"/>
  </p:notesMasterIdLst>
  <p:sldIdLst>
    <p:sldId id="257" r:id="rId7"/>
    <p:sldId id="286" r:id="rId8"/>
    <p:sldId id="292" r:id="rId9"/>
    <p:sldId id="291" r:id="rId10"/>
    <p:sldId id="261" r:id="rId11"/>
    <p:sldId id="262" r:id="rId12"/>
    <p:sldId id="263" r:id="rId13"/>
    <p:sldId id="264" r:id="rId14"/>
    <p:sldId id="265" r:id="rId15"/>
    <p:sldId id="288" r:id="rId16"/>
    <p:sldId id="266" r:id="rId17"/>
    <p:sldId id="267" r:id="rId18"/>
    <p:sldId id="268" r:id="rId19"/>
    <p:sldId id="269" r:id="rId20"/>
    <p:sldId id="293" r:id="rId21"/>
    <p:sldId id="271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DFB191-8F32-4081-A0BD-141B411CCBD0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6D9D0A-9C02-4165-BE07-7BF60F26E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0411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17969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50820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0306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9243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50717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506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5349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8564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4920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2413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6936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2291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121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09590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9355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6169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449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389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3870116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10981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30892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4082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493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3135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69794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98916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48061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86556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22940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50549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63968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14/6/2021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3708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14/6/2021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2698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14/6/2021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0706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14/6/2021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211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90139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14/6/2021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4522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14/6/2021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9816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14/6/2021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8683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46572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14/6/2021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882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14/6/2021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48765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14/6/2021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16776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14/6/2021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9243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169265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020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768476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82897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16981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91123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81104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16718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92727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41093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10938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30750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846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05033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F5BF4-C259-46B5-8C92-AB5EA636BC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8F56C5-0979-4E7A-A916-361E853B2C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038C18-961E-4D6F-A3EA-5DCEB248E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8B9D3D-10A5-4E34-A8AA-9FCDE6C42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1B50F-0A84-4074-B71E-E0B8CA09E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图片 1">
            <a:extLst>
              <a:ext uri="{FF2B5EF4-FFF2-40B4-BE49-F238E27FC236}">
                <a16:creationId xmlns:a16="http://schemas.microsoft.com/office/drawing/2014/main" id="{925716DF-B843-417E-A4B7-1D73BE9FDB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416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60B9D-6D18-4E2A-950C-E19818BEC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E40314-B7F2-4D18-8F93-A6BC13C66F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489F49-E6E4-447B-8A1B-0D915D0F3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7FD74E-8FA5-4FD8-9704-D41ECA485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249E78-B49F-4787-8104-101FC676D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95508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358EB-DF03-4B15-8DB4-3B10B9204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122F57-C269-4A16-A002-64A5B15BA5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1C2E87-E837-4A6B-890A-7B00FEBD1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59E545-5593-41EB-922B-A50A7E814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5E3C3F-8072-4719-A61D-34A43DA47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21614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61B17-1D2F-4A0B-954A-BF0E260AB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A76E8D-C698-4635-8FF7-8135D74F5E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21DE5A-E8CF-4186-B7E9-F521A98F8F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AE17EA-D59D-43B5-B268-76D6761A1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EBEDD4-01E4-48A7-98A6-EDBEED85F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B61831-4A71-4B81-B53A-912B76B42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28169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6EABB-1561-4F01-9637-ADE8691C4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EC919B-EB2E-45EF-83C7-D2958651CA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5B5445-5F61-4D60-ABC3-C241884253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A4A57E-7470-4414-8ABC-73C401F522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4AB285-59B4-442B-BF99-C526CCD2F4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94D0D5-D095-46BC-A23B-AC6E0C6E7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D511BE-B20A-4C78-9617-A0DC855F6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61FA87-B63A-4283-848B-1A5CE42A1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69448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65C3D-D206-475F-BB78-AB4506293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455B8F-8EA2-4CC6-87A4-05F0E658D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47876F-65CB-4D22-BA30-36F6F4A9F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97AC09-5DFE-4DF1-8574-5F8A30CCF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35965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B295BF-27B3-4356-9CEB-3A3C893BF2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2D9944-3630-482E-AE69-96DDF7CC8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B4241E-73FE-41BD-922C-3103913BF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05270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0189A-D689-4D02-A39B-79F0EA0E3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402A34-FDE7-4137-90FF-E555EEE3AB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A3E822-CAA0-4D1E-9B19-3A886E3FE3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138963-D848-42F7-A30B-CC02021AD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8828DB-98F4-4796-91BE-0BBDD2FBA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230CC4-5D4F-4F5A-A798-FBD2FD849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70036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3076F-57CA-4A9C-84A5-A6FDB73EE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B2CB4CA-CC83-4790-A837-8CC6B7D208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DC901D-3552-4C5E-878F-D5D7E40D40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71C4DB-98F6-4040-AFA9-2871F482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11FC21-345F-4B4D-816E-292A1DB48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10ECB9-A363-421A-9745-21AD3E1E7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18211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336CF-FA61-4AFF-9D43-76EA4401D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65521F-08EC-4FE0-8EE1-6A88B1FF35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6B38A-DE91-43B1-AF99-D5CDEAF5F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629146-17F1-4CB1-AD67-CAA669BF9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E1444F-A5D2-4176-A7BC-663E8CC83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396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113128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BF1733-A7C1-4D8E-BE3C-3C3F5B9ADE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209E4E-8D1C-44F8-86D8-506F8A05B2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A1E21A-1057-42E0-A375-843BD03F0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78EF25-5B26-46BE-A1EE-AA10C7A35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6DB1EF-C979-441C-A260-7DAD7B881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240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7726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9524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5.jpe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2021/6/14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6077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65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2021/6/14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930759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14/6/2021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129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869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188D10-3651-47C4-A70F-90EDF13A5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74AC4A-FE8E-42A0-A4CA-EAE3BC5F0A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FC8687-FFB0-4469-A7A6-81DB371018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6555DC-DB59-438D-B55A-36E26D316A4E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3A3ABD-B4A4-4350-B94D-98CE83DFA6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C90223-5450-41F9-B0B0-17FF41A7A9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01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6.png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19" Type="http://schemas.openxmlformats.org/officeDocument/2006/relationships/image" Target="../media/image29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6.png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19" Type="http://schemas.openxmlformats.org/officeDocument/2006/relationships/image" Target="../media/image29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589" y="1583179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51419" y="3754623"/>
            <a:ext cx="646811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1200" cap="none" spc="0" normalizeH="0" baseline="0" noProof="0">
                <a:ln w="12700">
                  <a:solidFill>
                    <a:srgbClr val="FC6E5B"/>
                  </a:solidFill>
                  <a:prstDash val="solid"/>
                </a:ln>
                <a:pattFill prst="pct50">
                  <a:fgClr>
                    <a:srgbClr val="FC6E5B"/>
                  </a:fgClr>
                  <a:bgClr>
                    <a:srgbClr val="FC6E5B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FC6E5B"/>
                  </a:outerShdw>
                </a:effectLst>
                <a:uLnTx/>
                <a:uFillTx/>
                <a:latin typeface="Arial"/>
                <a:ea typeface="字魂17号-萌趣果冻体"/>
                <a:cs typeface="Arial"/>
                <a:sym typeface="+mn-ea"/>
              </a:rPr>
              <a:t>Chào mừng các em </a:t>
            </a:r>
          </a:p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1200" cap="none" spc="0" normalizeH="0" baseline="0" noProof="0">
                <a:ln w="12700">
                  <a:solidFill>
                    <a:srgbClr val="FC6E5B"/>
                  </a:solidFill>
                  <a:prstDash val="solid"/>
                </a:ln>
                <a:pattFill prst="pct50">
                  <a:fgClr>
                    <a:srgbClr val="FC6E5B"/>
                  </a:fgClr>
                  <a:bgClr>
                    <a:srgbClr val="FC6E5B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FC6E5B"/>
                  </a:outerShdw>
                </a:effectLst>
                <a:uLnTx/>
                <a:uFillTx/>
                <a:latin typeface="Arial"/>
                <a:ea typeface="字魂17号-萌趣果冻体"/>
                <a:cs typeface="Arial"/>
                <a:sym typeface="+mn-ea"/>
              </a:rPr>
              <a:t>đến với tiết Toán</a:t>
            </a:r>
            <a:endParaRPr kumimoji="0" lang="en-US" altLang="zh-CN" sz="4800" b="1" i="1" u="none" strike="noStrike" kern="1200" cap="none" spc="0" normalizeH="0" baseline="0" noProof="0" dirty="0">
              <a:ln w="12700">
                <a:solidFill>
                  <a:srgbClr val="FC6E5B"/>
                </a:solidFill>
                <a:prstDash val="solid"/>
              </a:ln>
              <a:pattFill prst="pct50">
                <a:fgClr>
                  <a:srgbClr val="FC6E5B"/>
                </a:fgClr>
                <a:bgClr>
                  <a:srgbClr val="FC6E5B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FC6E5B"/>
                </a:outerShdw>
              </a:effectLst>
              <a:uLnTx/>
              <a:uFillTx/>
              <a:latin typeface="Arial"/>
              <a:ea typeface="字魂17号-萌趣果冻体"/>
              <a:cs typeface="Arial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20" descr="logo">
            <a:extLst>
              <a:ext uri="{FF2B5EF4-FFF2-40B4-BE49-F238E27FC236}">
                <a16:creationId xmlns:a16="http://schemas.microsoft.com/office/drawing/2014/main" id="{B8AE3DAE-A861-4237-912C-C040459960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C5DD81-895F-4730-882A-2EE14852D6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159" y="446568"/>
            <a:ext cx="9698888" cy="3686064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2C2FB99-2FBC-446D-8EC6-F62557AA859C}"/>
              </a:ext>
            </a:extLst>
          </p:cNvPr>
          <p:cNvSpPr/>
          <p:nvPr/>
        </p:nvSpPr>
        <p:spPr>
          <a:xfrm>
            <a:off x="2870791" y="4508205"/>
            <a:ext cx="6028660" cy="139286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Hai con </a:t>
            </a:r>
            <a:r>
              <a:rPr lang="en-US" sz="2400" dirty="0" err="1"/>
              <a:t>dê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 sang song </a:t>
            </a:r>
            <a:r>
              <a:rPr lang="en-US" sz="2400" dirty="0" err="1"/>
              <a:t>là</a:t>
            </a:r>
            <a:r>
              <a:rPr lang="en-US" sz="2400" dirty="0"/>
              <a:t> 14 kg </a:t>
            </a:r>
            <a:r>
              <a:rPr lang="en-US" sz="2400" dirty="0" err="1"/>
              <a:t>và</a:t>
            </a:r>
            <a:r>
              <a:rPr lang="en-US" sz="2400" dirty="0"/>
              <a:t> 16 kg </a:t>
            </a:r>
            <a:r>
              <a:rPr lang="en-US" sz="2400" dirty="0" err="1"/>
              <a:t>vì</a:t>
            </a:r>
            <a:r>
              <a:rPr lang="en-US" sz="2400" dirty="0"/>
              <a:t>:</a:t>
            </a:r>
          </a:p>
          <a:p>
            <a:pPr algn="ctr"/>
            <a:r>
              <a:rPr lang="en-US" sz="2400" dirty="0"/>
              <a:t>14 + 16 = 30 kg  &lt;31 kg</a:t>
            </a:r>
          </a:p>
        </p:txBody>
      </p:sp>
    </p:spTree>
    <p:extLst>
      <p:ext uri="{BB962C8B-B14F-4D97-AF65-F5344CB8AC3E}">
        <p14:creationId xmlns:p14="http://schemas.microsoft.com/office/powerpoint/2010/main" val="3061830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60" y="1401445"/>
            <a:ext cx="350647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2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710545" y="-98425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710545" y="-98425"/>
            <a:ext cx="1564640" cy="159829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D5EADD3-8F84-4E63-90D7-BB893A3B0F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53" y="0"/>
            <a:ext cx="1564641" cy="7123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33380B-3535-47C8-A815-00A3C10141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4694" y="484446"/>
            <a:ext cx="8972550" cy="16573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8BD2D5-BC4E-4A87-BE8A-BE2EC6D1CA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53" y="2526449"/>
            <a:ext cx="6800850" cy="39528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146D938-6C68-4BE7-817E-A923AA8E87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9099" y="3095626"/>
            <a:ext cx="4998853" cy="1657349"/>
          </a:xfrm>
          <a:prstGeom prst="rect">
            <a:avLst/>
          </a:prstGeom>
        </p:spPr>
      </p:pic>
      <p:sp>
        <p:nvSpPr>
          <p:cNvPr id="9" name="Flowchart: Alternate Process 8">
            <a:extLst>
              <a:ext uri="{FF2B5EF4-FFF2-40B4-BE49-F238E27FC236}">
                <a16:creationId xmlns:a16="http://schemas.microsoft.com/office/drawing/2014/main" id="{04BF4F75-D3B0-4609-ABD0-DA946A31D32E}"/>
              </a:ext>
            </a:extLst>
          </p:cNvPr>
          <p:cNvSpPr/>
          <p:nvPr/>
        </p:nvSpPr>
        <p:spPr>
          <a:xfrm>
            <a:off x="10324214" y="3095626"/>
            <a:ext cx="308344" cy="434383"/>
          </a:xfrm>
          <a:prstGeom prst="flowChartAlternateProcess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8</a:t>
            </a:r>
          </a:p>
        </p:txBody>
      </p:sp>
      <p:sp>
        <p:nvSpPr>
          <p:cNvPr id="18" name="Flowchart: Alternate Process 17">
            <a:extLst>
              <a:ext uri="{FF2B5EF4-FFF2-40B4-BE49-F238E27FC236}">
                <a16:creationId xmlns:a16="http://schemas.microsoft.com/office/drawing/2014/main" id="{F6558BB7-866E-4089-BCB5-EC9CA9D8FE90}"/>
              </a:ext>
            </a:extLst>
          </p:cNvPr>
          <p:cNvSpPr/>
          <p:nvPr/>
        </p:nvSpPr>
        <p:spPr>
          <a:xfrm>
            <a:off x="10359671" y="3627254"/>
            <a:ext cx="308344" cy="434383"/>
          </a:xfrm>
          <a:prstGeom prst="flowChartAlternateProcess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5</a:t>
            </a:r>
          </a:p>
        </p:txBody>
      </p:sp>
      <p:sp>
        <p:nvSpPr>
          <p:cNvPr id="19" name="Flowchart: Alternate Process 18">
            <a:extLst>
              <a:ext uri="{FF2B5EF4-FFF2-40B4-BE49-F238E27FC236}">
                <a16:creationId xmlns:a16="http://schemas.microsoft.com/office/drawing/2014/main" id="{DA1DCDFC-B7BE-4AA5-93A0-DD6CDB1A5DD8}"/>
              </a:ext>
            </a:extLst>
          </p:cNvPr>
          <p:cNvSpPr/>
          <p:nvPr/>
        </p:nvSpPr>
        <p:spPr>
          <a:xfrm>
            <a:off x="10632558" y="4190114"/>
            <a:ext cx="446567" cy="434383"/>
          </a:xfrm>
          <a:prstGeom prst="flowChartAlternateProcess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13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8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627360" y="0"/>
            <a:ext cx="1564640" cy="15982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89AFC2E-61F0-444F-9557-B93211E2A3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1451" y="1598296"/>
            <a:ext cx="7655442" cy="25909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BA7AE8D-7AD7-4655-A9DF-138889C75365}"/>
              </a:ext>
            </a:extLst>
          </p:cNvPr>
          <p:cNvSpPr txBox="1"/>
          <p:nvPr/>
        </p:nvSpPr>
        <p:spPr>
          <a:xfrm>
            <a:off x="5380074" y="2445488"/>
            <a:ext cx="12333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= 33 </a:t>
            </a:r>
            <a:r>
              <a:rPr lang="en-US" sz="2800" i="1" dirty="0"/>
              <a:t>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BB8280-BFBA-4017-AADE-392CCD6F55E2}"/>
              </a:ext>
            </a:extLst>
          </p:cNvPr>
          <p:cNvSpPr txBox="1"/>
          <p:nvPr/>
        </p:nvSpPr>
        <p:spPr>
          <a:xfrm>
            <a:off x="5380074" y="2968708"/>
            <a:ext cx="12333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= 25 </a:t>
            </a:r>
            <a:r>
              <a:rPr lang="en-US" sz="2800" i="1" dirty="0"/>
              <a:t>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775AD8-73DE-4C0E-AD80-A1728A82B993}"/>
              </a:ext>
            </a:extLst>
          </p:cNvPr>
          <p:cNvSpPr txBox="1"/>
          <p:nvPr/>
        </p:nvSpPr>
        <p:spPr>
          <a:xfrm>
            <a:off x="5479311" y="3554290"/>
            <a:ext cx="12333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= 8 </a:t>
            </a:r>
            <a:r>
              <a:rPr lang="en-US" sz="2800" i="1" dirty="0"/>
              <a:t>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8880634-25E5-467E-8CCB-9D22CE77AE04}"/>
              </a:ext>
            </a:extLst>
          </p:cNvPr>
          <p:cNvSpPr txBox="1"/>
          <p:nvPr/>
        </p:nvSpPr>
        <p:spPr>
          <a:xfrm>
            <a:off x="9533860" y="2370542"/>
            <a:ext cx="12333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= 63 </a:t>
            </a:r>
            <a:r>
              <a:rPr lang="en-US" sz="2800" i="1" dirty="0"/>
              <a:t>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C49A7F2-F18A-4FD1-BB5D-ABE526A825D1}"/>
              </a:ext>
            </a:extLst>
          </p:cNvPr>
          <p:cNvSpPr txBox="1"/>
          <p:nvPr/>
        </p:nvSpPr>
        <p:spPr>
          <a:xfrm>
            <a:off x="9533860" y="2968708"/>
            <a:ext cx="12333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=19 </a:t>
            </a:r>
            <a:r>
              <a:rPr lang="en-US" sz="2800" i="1" dirty="0"/>
              <a:t>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5A0E389-3471-427D-A0BE-407DC65CA3BF}"/>
              </a:ext>
            </a:extLst>
          </p:cNvPr>
          <p:cNvSpPr txBox="1"/>
          <p:nvPr/>
        </p:nvSpPr>
        <p:spPr>
          <a:xfrm>
            <a:off x="9545438" y="3491928"/>
            <a:ext cx="12333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= 44 </a:t>
            </a:r>
            <a:r>
              <a:rPr lang="en-US" sz="2800" i="1" dirty="0"/>
              <a:t>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70E6D4-BF4D-4BFB-9A54-9A604FFA12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7237" y="4455042"/>
            <a:ext cx="8601578" cy="1690180"/>
          </a:xfrm>
          <a:prstGeom prst="rect">
            <a:avLst/>
          </a:prstGeom>
        </p:spPr>
      </p:pic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EE5753C4-2EDD-4FC0-9A9D-5B022C37558C}"/>
              </a:ext>
            </a:extLst>
          </p:cNvPr>
          <p:cNvSpPr/>
          <p:nvPr/>
        </p:nvSpPr>
        <p:spPr>
          <a:xfrm>
            <a:off x="5996764" y="4997302"/>
            <a:ext cx="1137684" cy="45062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= 53 </a:t>
            </a:r>
            <a:r>
              <a:rPr lang="en-US" sz="2400" i="1" dirty="0"/>
              <a:t>I</a:t>
            </a:r>
          </a:p>
        </p:txBody>
      </p:sp>
      <p:sp>
        <p:nvSpPr>
          <p:cNvPr id="20" name="Flowchart: Alternate Process 19">
            <a:extLst>
              <a:ext uri="{FF2B5EF4-FFF2-40B4-BE49-F238E27FC236}">
                <a16:creationId xmlns:a16="http://schemas.microsoft.com/office/drawing/2014/main" id="{CBFFE8B7-31FD-475C-BF53-8F079D5174D0}"/>
              </a:ext>
            </a:extLst>
          </p:cNvPr>
          <p:cNvSpPr/>
          <p:nvPr/>
        </p:nvSpPr>
        <p:spPr>
          <a:xfrm>
            <a:off x="9930811" y="4997302"/>
            <a:ext cx="1137684" cy="45062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= 51 </a:t>
            </a:r>
            <a:r>
              <a:rPr lang="en-US" sz="2400" i="1" dirty="0"/>
              <a:t>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1" grpId="0"/>
      <p:bldP spid="14" grpId="0"/>
      <p:bldP spid="17" grpId="0"/>
      <p:bldP spid="18" grpId="0"/>
      <p:bldP spid="8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627360" y="0"/>
            <a:ext cx="1564640" cy="15982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EE7B916-074F-4B76-B8CC-84E0B27FE4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664" y="552894"/>
            <a:ext cx="8299820" cy="5917350"/>
          </a:xfrm>
          <a:prstGeom prst="rect">
            <a:avLst/>
          </a:prstGeom>
        </p:spPr>
      </p:pic>
      <p:sp>
        <p:nvSpPr>
          <p:cNvPr id="4" name="Flowchart: Connector 3">
            <a:extLst>
              <a:ext uri="{FF2B5EF4-FFF2-40B4-BE49-F238E27FC236}">
                <a16:creationId xmlns:a16="http://schemas.microsoft.com/office/drawing/2014/main" id="{0FA07B20-8498-4BC3-94AB-B0616B0AE067}"/>
              </a:ext>
            </a:extLst>
          </p:cNvPr>
          <p:cNvSpPr/>
          <p:nvPr/>
        </p:nvSpPr>
        <p:spPr>
          <a:xfrm>
            <a:off x="5369442" y="5337544"/>
            <a:ext cx="627321" cy="712382"/>
          </a:xfrm>
          <a:prstGeom prst="flowChartConnector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7849E4-8A11-40AC-AA85-656E23C45C25}"/>
              </a:ext>
            </a:extLst>
          </p:cNvPr>
          <p:cNvSpPr txBox="1"/>
          <p:nvPr/>
        </p:nvSpPr>
        <p:spPr>
          <a:xfrm>
            <a:off x="9128169" y="5588261"/>
            <a:ext cx="29983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10</a:t>
            </a:r>
            <a:r>
              <a:rPr lang="en-US" sz="2400" i="1" dirty="0"/>
              <a:t> l </a:t>
            </a:r>
            <a:r>
              <a:rPr lang="en-US" sz="2400" dirty="0"/>
              <a:t>+ 2 </a:t>
            </a:r>
            <a:r>
              <a:rPr lang="en-US" sz="2400" i="1" dirty="0"/>
              <a:t>l </a:t>
            </a:r>
            <a:r>
              <a:rPr lang="en-US" sz="2400" dirty="0"/>
              <a:t>+ 3 </a:t>
            </a:r>
            <a:r>
              <a:rPr lang="en-US" sz="2400" i="1" dirty="0"/>
              <a:t>l </a:t>
            </a:r>
            <a:r>
              <a:rPr lang="en-US" sz="2400" dirty="0"/>
              <a:t>= 15 </a:t>
            </a:r>
            <a:r>
              <a:rPr lang="en-US" sz="2400" i="1" dirty="0"/>
              <a:t>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96374-38F8-4322-96A4-98256687F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A1FA51-504D-45EF-BFB6-0DB4CC6498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928C67-C789-4920-A61A-622AE6A859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1343" y="921543"/>
            <a:ext cx="9209314" cy="33820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FA052F-A6E2-47F4-BD0E-B8EE5CF339A1}"/>
              </a:ext>
            </a:extLst>
          </p:cNvPr>
          <p:cNvSpPr txBox="1"/>
          <p:nvPr/>
        </p:nvSpPr>
        <p:spPr>
          <a:xfrm>
            <a:off x="3124200" y="4550229"/>
            <a:ext cx="6847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tất</a:t>
            </a:r>
            <a:r>
              <a:rPr lang="en-US" sz="2800" dirty="0"/>
              <a:t> </a:t>
            </a:r>
            <a:r>
              <a:rPr lang="en-US" sz="2800" dirty="0" err="1"/>
              <a:t>cả</a:t>
            </a:r>
            <a:r>
              <a:rPr lang="en-US" sz="2800" dirty="0"/>
              <a:t>: 18 + 4 = 22 </a:t>
            </a:r>
            <a:r>
              <a:rPr lang="en-US" sz="2800" dirty="0" err="1"/>
              <a:t>thùng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 </a:t>
            </a:r>
            <a:r>
              <a:rPr lang="en-US" sz="2800" dirty="0" err="1"/>
              <a:t>mắm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31209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upils awards poster background mater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2419182" y="2339391"/>
            <a:ext cx="7343775" cy="3048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Chúc</a:t>
            </a:r>
            <a:r>
              <a:rPr kumimoji="0" lang="en-US" sz="3600" b="1" i="1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kumimoji="0" lang="en-US" sz="3600" b="1" i="1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các</a:t>
            </a:r>
            <a:r>
              <a:rPr kumimoji="0" lang="en-US" sz="3600" b="1" i="1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kumimoji="0" lang="en-US" sz="3600" b="1" i="1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thầy</a:t>
            </a:r>
            <a:r>
              <a:rPr kumimoji="0" lang="en-US" sz="3600" b="1" i="1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kumimoji="0" lang="en-US" sz="3600" b="1" i="1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cô</a:t>
            </a:r>
            <a:r>
              <a:rPr kumimoji="0" lang="en-US" sz="3600" b="1" i="1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kumimoji="0" lang="en-US" sz="3600" b="1" i="1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mạnh</a:t>
            </a:r>
            <a:r>
              <a:rPr kumimoji="0" lang="en-US" sz="3600" b="1" i="1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kumimoji="0" lang="en-US" sz="3600" b="1" i="1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khoẻ</a:t>
            </a:r>
            <a:endParaRPr kumimoji="0" lang="en-US" sz="3600" b="1" i="1" u="none" strike="noStrike" kern="10" cap="none" spc="0" normalizeH="0" baseline="0" noProof="0" dirty="0">
              <a:ln w="9525">
                <a:solidFill>
                  <a:srgbClr val="000000"/>
                </a:solidFill>
                <a:round/>
              </a:ln>
              <a:solidFill>
                <a:srgbClr val="FFFF66"/>
              </a:solidFill>
              <a:effectLst/>
              <a:uLnTx/>
              <a:uFillTx/>
              <a:latin typeface="Arial" panose="020B0604020202020204"/>
              <a:ea typeface="+mn-lt"/>
              <a:cs typeface="Arial" panose="020B0604020202020204"/>
            </a:endParaRPr>
          </a:p>
        </p:txBody>
      </p:sp>
      <p:sp>
        <p:nvSpPr>
          <p:cNvPr id="4" name="Rectangle 19"/>
          <p:cNvSpPr txBox="1">
            <a:spLocks noChangeArrowheads="1"/>
          </p:cNvSpPr>
          <p:nvPr/>
        </p:nvSpPr>
        <p:spPr>
          <a:xfrm>
            <a:off x="2743200" y="4541253"/>
            <a:ext cx="9448800" cy="1470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Chúc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các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con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chăm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ngoan</a:t>
            </a:r>
            <a:endParaRPr kumimoji="0" lang="en-US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288660" y="439305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621095" y="2182622"/>
            <a:ext cx="4949807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Khởi</a:t>
            </a:r>
            <a:r>
              <a:rPr kumimoji="0" lang="en-US" altLang="zh-CN" sz="8800" b="0" i="0" u="none" strike="noStrike" kern="1200" cap="none" spc="0" normalizeH="0" noProof="0" dirty="0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 </a:t>
            </a:r>
            <a:r>
              <a:rPr kumimoji="0" lang="en-US" altLang="zh-CN" sz="8800" b="0" i="0" u="none" strike="noStrike" kern="1200" cap="none" spc="0" normalizeH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động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79C245"/>
              </a:solidFill>
              <a:effectLst/>
              <a:uLnTx/>
              <a:uFillTx/>
              <a:latin typeface="Montserrat ExtraBold" panose="00000900000000000000" pitchFamily="2" charset="0"/>
              <a:ea typeface="微软雅黑"/>
              <a:cs typeface="+mn-cs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8721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25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226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Điệu Nhảy vui nhộn!">
            <a:hlinkClick r:id="" action="ppaction://media"/>
            <a:extLst>
              <a:ext uri="{FF2B5EF4-FFF2-40B4-BE49-F238E27FC236}">
                <a16:creationId xmlns:a16="http://schemas.microsoft.com/office/drawing/2014/main" id="{9514A32F-4900-479C-8D92-4ADEE504306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941" y="643467"/>
            <a:ext cx="990411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90128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7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">
            <a:extLst>
              <a:ext uri="{FF2B5EF4-FFF2-40B4-BE49-F238E27FC236}">
                <a16:creationId xmlns:a16="http://schemas.microsoft.com/office/drawing/2014/main" id="{BE02F5E7-19E1-44A8-A616-62EE5762E6FB}"/>
              </a:ext>
            </a:extLst>
          </p:cNvPr>
          <p:cNvGrpSpPr/>
          <p:nvPr/>
        </p:nvGrpSpPr>
        <p:grpSpPr>
          <a:xfrm>
            <a:off x="288660" y="439305"/>
            <a:ext cx="11441759" cy="5883467"/>
            <a:chOff x="341926" y="208486"/>
            <a:chExt cx="11441759" cy="5883467"/>
          </a:xfrm>
        </p:grpSpPr>
        <p:pic>
          <p:nvPicPr>
            <p:cNvPr id="3" name="134">
              <a:extLst>
                <a:ext uri="{FF2B5EF4-FFF2-40B4-BE49-F238E27FC236}">
                  <a16:creationId xmlns:a16="http://schemas.microsoft.com/office/drawing/2014/main" id="{2B7BAD63-9072-47D2-ADE1-D8248BCFF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4" name="135">
              <a:extLst>
                <a:ext uri="{FF2B5EF4-FFF2-40B4-BE49-F238E27FC236}">
                  <a16:creationId xmlns:a16="http://schemas.microsoft.com/office/drawing/2014/main" id="{27DC6CC9-9DDF-4279-BAAE-5A5683AE8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5" name="136">
              <a:extLst>
                <a:ext uri="{FF2B5EF4-FFF2-40B4-BE49-F238E27FC236}">
                  <a16:creationId xmlns:a16="http://schemas.microsoft.com/office/drawing/2014/main" id="{B68D86A8-44D2-4161-B3B6-5627FA6880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6" name="142">
              <a:extLst>
                <a:ext uri="{FF2B5EF4-FFF2-40B4-BE49-F238E27FC236}">
                  <a16:creationId xmlns:a16="http://schemas.microsoft.com/office/drawing/2014/main" id="{33F5CE1F-54B4-4AC8-9CF2-3DC552D12D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7" name="137">
            <a:extLst>
              <a:ext uri="{FF2B5EF4-FFF2-40B4-BE49-F238E27FC236}">
                <a16:creationId xmlns:a16="http://schemas.microsoft.com/office/drawing/2014/main" id="{C7638E9E-F126-4DD5-8E7B-65F1FCCC5EC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8" name="138">
            <a:extLst>
              <a:ext uri="{FF2B5EF4-FFF2-40B4-BE49-F238E27FC236}">
                <a16:creationId xmlns:a16="http://schemas.microsoft.com/office/drawing/2014/main" id="{67CB7C8A-CF86-436E-A3AE-F2CF3E3420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9" name="139">
            <a:extLst>
              <a:ext uri="{FF2B5EF4-FFF2-40B4-BE49-F238E27FC236}">
                <a16:creationId xmlns:a16="http://schemas.microsoft.com/office/drawing/2014/main" id="{1DA67DCB-E19D-4A6D-A415-2B4877910C0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10" name="140">
            <a:extLst>
              <a:ext uri="{FF2B5EF4-FFF2-40B4-BE49-F238E27FC236}">
                <a16:creationId xmlns:a16="http://schemas.microsoft.com/office/drawing/2014/main" id="{524731C3-E731-422D-93F8-856E55219E5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11" name="141">
            <a:extLst>
              <a:ext uri="{FF2B5EF4-FFF2-40B4-BE49-F238E27FC236}">
                <a16:creationId xmlns:a16="http://schemas.microsoft.com/office/drawing/2014/main" id="{5106029F-2D38-46E9-8D7B-24F967D0D70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12" name="147">
            <a:extLst>
              <a:ext uri="{FF2B5EF4-FFF2-40B4-BE49-F238E27FC236}">
                <a16:creationId xmlns:a16="http://schemas.microsoft.com/office/drawing/2014/main" id="{92548300-904C-427C-970F-E0AD1768224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13" name="148">
            <a:extLst>
              <a:ext uri="{FF2B5EF4-FFF2-40B4-BE49-F238E27FC236}">
                <a16:creationId xmlns:a16="http://schemas.microsoft.com/office/drawing/2014/main" id="{53F44918-4C49-433F-AB81-31AE943AF27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15" name="143">
            <a:extLst>
              <a:ext uri="{FF2B5EF4-FFF2-40B4-BE49-F238E27FC236}">
                <a16:creationId xmlns:a16="http://schemas.microsoft.com/office/drawing/2014/main" id="{DB69D7D4-AEB4-4DBB-9946-7CED55EC9F1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18" name="146">
            <a:extLst>
              <a:ext uri="{FF2B5EF4-FFF2-40B4-BE49-F238E27FC236}">
                <a16:creationId xmlns:a16="http://schemas.microsoft.com/office/drawing/2014/main" id="{D4580FD4-6D71-4788-9FE6-6153C361894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1" name="145">
            <a:extLst>
              <a:ext uri="{FF2B5EF4-FFF2-40B4-BE49-F238E27FC236}">
                <a16:creationId xmlns:a16="http://schemas.microsoft.com/office/drawing/2014/main" id="{65F9F2CC-DD62-4807-BC6E-2C2A2189F5D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4" name="144">
            <a:extLst>
              <a:ext uri="{FF2B5EF4-FFF2-40B4-BE49-F238E27FC236}">
                <a16:creationId xmlns:a16="http://schemas.microsoft.com/office/drawing/2014/main" id="{E9F62748-0DF0-4ABF-9BE7-9C9AE9286CB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6F00BB1A-567A-4074-AB6B-9FF35115A74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B9DC3F0E-EF7C-487F-9306-934E4932B2F0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1" name="4">
            <a:extLst>
              <a:ext uri="{FF2B5EF4-FFF2-40B4-BE49-F238E27FC236}">
                <a16:creationId xmlns:a16="http://schemas.microsoft.com/office/drawing/2014/main" id="{159B922C-23E7-4E07-AC79-65957C8F849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838160"/>
            <a:ext cx="352299" cy="5802531"/>
          </a:xfrm>
          <a:prstGeom prst="rect">
            <a:avLst/>
          </a:prstGeom>
        </p:spPr>
      </p:pic>
      <p:pic>
        <p:nvPicPr>
          <p:cNvPr id="37" name="1">
            <a:extLst>
              <a:ext uri="{FF2B5EF4-FFF2-40B4-BE49-F238E27FC236}">
                <a16:creationId xmlns:a16="http://schemas.microsoft.com/office/drawing/2014/main" id="{A01A7D5B-F0E8-4E02-997A-105CF9F87B3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sp>
        <p:nvSpPr>
          <p:cNvPr id="25" name="矩形 7">
            <a:extLst>
              <a:ext uri="{FF2B5EF4-FFF2-40B4-BE49-F238E27FC236}">
                <a16:creationId xmlns:a16="http://schemas.microsoft.com/office/drawing/2014/main" id="{CF2BB86A-BC34-443D-8DBF-0837B1371CD2}"/>
              </a:ext>
            </a:extLst>
          </p:cNvPr>
          <p:cNvSpPr/>
          <p:nvPr/>
        </p:nvSpPr>
        <p:spPr>
          <a:xfrm>
            <a:off x="2944519" y="2358702"/>
            <a:ext cx="6560816" cy="19972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1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+mn-ea"/>
                <a:cs typeface="+mj-lt"/>
                <a:sym typeface="+mn-ea"/>
              </a:rPr>
              <a:t>Bài</a:t>
            </a:r>
            <a:r>
              <a:rPr kumimoji="0" lang="en-US" sz="60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+mn-ea"/>
                <a:cs typeface="+mj-lt"/>
                <a:sym typeface="+mn-ea"/>
              </a:rPr>
              <a:t> 35: </a:t>
            </a:r>
            <a:r>
              <a:rPr kumimoji="0" lang="en-US" sz="6000" b="1" i="1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+mn-ea"/>
                <a:cs typeface="+mj-lt"/>
                <a:sym typeface="+mn-ea"/>
              </a:rPr>
              <a:t>Ôn</a:t>
            </a:r>
            <a:r>
              <a:rPr kumimoji="0" lang="en-US" sz="60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+mn-ea"/>
                <a:cs typeface="+mj-lt"/>
                <a:sym typeface="+mn-ea"/>
              </a:rPr>
              <a:t> </a:t>
            </a:r>
            <a:r>
              <a:rPr kumimoji="0" lang="en-US" sz="6000" b="1" i="1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+mn-ea"/>
                <a:cs typeface="+mj-lt"/>
                <a:sym typeface="+mn-ea"/>
              </a:rPr>
              <a:t>tập</a:t>
            </a:r>
            <a:r>
              <a:rPr kumimoji="0" lang="en-US" sz="60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+mn-ea"/>
                <a:cs typeface="+mj-lt"/>
                <a:sym typeface="+mn-ea"/>
              </a:rPr>
              <a:t> </a:t>
            </a:r>
            <a:r>
              <a:rPr kumimoji="0" lang="en-US" sz="6000" b="1" i="1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+mn-ea"/>
                <a:cs typeface="+mj-lt"/>
                <a:sym typeface="+mn-ea"/>
              </a:rPr>
              <a:t>đo</a:t>
            </a:r>
            <a:r>
              <a:rPr kumimoji="0" lang="en-US" sz="6000" b="1" i="1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+mn-ea"/>
                <a:cs typeface="+mj-lt"/>
                <a:sym typeface="+mn-ea"/>
              </a:rPr>
              <a:t> </a:t>
            </a:r>
            <a:r>
              <a:rPr kumimoji="0" lang="en-US" sz="6000" b="1" i="1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+mn-ea"/>
                <a:cs typeface="+mj-lt"/>
                <a:sym typeface="+mn-ea"/>
              </a:rPr>
              <a:t>lường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BEEC9">
                  <a:lumMod val="75000"/>
                </a:srgbClr>
              </a:solidFill>
              <a:effectLst/>
              <a:uLnTx/>
              <a:uFillTx/>
              <a:latin typeface="Franklin Gothic Book"/>
              <a:ea typeface="华文楷体" panose="0201060004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35937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25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60" y="1401445"/>
            <a:ext cx="350647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20" descr="logo">
            <a:extLst>
              <a:ext uri="{FF2B5EF4-FFF2-40B4-BE49-F238E27FC236}">
                <a16:creationId xmlns:a16="http://schemas.microsoft.com/office/drawing/2014/main" id="{05BE5FF7-A996-4293-AEC3-9D2B3AAAD2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17C855-91DB-4530-9BAB-9F6D9E60F6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A620A1-8753-4D69-B2DB-8922880BD9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1222744"/>
            <a:ext cx="10143460" cy="4780111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320C303-393A-4921-ACF0-8AB4F18FDA3F}"/>
              </a:ext>
            </a:extLst>
          </p:cNvPr>
          <p:cNvSpPr/>
          <p:nvPr/>
        </p:nvSpPr>
        <p:spPr>
          <a:xfrm>
            <a:off x="5858540" y="2381693"/>
            <a:ext cx="435934" cy="4359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Đ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99579BA-BE0A-43D2-B64D-7F27030EB865}"/>
              </a:ext>
            </a:extLst>
          </p:cNvPr>
          <p:cNvSpPr/>
          <p:nvPr/>
        </p:nvSpPr>
        <p:spPr>
          <a:xfrm>
            <a:off x="5794745" y="2993065"/>
            <a:ext cx="435934" cy="4359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S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631E056-3E01-4943-9B1F-7CFE535EE046}"/>
              </a:ext>
            </a:extLst>
          </p:cNvPr>
          <p:cNvSpPr/>
          <p:nvPr/>
        </p:nvSpPr>
        <p:spPr>
          <a:xfrm>
            <a:off x="5794745" y="3668620"/>
            <a:ext cx="435934" cy="4359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Đ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6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20" descr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0225" y="-88265"/>
            <a:ext cx="1564640" cy="1598295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A32CB7-D2F1-44FC-BF37-4AF2C34456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A83BAC-4756-4D2C-A7E7-F7B1685FEA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9702" y="606056"/>
            <a:ext cx="8835655" cy="1743126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B8E9ED7E-EEE2-45C4-8910-C4DA35BD4151}"/>
              </a:ext>
            </a:extLst>
          </p:cNvPr>
          <p:cNvSpPr/>
          <p:nvPr/>
        </p:nvSpPr>
        <p:spPr>
          <a:xfrm>
            <a:off x="680484" y="3211033"/>
            <a:ext cx="3327990" cy="1637414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19 kg + 25 kg = 44 kg</a:t>
            </a:r>
          </a:p>
          <a:p>
            <a:pPr algn="ctr"/>
            <a:r>
              <a:rPr lang="en-US" sz="2400" dirty="0"/>
              <a:t>63 kg – 28 kg = 35 kg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0C81C3AD-E700-4FB7-A8A8-BC08ACC38521}"/>
              </a:ext>
            </a:extLst>
          </p:cNvPr>
          <p:cNvSpPr/>
          <p:nvPr/>
        </p:nvSpPr>
        <p:spPr>
          <a:xfrm>
            <a:off x="4353147" y="3182587"/>
            <a:ext cx="3327990" cy="1637414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35 kg + 28 kg = 63 kg</a:t>
            </a:r>
          </a:p>
          <a:p>
            <a:pPr algn="ctr"/>
            <a:r>
              <a:rPr lang="en-US" sz="2400" dirty="0"/>
              <a:t>44 kg – 25 kg = 19 kg</a:t>
            </a: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C64AB05F-667A-47FB-AA14-A98C1534D486}"/>
              </a:ext>
            </a:extLst>
          </p:cNvPr>
          <p:cNvSpPr/>
          <p:nvPr/>
        </p:nvSpPr>
        <p:spPr>
          <a:xfrm>
            <a:off x="8025810" y="3177271"/>
            <a:ext cx="3327990" cy="1637414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44 kg - 19 kg = 25 kg</a:t>
            </a:r>
          </a:p>
          <a:p>
            <a:pPr algn="ctr"/>
            <a:r>
              <a:rPr lang="en-US" sz="2400" dirty="0"/>
              <a:t>63 kg – 35 kg = 28 kg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B21E3A4-05C9-466A-BB95-965A9D2510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564" y="370256"/>
            <a:ext cx="9732822" cy="5477651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996DAA9-E016-4A9E-A5D1-2D8EAA254F2A}"/>
              </a:ext>
            </a:extLst>
          </p:cNvPr>
          <p:cNvSpPr/>
          <p:nvPr/>
        </p:nvSpPr>
        <p:spPr>
          <a:xfrm>
            <a:off x="2339163" y="4901609"/>
            <a:ext cx="393404" cy="37214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1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1C3389C-9B16-48B4-BF9E-E02369CF955F}"/>
              </a:ext>
            </a:extLst>
          </p:cNvPr>
          <p:cNvSpPr/>
          <p:nvPr/>
        </p:nvSpPr>
        <p:spPr>
          <a:xfrm>
            <a:off x="3318184" y="4901609"/>
            <a:ext cx="393404" cy="37214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2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D742D4A-7685-4895-9664-EA22A38A80C8}"/>
              </a:ext>
            </a:extLst>
          </p:cNvPr>
          <p:cNvSpPr/>
          <p:nvPr/>
        </p:nvSpPr>
        <p:spPr>
          <a:xfrm>
            <a:off x="4381440" y="4901609"/>
            <a:ext cx="393404" cy="37214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3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9E65FE8-4092-422E-ABA9-1045B274CCA2}"/>
              </a:ext>
            </a:extLst>
          </p:cNvPr>
          <p:cNvSpPr/>
          <p:nvPr/>
        </p:nvSpPr>
        <p:spPr>
          <a:xfrm>
            <a:off x="4578142" y="5374758"/>
            <a:ext cx="393404" cy="37214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3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E6A919E-1DBD-435C-8A91-5AF97E40C687}"/>
              </a:ext>
            </a:extLst>
          </p:cNvPr>
          <p:cNvSpPr/>
          <p:nvPr/>
        </p:nvSpPr>
        <p:spPr>
          <a:xfrm>
            <a:off x="7023754" y="4901609"/>
            <a:ext cx="393404" cy="37214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5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F174104-8850-413A-B332-3E52879EEEC1}"/>
              </a:ext>
            </a:extLst>
          </p:cNvPr>
          <p:cNvSpPr/>
          <p:nvPr/>
        </p:nvSpPr>
        <p:spPr>
          <a:xfrm>
            <a:off x="8097643" y="4901609"/>
            <a:ext cx="393404" cy="37214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1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8A868F3-BEF5-4471-960C-20F0D48C087F}"/>
              </a:ext>
            </a:extLst>
          </p:cNvPr>
          <p:cNvSpPr/>
          <p:nvPr/>
        </p:nvSpPr>
        <p:spPr>
          <a:xfrm>
            <a:off x="9076664" y="4901609"/>
            <a:ext cx="393404" cy="37214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4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81F48DF-061E-4D39-8FA7-FA2B253567E0}"/>
              </a:ext>
            </a:extLst>
          </p:cNvPr>
          <p:cNvSpPr/>
          <p:nvPr/>
        </p:nvSpPr>
        <p:spPr>
          <a:xfrm>
            <a:off x="9273366" y="5374758"/>
            <a:ext cx="393404" cy="37214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2" grpId="0" animBg="1"/>
      <p:bldP spid="13" grpId="0" animBg="1"/>
      <p:bldP spid="14" grpId="0" animBg="1"/>
      <p:bldP spid="17" grpId="0" animBg="1"/>
      <p:bldP spid="18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3B4A38C-2379-4E73-A96A-C8357B70B8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629" y="876078"/>
            <a:ext cx="10324214" cy="1250434"/>
          </a:xfrm>
          <a:prstGeom prst="rect">
            <a:avLst/>
          </a:prstGeom>
        </p:spPr>
      </p:pic>
      <p:sp>
        <p:nvSpPr>
          <p:cNvPr id="13" name="5">
            <a:extLst>
              <a:ext uri="{FF2B5EF4-FFF2-40B4-BE49-F238E27FC236}">
                <a16:creationId xmlns:a16="http://schemas.microsoft.com/office/drawing/2014/main" id="{AAA31BF9-62A0-464C-9190-C5C924EE4F16}"/>
              </a:ext>
            </a:extLst>
          </p:cNvPr>
          <p:cNvSpPr/>
          <p:nvPr/>
        </p:nvSpPr>
        <p:spPr>
          <a:xfrm>
            <a:off x="1190847" y="3173704"/>
            <a:ext cx="9888279" cy="219512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68571" tIns="34285" rIns="68571" bIns="34285" rtlCol="0" anchor="ctr"/>
          <a:lstStyle/>
          <a:p>
            <a:pPr algn="ctr"/>
            <a:endParaRPr lang="zh-CN" altLang="en-US" dirty="0">
              <a:latin typeface="微软雅黑"/>
              <a:ea typeface="微软雅黑"/>
              <a:sym typeface="微软雅黑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B62743-EC26-411B-91DB-D656AEEA1492}"/>
              </a:ext>
            </a:extLst>
          </p:cNvPr>
          <p:cNvSpPr txBox="1"/>
          <p:nvPr/>
        </p:nvSpPr>
        <p:spPr>
          <a:xfrm>
            <a:off x="1371601" y="3306726"/>
            <a:ext cx="90483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Lúc</a:t>
            </a:r>
            <a:r>
              <a:rPr lang="en-US" sz="3200" dirty="0"/>
              <a:t> </a:t>
            </a:r>
            <a:r>
              <a:rPr lang="en-US" sz="3200" dirty="0" err="1"/>
              <a:t>này</a:t>
            </a:r>
            <a:r>
              <a:rPr lang="en-US" sz="3200" dirty="0"/>
              <a:t>, con </a:t>
            </a:r>
            <a:r>
              <a:rPr lang="en-US" sz="3200" dirty="0" err="1"/>
              <a:t>lợn</a:t>
            </a:r>
            <a:r>
              <a:rPr lang="en-US" sz="3200" dirty="0"/>
              <a:t> </a:t>
            </a:r>
            <a:r>
              <a:rPr lang="en-US" sz="3200" dirty="0" err="1"/>
              <a:t>nặng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ki</a:t>
            </a:r>
            <a:r>
              <a:rPr lang="en-US" sz="3200" dirty="0"/>
              <a:t>-</a:t>
            </a:r>
            <a:r>
              <a:rPr lang="en-US" sz="3200" dirty="0" err="1"/>
              <a:t>lô</a:t>
            </a:r>
            <a:r>
              <a:rPr lang="en-US" sz="3200" dirty="0"/>
              <a:t>-gam </a:t>
            </a:r>
            <a:r>
              <a:rPr lang="en-US" sz="3200" dirty="0" err="1"/>
              <a:t>là</a:t>
            </a:r>
            <a:r>
              <a:rPr lang="en-US" sz="3200" dirty="0"/>
              <a:t>:</a:t>
            </a:r>
          </a:p>
          <a:p>
            <a:pPr algn="ctr"/>
            <a:r>
              <a:rPr lang="en-US" sz="3200" dirty="0"/>
              <a:t>25 + 18 = 43 (kg)</a:t>
            </a:r>
          </a:p>
          <a:p>
            <a:pPr algn="ctr"/>
            <a:r>
              <a:rPr lang="en-US" sz="3200" dirty="0" err="1"/>
              <a:t>Đáp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43 (kg)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5" grpId="0"/>
    </p:bldLst>
  </p:timing>
</p:sld>
</file>

<file path=ppt/theme/theme1.xml><?xml version="1.0" encoding="utf-8"?>
<a:theme xmlns:a="http://schemas.openxmlformats.org/drawingml/2006/main" name="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212</Words>
  <Application>Microsoft Office PowerPoint</Application>
  <PresentationFormat>Widescreen</PresentationFormat>
  <Paragraphs>50</Paragraphs>
  <Slides>16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16</vt:i4>
      </vt:variant>
    </vt:vector>
  </HeadingPairs>
  <TitlesOfParts>
    <vt:vector size="39" baseType="lpstr">
      <vt:lpstr>Microsoft YaHei</vt:lpstr>
      <vt:lpstr>Microsoft YaHei</vt:lpstr>
      <vt:lpstr>SimSun</vt:lpstr>
      <vt:lpstr>SimSun</vt:lpstr>
      <vt:lpstr>Arial</vt:lpstr>
      <vt:lpstr>Arial Rounded MT Bold</vt:lpstr>
      <vt:lpstr>Calibri</vt:lpstr>
      <vt:lpstr>Calibri Light</vt:lpstr>
      <vt:lpstr>等线</vt:lpstr>
      <vt:lpstr>Franklin Gothic Book</vt:lpstr>
      <vt:lpstr>Franklin Gothic Medium</vt:lpstr>
      <vt:lpstr>ITC Avant Garde Std Bk</vt:lpstr>
      <vt:lpstr>Montserrat ExtraBold</vt:lpstr>
      <vt:lpstr>黑体</vt:lpstr>
      <vt:lpstr>华文楷体</vt:lpstr>
      <vt:lpstr>字魂17号-萌趣果冻体</vt:lpstr>
      <vt:lpstr>方正卡通简体</vt:lpstr>
      <vt:lpstr>Office 主题​​</vt:lpstr>
      <vt:lpstr>1_Office Theme</vt:lpstr>
      <vt:lpstr>1_Office 主题​​</vt:lpstr>
      <vt:lpstr>2_Office Theme</vt:lpstr>
      <vt:lpstr>3_Office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 Thảo.Trần</dc:creator>
  <cp:lastModifiedBy>Admin</cp:lastModifiedBy>
  <cp:revision>5</cp:revision>
  <dcterms:created xsi:type="dcterms:W3CDTF">2021-05-21T09:12:05Z</dcterms:created>
  <dcterms:modified xsi:type="dcterms:W3CDTF">2021-06-14T07:29:56Z</dcterms:modified>
</cp:coreProperties>
</file>