
<file path=[Content_Types].xml><?xml version="1.0" encoding="utf-8"?>
<Types xmlns="http://schemas.openxmlformats.org/package/2006/content-types">
  <Default Extension="jpeg" ContentType="image/jpeg"/>
  <Default Extension="jpg" ContentType="image/jpeg"/>
  <Default Extension="mp3" ContentType="audio/mpeg"/>
  <Default Extension="png" ContentType="image/png"/>
  <Default Extension="rels" ContentType="application/vnd.openxmlformats-package.relationships+xml"/>
  <Default Extension="svg" ContentType="image/svg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0"/>
  </p:notesMasterIdLst>
  <p:sldIdLst>
    <p:sldId id="256" r:id="rId2"/>
    <p:sldId id="267" r:id="rId3"/>
    <p:sldId id="268" r:id="rId4"/>
    <p:sldId id="340" r:id="rId5"/>
    <p:sldId id="341" r:id="rId6"/>
    <p:sldId id="342" r:id="rId7"/>
    <p:sldId id="343" r:id="rId8"/>
    <p:sldId id="344" r:id="rId9"/>
    <p:sldId id="345" r:id="rId10"/>
    <p:sldId id="346" r:id="rId11"/>
    <p:sldId id="348" r:id="rId12"/>
    <p:sldId id="347" r:id="rId13"/>
    <p:sldId id="270" r:id="rId14"/>
    <p:sldId id="289" r:id="rId15"/>
    <p:sldId id="314" r:id="rId16"/>
    <p:sldId id="315" r:id="rId17"/>
    <p:sldId id="350" r:id="rId18"/>
    <p:sldId id="351" r:id="rId19"/>
    <p:sldId id="352" r:id="rId20"/>
    <p:sldId id="354" r:id="rId21"/>
    <p:sldId id="356" r:id="rId22"/>
    <p:sldId id="284" r:id="rId23"/>
    <p:sldId id="353" r:id="rId24"/>
    <p:sldId id="293" r:id="rId25"/>
    <p:sldId id="355" r:id="rId26"/>
    <p:sldId id="294" r:id="rId27"/>
    <p:sldId id="295" r:id="rId28"/>
    <p:sldId id="296" r:id="rId2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Rieu Phan Van" initials="RPV" lastIdx="29" clrIdx="0">
    <p:extLst>
      <p:ext uri="{19B8F6BF-5375-455C-9EA6-DF929625EA0E}">
        <p15:presenceInfo xmlns:p15="http://schemas.microsoft.com/office/powerpoint/2012/main" userId="83b57fff0cc03ed3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CCC"/>
    <a:srgbClr val="CC00CC"/>
    <a:srgbClr val="00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91" d="100"/>
          <a:sy n="91" d="100"/>
        </p:scale>
        <p:origin x="37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CAF8C1E-BD81-47A7-989E-6C2AF44B24AB}" type="datetimeFigureOut">
              <a:rPr lang="en-US" smtClean="0"/>
              <a:t>1/13/2025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B46BD41-3D0E-45B9-AEBC-8ED4542F70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96041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843328-2421-4B93-B770-3A2669E25A62}" type="datetimeFigureOut">
              <a:rPr lang="en-US" smtClean="0"/>
              <a:t>1/13/2025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299212-C788-4927-9C93-E46A87B0EB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37379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843328-2421-4B93-B770-3A2669E25A62}" type="datetimeFigureOut">
              <a:rPr lang="en-US" smtClean="0"/>
              <a:t>1/13/2025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299212-C788-4927-9C93-E46A87B0EB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47152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843328-2421-4B93-B770-3A2669E25A62}" type="datetimeFigureOut">
              <a:rPr lang="en-US" smtClean="0"/>
              <a:t>1/13/2025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299212-C788-4927-9C93-E46A87B0EB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917839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843328-2421-4B93-B770-3A2669E25A62}" type="datetimeFigureOut">
              <a:rPr lang="en-US" smtClean="0"/>
              <a:t>1/13/2025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299212-C788-4927-9C93-E46A87B0EB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891318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7109970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68906744"/>
      </p:ext>
    </p:extLst>
  </p:cSld>
  <p:clrMapOvr>
    <a:masterClrMapping/>
  </p:clrMapOvr>
  <p:transition spd="med">
    <p:split orient="vert"/>
  </p:transition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2399389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0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5314728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6983639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7548966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559348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843328-2421-4B93-B770-3A2669E25A62}" type="datetimeFigureOut">
              <a:rPr lang="en-US" smtClean="0"/>
              <a:t>1/13/2025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299212-C788-4927-9C93-E46A87B0EB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37971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843328-2421-4B93-B770-3A2669E25A62}" type="datetimeFigureOut">
              <a:rPr lang="en-US" smtClean="0"/>
              <a:t>1/13/2025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299212-C788-4927-9C93-E46A87B0EB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70018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843328-2421-4B93-B770-3A2669E25A62}" type="datetimeFigureOut">
              <a:rPr lang="en-US" smtClean="0"/>
              <a:t>1/13/2025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299212-C788-4927-9C93-E46A87B0EB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13556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843328-2421-4B93-B770-3A2669E25A62}" type="datetimeFigureOut">
              <a:rPr lang="en-US" smtClean="0"/>
              <a:t>1/13/2025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299212-C788-4927-9C93-E46A87B0EB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28652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843328-2421-4B93-B770-3A2669E25A62}" type="datetimeFigureOut">
              <a:rPr lang="en-US" smtClean="0"/>
              <a:t>1/13/2025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299212-C788-4927-9C93-E46A87B0EB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84302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843328-2421-4B93-B770-3A2669E25A62}" type="datetimeFigureOut">
              <a:rPr lang="en-US" smtClean="0"/>
              <a:t>1/13/2025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299212-C788-4927-9C93-E46A87B0EB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29974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843328-2421-4B93-B770-3A2669E25A62}" type="datetimeFigureOut">
              <a:rPr lang="en-US" smtClean="0"/>
              <a:t>1/13/2025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299212-C788-4927-9C93-E46A87B0EB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27003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843328-2421-4B93-B770-3A2669E25A62}" type="datetimeFigureOut">
              <a:rPr lang="en-US" smtClean="0"/>
              <a:t>1/13/2025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299212-C788-4927-9C93-E46A87B0EB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05254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1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843328-2421-4B93-B770-3A2669E25A62}" type="datetimeFigureOut">
              <a:rPr lang="en-US" smtClean="0"/>
              <a:t>1/13/2025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299212-C788-4927-9C93-E46A87B0EBE2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21"/>
          <a:srcRect l="167" t="1" r="2" b="1171"/>
          <a:stretch/>
        </p:blipFill>
        <p:spPr>
          <a:xfrm>
            <a:off x="26376" y="-22357"/>
            <a:ext cx="12165623" cy="39163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21"/>
          <a:srcRect l="22657" t="2" b="-3"/>
          <a:stretch/>
        </p:blipFill>
        <p:spPr>
          <a:xfrm rot="10800000">
            <a:off x="-2" y="6479654"/>
            <a:ext cx="10858502" cy="396274"/>
          </a:xfrm>
          <a:prstGeom prst="rect">
            <a:avLst/>
          </a:prstGeom>
        </p:spPr>
      </p:pic>
      <p:sp>
        <p:nvSpPr>
          <p:cNvPr id="10" name="TextBox 9"/>
          <p:cNvSpPr txBox="1"/>
          <p:nvPr userDrawn="1"/>
        </p:nvSpPr>
        <p:spPr>
          <a:xfrm>
            <a:off x="131885" y="0"/>
            <a:ext cx="24970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Unit 4: Activities</a:t>
            </a:r>
          </a:p>
        </p:txBody>
      </p:sp>
      <p:sp>
        <p:nvSpPr>
          <p:cNvPr id="11" name="TextBox 10"/>
          <p:cNvSpPr txBox="1"/>
          <p:nvPr userDrawn="1"/>
        </p:nvSpPr>
        <p:spPr>
          <a:xfrm>
            <a:off x="10858500" y="-4207"/>
            <a:ext cx="12016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Lesson 4.3</a:t>
            </a:r>
          </a:p>
        </p:txBody>
      </p:sp>
      <p:sp>
        <p:nvSpPr>
          <p:cNvPr id="12" name="TextBox 11"/>
          <p:cNvSpPr txBox="1"/>
          <p:nvPr userDrawn="1"/>
        </p:nvSpPr>
        <p:spPr>
          <a:xfrm>
            <a:off x="24912" y="6465933"/>
            <a:ext cx="96817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>
                <a:solidFill>
                  <a:schemeClr val="bg1"/>
                </a:solidFill>
              </a:rPr>
              <a:t>Tiếng</a:t>
            </a:r>
            <a:r>
              <a:rPr lang="en-US" baseline="0" dirty="0">
                <a:solidFill>
                  <a:schemeClr val="bg1"/>
                </a:solidFill>
              </a:rPr>
              <a:t> </a:t>
            </a:r>
            <a:r>
              <a:rPr lang="en-US" baseline="0" dirty="0" err="1">
                <a:solidFill>
                  <a:schemeClr val="bg1"/>
                </a:solidFill>
              </a:rPr>
              <a:t>Anh</a:t>
            </a:r>
            <a:r>
              <a:rPr lang="en-US" baseline="0" dirty="0">
                <a:solidFill>
                  <a:schemeClr val="bg1"/>
                </a:solidFill>
              </a:rPr>
              <a:t> 4 </a:t>
            </a:r>
            <a:r>
              <a:rPr lang="en-US" baseline="0" dirty="0" err="1">
                <a:solidFill>
                  <a:schemeClr val="bg1"/>
                </a:solidFill>
              </a:rPr>
              <a:t>i</a:t>
            </a:r>
            <a:r>
              <a:rPr lang="en-US" baseline="0" dirty="0">
                <a:solidFill>
                  <a:schemeClr val="bg1"/>
                </a:solidFill>
              </a:rPr>
              <a:t>-Learn Smart Start                                 </a:t>
            </a:r>
            <a:r>
              <a:rPr lang="en-US" baseline="0" dirty="0">
                <a:solidFill>
                  <a:srgbClr val="002060"/>
                </a:solidFill>
              </a:rPr>
              <a:t> DTP Education Solutions</a:t>
            </a:r>
            <a:endParaRPr lang="en-US" dirty="0">
              <a:solidFill>
                <a:srgbClr val="002060"/>
              </a:solidFill>
            </a:endParaRPr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99046" y="6242538"/>
            <a:ext cx="681036" cy="7578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81868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3" r:id="rId13"/>
    <p:sldLayoutId id="2147483669" r:id="rId14"/>
    <p:sldLayoutId id="2147483671" r:id="rId15"/>
    <p:sldLayoutId id="2147483681" r:id="rId16"/>
    <p:sldLayoutId id="2147483685" r:id="rId17"/>
    <p:sldLayoutId id="2147483694" r:id="rId18"/>
    <p:sldLayoutId id="2147483695" r:id="rId1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1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1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6.xml"/><Relationship Id="rId5" Type="http://schemas.openxmlformats.org/officeDocument/2006/relationships/image" Target="../media/image16.svg"/><Relationship Id="rId4" Type="http://schemas.openxmlformats.org/officeDocument/2006/relationships/image" Target="../media/image1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6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22.png"/><Relationship Id="rId5" Type="http://schemas.openxmlformats.org/officeDocument/2006/relationships/image" Target="../media/image18.png"/><Relationship Id="rId4" Type="http://schemas.openxmlformats.org/officeDocument/2006/relationships/image" Target="../media/image21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8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9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hyperlink" Target="http://www.eduhome.com.vn/" TargetMode="External"/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6274" y="-61546"/>
            <a:ext cx="12298274" cy="6919546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3895061D-2449-4027-9F2C-C70FEEA79F9A}"/>
              </a:ext>
            </a:extLst>
          </p:cNvPr>
          <p:cNvSpPr txBox="1"/>
          <p:nvPr/>
        </p:nvSpPr>
        <p:spPr>
          <a:xfrm>
            <a:off x="6334125" y="3257550"/>
            <a:ext cx="5000625" cy="12464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500" b="1" dirty="0">
                <a:solidFill>
                  <a:srgbClr val="7030A0"/>
                </a:solidFill>
                <a:latin typeface="Comic Sans MS" panose="030F0702030302020204" pitchFamily="66" charset="0"/>
              </a:rPr>
              <a:t>Unit 4: ACTIVITIES</a:t>
            </a:r>
          </a:p>
          <a:p>
            <a:pPr algn="ctr"/>
            <a:r>
              <a:rPr lang="en-US" sz="2500" b="1" dirty="0">
                <a:solidFill>
                  <a:srgbClr val="7030A0"/>
                </a:solidFill>
                <a:latin typeface="Comic Sans MS" panose="030F0702030302020204" pitchFamily="66" charset="0"/>
              </a:rPr>
              <a:t>Lesson 4 </a:t>
            </a:r>
          </a:p>
          <a:p>
            <a:pPr algn="ctr"/>
            <a:r>
              <a:rPr lang="en-US" sz="2500" dirty="0">
                <a:solidFill>
                  <a:srgbClr val="7030A0"/>
                </a:solidFill>
                <a:latin typeface="Comic Sans MS" panose="030F0702030302020204" pitchFamily="66" charset="0"/>
              </a:rPr>
              <a:t>Page 59</a:t>
            </a:r>
          </a:p>
        </p:txBody>
      </p:sp>
    </p:spTree>
    <p:extLst>
      <p:ext uri="{BB962C8B-B14F-4D97-AF65-F5344CB8AC3E}">
        <p14:creationId xmlns:p14="http://schemas.microsoft.com/office/powerpoint/2010/main" val="207144170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A3F62F87-8A29-4A18-879B-F56A6DC0F908}"/>
              </a:ext>
            </a:extLst>
          </p:cNvPr>
          <p:cNvSpPr txBox="1"/>
          <p:nvPr/>
        </p:nvSpPr>
        <p:spPr>
          <a:xfrm>
            <a:off x="0" y="470457"/>
            <a:ext cx="253365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000" b="1" cap="none" spc="0" dirty="0">
                <a:ln>
                  <a:solidFill>
                    <a:srgbClr val="C00000"/>
                  </a:solidFill>
                </a:ln>
                <a:solidFill>
                  <a:srgbClr val="FF000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REVIEW 2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D48FF04-AF29-4ED2-90C1-C1FCE731744B}"/>
              </a:ext>
            </a:extLst>
          </p:cNvPr>
          <p:cNvSpPr txBox="1"/>
          <p:nvPr/>
        </p:nvSpPr>
        <p:spPr>
          <a:xfrm>
            <a:off x="3590925" y="725707"/>
            <a:ext cx="5540241" cy="646331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3600" b="1" i="1" dirty="0">
                <a:solidFill>
                  <a:srgbClr val="0070C0"/>
                </a:solidFill>
              </a:rPr>
              <a:t>Look and complete.</a:t>
            </a: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76A24BB5-F674-4B21-B170-3B575A1713DC}"/>
              </a:ext>
            </a:extLst>
          </p:cNvPr>
          <p:cNvSpPr/>
          <p:nvPr/>
        </p:nvSpPr>
        <p:spPr>
          <a:xfrm>
            <a:off x="3590924" y="2581831"/>
            <a:ext cx="8006129" cy="1104344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0070C0"/>
                </a:solidFill>
              </a:rPr>
              <a:t>He’s playing games at the __________.  </a:t>
            </a: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464CEEFC-8884-440D-8B05-DEA670E91698}"/>
              </a:ext>
            </a:extLst>
          </p:cNvPr>
          <p:cNvSpPr/>
          <p:nvPr/>
        </p:nvSpPr>
        <p:spPr>
          <a:xfrm>
            <a:off x="3405187" y="2343706"/>
            <a:ext cx="600075" cy="476250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2</a:t>
            </a: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8807C4EA-8CAC-43F7-AE99-91813979FA8E}"/>
              </a:ext>
            </a:extLst>
          </p:cNvPr>
          <p:cNvSpPr/>
          <p:nvPr/>
        </p:nvSpPr>
        <p:spPr>
          <a:xfrm>
            <a:off x="7208770" y="4400550"/>
            <a:ext cx="2085975" cy="485775"/>
          </a:xfrm>
          <a:prstGeom prst="round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tx1"/>
                </a:solidFill>
              </a:rPr>
              <a:t>arcade</a:t>
            </a: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46640D31-26D8-48F1-9F46-A87E775CE2F4}"/>
              </a:ext>
            </a:extLst>
          </p:cNvPr>
          <p:cNvSpPr/>
          <p:nvPr/>
        </p:nvSpPr>
        <p:spPr>
          <a:xfrm>
            <a:off x="4352925" y="4400550"/>
            <a:ext cx="2085975" cy="485775"/>
          </a:xfrm>
          <a:prstGeom prst="round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tx1"/>
                </a:solidFill>
              </a:rPr>
              <a:t>library</a:t>
            </a:r>
          </a:p>
        </p:txBody>
      </p:sp>
    </p:spTree>
    <p:extLst>
      <p:ext uri="{BB962C8B-B14F-4D97-AF65-F5344CB8AC3E}">
        <p14:creationId xmlns:p14="http://schemas.microsoft.com/office/powerpoint/2010/main" val="3985028516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1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7.40741E-7 C -0.00273 0.00648 -0.0121 0.01296 -0.01549 0.01296 C -0.03619 0.01296 -0.05755 -0.08704 -0.05755 -0.18704 C -0.05755 -0.13681 -0.06822 -0.08704 -0.07825 -0.08704 C -0.08893 -0.08704 -0.09895 -0.1375 -0.09895 -0.18704 C -0.09895 -0.16227 -0.1043 -0.13681 -0.10964 -0.13681 C -0.11498 -0.13681 -0.12045 -0.16157 -0.12045 -0.18704 C -0.12045 -0.17431 -0.12305 -0.16227 -0.12566 -0.16227 C -0.12826 -0.16227 -0.13099 -0.175 -0.13099 -0.18704 C -0.13099 -0.18056 -0.1323 -0.17431 -0.1336 -0.17431 C -0.13438 -0.17431 -0.13633 -0.18079 -0.13633 -0.18704 C -0.13633 -0.1838 -0.13711 -0.18056 -0.13764 -0.18056 C -0.13764 -0.17986 -0.13894 -0.18357 -0.13894 -0.18704 C -0.13894 -0.18542 -0.13894 -0.1838 -0.13959 -0.1838 C -0.13959 -0.18449 -0.14037 -0.18542 -0.14037 -0.18704 C -0.14037 -0.18634 -0.14037 -0.18542 -0.14037 -0.18449 C -0.14102 -0.18449 -0.14102 -0.18542 -0.14102 -0.18634 C -0.14167 -0.18634 -0.14167 -0.18542 -0.14167 -0.18449 C -0.14232 -0.18449 -0.14232 -0.18542 -0.14232 -0.18634 " pathEditMode="relative" rAng="0" ptsTypes="AAAAAAAAAAAAAAAAAAA">
                                      <p:cBhvr>
                                        <p:cTn id="14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122" y="-8704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A3F62F87-8A29-4A18-879B-F56A6DC0F908}"/>
              </a:ext>
            </a:extLst>
          </p:cNvPr>
          <p:cNvSpPr txBox="1"/>
          <p:nvPr/>
        </p:nvSpPr>
        <p:spPr>
          <a:xfrm>
            <a:off x="0" y="470457"/>
            <a:ext cx="253365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000" b="1" cap="none" spc="0" dirty="0">
                <a:ln>
                  <a:solidFill>
                    <a:srgbClr val="C00000"/>
                  </a:solidFill>
                </a:ln>
                <a:solidFill>
                  <a:srgbClr val="FF000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REVIEW 2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D48FF04-AF29-4ED2-90C1-C1FCE731744B}"/>
              </a:ext>
            </a:extLst>
          </p:cNvPr>
          <p:cNvSpPr txBox="1"/>
          <p:nvPr/>
        </p:nvSpPr>
        <p:spPr>
          <a:xfrm>
            <a:off x="3590925" y="725707"/>
            <a:ext cx="5540241" cy="646331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3600" b="1" i="1" dirty="0">
                <a:solidFill>
                  <a:srgbClr val="0070C0"/>
                </a:solidFill>
              </a:rPr>
              <a:t>Look and complete.</a:t>
            </a: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76A24BB5-F674-4B21-B170-3B575A1713DC}"/>
              </a:ext>
            </a:extLst>
          </p:cNvPr>
          <p:cNvSpPr/>
          <p:nvPr/>
        </p:nvSpPr>
        <p:spPr>
          <a:xfrm>
            <a:off x="3590925" y="2581831"/>
            <a:ext cx="6449890" cy="99060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0070C0"/>
                </a:solidFill>
              </a:rPr>
              <a:t>I’m flying kite at  __________.  </a:t>
            </a: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464CEEFC-8884-440D-8B05-DEA670E91698}"/>
              </a:ext>
            </a:extLst>
          </p:cNvPr>
          <p:cNvSpPr/>
          <p:nvPr/>
        </p:nvSpPr>
        <p:spPr>
          <a:xfrm>
            <a:off x="3405187" y="2343706"/>
            <a:ext cx="600075" cy="476250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3</a:t>
            </a: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8807C4EA-8CAC-43F7-AE99-91813979FA8E}"/>
              </a:ext>
            </a:extLst>
          </p:cNvPr>
          <p:cNvSpPr/>
          <p:nvPr/>
        </p:nvSpPr>
        <p:spPr>
          <a:xfrm>
            <a:off x="4389370" y="4419600"/>
            <a:ext cx="2085975" cy="485775"/>
          </a:xfrm>
          <a:prstGeom prst="round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tx1"/>
                </a:solidFill>
              </a:rPr>
              <a:t>soccer field</a:t>
            </a: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46640D31-26D8-48F1-9F46-A87E775CE2F4}"/>
              </a:ext>
            </a:extLst>
          </p:cNvPr>
          <p:cNvSpPr/>
          <p:nvPr/>
        </p:nvSpPr>
        <p:spPr>
          <a:xfrm>
            <a:off x="7324725" y="4419600"/>
            <a:ext cx="2085975" cy="485775"/>
          </a:xfrm>
          <a:prstGeom prst="round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tx1"/>
                </a:solidFill>
              </a:rPr>
              <a:t>arcade</a:t>
            </a:r>
          </a:p>
        </p:txBody>
      </p:sp>
    </p:spTree>
    <p:extLst>
      <p:ext uri="{BB962C8B-B14F-4D97-AF65-F5344CB8AC3E}">
        <p14:creationId xmlns:p14="http://schemas.microsoft.com/office/powerpoint/2010/main" val="2959314566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78 -0.03611 C 0.00443 -0.0287 0.01706 -0.02153 0.02162 -0.02153 C 0.04974 -0.02153 0.07878 -0.13518 0.07878 -0.24861 C 0.07878 -0.19143 0.09336 -0.13518 0.1069 -0.13518 C 0.12149 -0.13518 0.13503 -0.19236 0.13503 -0.24861 C 0.13503 -0.2206 0.14219 -0.19143 0.14961 -0.19143 C 0.15677 -0.19143 0.16407 -0.21967 0.16407 -0.24861 C 0.16407 -0.23426 0.16771 -0.2206 0.17123 -0.2206 C 0.175 -0.2206 0.17852 -0.23495 0.17852 -0.24861 C 0.17852 -0.24143 0.18021 -0.23426 0.18216 -0.23426 C 0.18308 -0.23426 0.18581 -0.24167 0.18581 -0.24861 C 0.18581 -0.24514 0.18672 -0.24143 0.18763 -0.24143 C 0.18763 -0.24051 0.18933 -0.24491 0.18933 -0.24861 C 0.18933 -0.24676 0.18933 -0.24514 0.19024 -0.24514 C 0.19024 -0.24606 0.19128 -0.24699 0.19128 -0.24861 C 0.19128 -0.24792 0.19128 -0.24676 0.19128 -0.24606 C 0.19219 -0.24606 0.19219 -0.24676 0.19219 -0.24792 C 0.1931 -0.24792 0.1931 -0.24699 0.1931 -0.24606 C 0.19414 -0.24606 0.19414 -0.24676 0.19414 -0.24792 " pathEditMode="relative" rAng="0" ptsTypes="AAAAAAAAAAAAAAAAAAA">
                                      <p:cBhvr>
                                        <p:cTn id="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661" y="-9907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A3F62F87-8A29-4A18-879B-F56A6DC0F908}"/>
              </a:ext>
            </a:extLst>
          </p:cNvPr>
          <p:cNvSpPr txBox="1"/>
          <p:nvPr/>
        </p:nvSpPr>
        <p:spPr>
          <a:xfrm>
            <a:off x="0" y="470457"/>
            <a:ext cx="253365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000" b="1" cap="none" spc="0" dirty="0">
                <a:ln>
                  <a:solidFill>
                    <a:srgbClr val="C00000"/>
                  </a:solidFill>
                </a:ln>
                <a:solidFill>
                  <a:srgbClr val="FF000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REVIEW 2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D48FF04-AF29-4ED2-90C1-C1FCE731744B}"/>
              </a:ext>
            </a:extLst>
          </p:cNvPr>
          <p:cNvSpPr txBox="1"/>
          <p:nvPr/>
        </p:nvSpPr>
        <p:spPr>
          <a:xfrm>
            <a:off x="3590925" y="725707"/>
            <a:ext cx="5540241" cy="646331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3600" b="1" i="1" dirty="0">
                <a:solidFill>
                  <a:srgbClr val="0070C0"/>
                </a:solidFill>
              </a:rPr>
              <a:t>Look and complete.</a:t>
            </a: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76A24BB5-F674-4B21-B170-3B575A1713DC}"/>
              </a:ext>
            </a:extLst>
          </p:cNvPr>
          <p:cNvSpPr/>
          <p:nvPr/>
        </p:nvSpPr>
        <p:spPr>
          <a:xfrm>
            <a:off x="3590925" y="2581831"/>
            <a:ext cx="7874244" cy="1104344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0070C0"/>
                </a:solidFill>
              </a:rPr>
              <a:t>They’re reading at the __________.  </a:t>
            </a: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464CEEFC-8884-440D-8B05-DEA670E91698}"/>
              </a:ext>
            </a:extLst>
          </p:cNvPr>
          <p:cNvSpPr/>
          <p:nvPr/>
        </p:nvSpPr>
        <p:spPr>
          <a:xfrm>
            <a:off x="3405187" y="2343706"/>
            <a:ext cx="600075" cy="476250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4</a:t>
            </a: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8807C4EA-8CAC-43F7-AE99-91813979FA8E}"/>
              </a:ext>
            </a:extLst>
          </p:cNvPr>
          <p:cNvSpPr/>
          <p:nvPr/>
        </p:nvSpPr>
        <p:spPr>
          <a:xfrm>
            <a:off x="7208770" y="4400550"/>
            <a:ext cx="2085975" cy="485775"/>
          </a:xfrm>
          <a:prstGeom prst="round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tx1"/>
                </a:solidFill>
              </a:rPr>
              <a:t>bookstore</a:t>
            </a: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46640D31-26D8-48F1-9F46-A87E775CE2F4}"/>
              </a:ext>
            </a:extLst>
          </p:cNvPr>
          <p:cNvSpPr/>
          <p:nvPr/>
        </p:nvSpPr>
        <p:spPr>
          <a:xfrm>
            <a:off x="4352925" y="4400550"/>
            <a:ext cx="2085975" cy="485775"/>
          </a:xfrm>
          <a:prstGeom prst="round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tx1"/>
                </a:solidFill>
              </a:rPr>
              <a:t>skate park</a:t>
            </a:r>
          </a:p>
        </p:txBody>
      </p:sp>
    </p:spTree>
    <p:extLst>
      <p:ext uri="{BB962C8B-B14F-4D97-AF65-F5344CB8AC3E}">
        <p14:creationId xmlns:p14="http://schemas.microsoft.com/office/powerpoint/2010/main" val="2063263001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1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7.40741E-7 C -0.00273 0.00648 -0.0121 0.01296 -0.01549 0.01296 C -0.03619 0.01296 -0.05755 -0.08704 -0.05755 -0.18704 C -0.05755 -0.13681 -0.06822 -0.08704 -0.07825 -0.08704 C -0.08893 -0.08704 -0.09895 -0.1375 -0.09895 -0.18704 C -0.09895 -0.16227 -0.1043 -0.13681 -0.10964 -0.13681 C -0.11498 -0.13681 -0.12045 -0.16157 -0.12045 -0.18704 C -0.12045 -0.17431 -0.12305 -0.16227 -0.12566 -0.16227 C -0.12826 -0.16227 -0.13099 -0.175 -0.13099 -0.18704 C -0.13099 -0.18056 -0.1323 -0.17431 -0.1336 -0.17431 C -0.13438 -0.17431 -0.13633 -0.18079 -0.13633 -0.18704 C -0.13633 -0.1838 -0.13711 -0.18056 -0.13764 -0.18056 C -0.13764 -0.17986 -0.13894 -0.18357 -0.13894 -0.18704 C -0.13894 -0.18542 -0.13894 -0.1838 -0.13959 -0.1838 C -0.13959 -0.18449 -0.14037 -0.18542 -0.14037 -0.18704 C -0.14037 -0.18634 -0.14037 -0.18542 -0.14037 -0.18449 C -0.14102 -0.18449 -0.14102 -0.18542 -0.14102 -0.18634 C -0.14167 -0.18634 -0.14167 -0.18542 -0.14167 -0.18449 C -0.14232 -0.18449 -0.14232 -0.18542 -0.14232 -0.18634 " pathEditMode="relative" rAng="0" ptsTypes="AAAAAAAAAAAAAAAAAAA">
                                      <p:cBhvr>
                                        <p:cTn id="14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122" y="-8704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211AB80D-C1CE-49EC-BD8F-D627C101687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2901"/>
          <a:stretch/>
        </p:blipFill>
        <p:spPr>
          <a:xfrm>
            <a:off x="1560806" y="1265574"/>
            <a:ext cx="8706315" cy="4989580"/>
          </a:xfrm>
          <a:prstGeom prst="rect">
            <a:avLst/>
          </a:prstGeom>
        </p:spPr>
      </p:pic>
      <p:sp>
        <p:nvSpPr>
          <p:cNvPr id="3" name="Speech Bubble: Rectangle with Corners Rounded 8">
            <a:extLst>
              <a:ext uri="{FF2B5EF4-FFF2-40B4-BE49-F238E27FC236}">
                <a16:creationId xmlns:a16="http://schemas.microsoft.com/office/drawing/2014/main" id="{2A17D1E2-6645-4BC6-9E35-7655B0F2C4AD}"/>
              </a:ext>
            </a:extLst>
          </p:cNvPr>
          <p:cNvSpPr/>
          <p:nvPr/>
        </p:nvSpPr>
        <p:spPr>
          <a:xfrm>
            <a:off x="5304056" y="725399"/>
            <a:ext cx="3755968" cy="739507"/>
          </a:xfrm>
          <a:prstGeom prst="wedgeRoundRectCallout">
            <a:avLst>
              <a:gd name="adj1" fmla="val -53511"/>
              <a:gd name="adj2" fmla="val 104106"/>
              <a:gd name="adj3" fmla="val 16667"/>
            </a:avLst>
          </a:prstGeom>
          <a:solidFill>
            <a:schemeClr val="bg1"/>
          </a:solidFill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00B050"/>
                </a:solidFill>
              </a:rPr>
              <a:t>It’s time to learn …</a:t>
            </a:r>
          </a:p>
        </p:txBody>
      </p:sp>
    </p:spTree>
    <p:extLst>
      <p:ext uri="{BB962C8B-B14F-4D97-AF65-F5344CB8AC3E}">
        <p14:creationId xmlns:p14="http://schemas.microsoft.com/office/powerpoint/2010/main" val="403929609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83975"/>
            <a:ext cx="9125339" cy="694470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219061" y="3820868"/>
            <a:ext cx="268721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>
                <a:solidFill>
                  <a:schemeClr val="bg1"/>
                </a:solidFill>
              </a:rPr>
              <a:t>Reading</a:t>
            </a:r>
            <a:endParaRPr lang="en-US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429780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1B4358CB-51EA-4C18-B875-AEECB9D4E1A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03720"/>
            <a:ext cx="6144482" cy="1095528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58E41EFD-1AC1-45C0-94E2-92D4204CA4C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81485" y="0"/>
            <a:ext cx="1663800" cy="1499248"/>
          </a:xfrm>
          <a:prstGeom prst="rect">
            <a:avLst/>
          </a:prstGeom>
        </p:spPr>
      </p:pic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A3DD3086-B70E-4297-AAB8-E12B5C550E4E}"/>
              </a:ext>
            </a:extLst>
          </p:cNvPr>
          <p:cNvSpPr/>
          <p:nvPr/>
        </p:nvSpPr>
        <p:spPr>
          <a:xfrm>
            <a:off x="1476374" y="2200276"/>
            <a:ext cx="8582025" cy="2228850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sz="2500" dirty="0">
                <a:solidFill>
                  <a:srgbClr val="7030A0"/>
                </a:solidFill>
                <a:latin typeface="Comic Sans MS" panose="030F0702030302020204" pitchFamily="66" charset="0"/>
              </a:rPr>
              <a:t>Underline keywords in each statement.</a:t>
            </a:r>
          </a:p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sz="2500" dirty="0">
                <a:solidFill>
                  <a:srgbClr val="7030A0"/>
                </a:solidFill>
                <a:latin typeface="Comic Sans MS" panose="030F0702030302020204" pitchFamily="66" charset="0"/>
              </a:rPr>
              <a:t>Read the text carefully and find information.</a:t>
            </a:r>
          </a:p>
        </p:txBody>
      </p:sp>
      <p:pic>
        <p:nvPicPr>
          <p:cNvPr id="3" name="Graphic 2" descr="Right pointing backhand index with solid fill">
            <a:extLst>
              <a:ext uri="{FF2B5EF4-FFF2-40B4-BE49-F238E27FC236}">
                <a16:creationId xmlns:a16="http://schemas.microsoft.com/office/drawing/2014/main" id="{BEBF4164-80F6-41DA-94FB-4EF9B6CB163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676401" y="2077279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510575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Picture 25">
            <a:extLst>
              <a:ext uri="{FF2B5EF4-FFF2-40B4-BE49-F238E27FC236}">
                <a16:creationId xmlns:a16="http://schemas.microsoft.com/office/drawing/2014/main" id="{E2F1B369-606C-45B4-8BF0-E4CD4253D36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9454"/>
            <a:ext cx="12192000" cy="1681381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983" y="2424776"/>
            <a:ext cx="11934521" cy="34009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290188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986E18A-25D5-43A8-B1D2-3202BE84723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083576"/>
            <a:ext cx="12192000" cy="477442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F0F1318D-411A-4C3D-A21E-64E0B55FC61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214782">
            <a:off x="2338747" y="-74695"/>
            <a:ext cx="1799835" cy="2305573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BE4F3164-49BC-4303-91A3-8A2EF35FCA3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0165778">
            <a:off x="8006824" y="-49119"/>
            <a:ext cx="1799835" cy="2305573"/>
          </a:xfrm>
          <a:prstGeom prst="rect">
            <a:avLst/>
          </a:prstGeom>
        </p:spPr>
      </p:pic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232D3BAC-6A72-4FA0-8A62-41459AA3EF01}"/>
              </a:ext>
            </a:extLst>
          </p:cNvPr>
          <p:cNvCxnSpPr/>
          <p:nvPr/>
        </p:nvCxnSpPr>
        <p:spPr>
          <a:xfrm>
            <a:off x="1113183" y="2912165"/>
            <a:ext cx="792784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7450F1E9-A747-47E5-BB8C-AF7811A5DB91}"/>
              </a:ext>
            </a:extLst>
          </p:cNvPr>
          <p:cNvCxnSpPr>
            <a:cxnSpLocks/>
          </p:cNvCxnSpPr>
          <p:nvPr/>
        </p:nvCxnSpPr>
        <p:spPr>
          <a:xfrm>
            <a:off x="2634033" y="2928730"/>
            <a:ext cx="1209261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F93C7385-13DC-463B-866C-271C029088FD}"/>
              </a:ext>
            </a:extLst>
          </p:cNvPr>
          <p:cNvCxnSpPr>
            <a:cxnSpLocks/>
          </p:cNvCxnSpPr>
          <p:nvPr/>
        </p:nvCxnSpPr>
        <p:spPr>
          <a:xfrm>
            <a:off x="5385352" y="2912165"/>
            <a:ext cx="1421296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2A487B00-7D46-45CF-9A33-7A26313721F9}"/>
              </a:ext>
            </a:extLst>
          </p:cNvPr>
          <p:cNvCxnSpPr/>
          <p:nvPr/>
        </p:nvCxnSpPr>
        <p:spPr>
          <a:xfrm>
            <a:off x="1113183" y="3839817"/>
            <a:ext cx="792784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55EA0F7B-DABB-4AA0-B614-31811819EF77}"/>
              </a:ext>
            </a:extLst>
          </p:cNvPr>
          <p:cNvCxnSpPr>
            <a:cxnSpLocks/>
          </p:cNvCxnSpPr>
          <p:nvPr/>
        </p:nvCxnSpPr>
        <p:spPr>
          <a:xfrm>
            <a:off x="2708576" y="3839817"/>
            <a:ext cx="1209261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BB158EEB-AF3C-49CB-9E52-3E0698183AB2}"/>
              </a:ext>
            </a:extLst>
          </p:cNvPr>
          <p:cNvCxnSpPr>
            <a:cxnSpLocks/>
          </p:cNvCxnSpPr>
          <p:nvPr/>
        </p:nvCxnSpPr>
        <p:spPr>
          <a:xfrm>
            <a:off x="5706718" y="3833191"/>
            <a:ext cx="1220856" cy="6626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A0ED655E-FA77-4066-B55C-4D0465EA44C1}"/>
              </a:ext>
            </a:extLst>
          </p:cNvPr>
          <p:cNvCxnSpPr>
            <a:cxnSpLocks/>
          </p:cNvCxnSpPr>
          <p:nvPr/>
        </p:nvCxnSpPr>
        <p:spPr>
          <a:xfrm>
            <a:off x="1202635" y="4757530"/>
            <a:ext cx="792784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EFAB28E9-64E8-4FCB-897E-D528B7A4B972}"/>
              </a:ext>
            </a:extLst>
          </p:cNvPr>
          <p:cNvCxnSpPr>
            <a:cxnSpLocks/>
          </p:cNvCxnSpPr>
          <p:nvPr/>
        </p:nvCxnSpPr>
        <p:spPr>
          <a:xfrm>
            <a:off x="2819726" y="4757530"/>
            <a:ext cx="1493857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2DDDE748-2DB9-4D30-82FF-A9654A394294}"/>
              </a:ext>
            </a:extLst>
          </p:cNvPr>
          <p:cNvCxnSpPr>
            <a:cxnSpLocks/>
          </p:cNvCxnSpPr>
          <p:nvPr/>
        </p:nvCxnSpPr>
        <p:spPr>
          <a:xfrm>
            <a:off x="5888935" y="4750904"/>
            <a:ext cx="2281030" cy="6626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1986B530-192F-4B20-A962-C203184CFDEE}"/>
              </a:ext>
            </a:extLst>
          </p:cNvPr>
          <p:cNvCxnSpPr>
            <a:cxnSpLocks/>
          </p:cNvCxnSpPr>
          <p:nvPr/>
        </p:nvCxnSpPr>
        <p:spPr>
          <a:xfrm>
            <a:off x="1017104" y="5705060"/>
            <a:ext cx="792784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D1A95A40-B901-4C64-A438-CD74891DF983}"/>
              </a:ext>
            </a:extLst>
          </p:cNvPr>
          <p:cNvCxnSpPr>
            <a:cxnSpLocks/>
          </p:cNvCxnSpPr>
          <p:nvPr/>
        </p:nvCxnSpPr>
        <p:spPr>
          <a:xfrm>
            <a:off x="2423980" y="5705060"/>
            <a:ext cx="1493857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55778331-4E65-48A7-937D-B940F30D021B}"/>
              </a:ext>
            </a:extLst>
          </p:cNvPr>
          <p:cNvCxnSpPr>
            <a:cxnSpLocks/>
          </p:cNvCxnSpPr>
          <p:nvPr/>
        </p:nvCxnSpPr>
        <p:spPr>
          <a:xfrm>
            <a:off x="5385352" y="5668617"/>
            <a:ext cx="1542222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0C9DDC56-9C82-4F3D-9870-1E7CDC09A12A}"/>
              </a:ext>
            </a:extLst>
          </p:cNvPr>
          <p:cNvCxnSpPr>
            <a:cxnSpLocks/>
          </p:cNvCxnSpPr>
          <p:nvPr/>
        </p:nvCxnSpPr>
        <p:spPr>
          <a:xfrm>
            <a:off x="1202635" y="6573077"/>
            <a:ext cx="964095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EEC23E28-25AA-4A16-94EA-973094B397D7}"/>
              </a:ext>
            </a:extLst>
          </p:cNvPr>
          <p:cNvCxnSpPr>
            <a:cxnSpLocks/>
          </p:cNvCxnSpPr>
          <p:nvPr/>
        </p:nvCxnSpPr>
        <p:spPr>
          <a:xfrm>
            <a:off x="2821709" y="6576389"/>
            <a:ext cx="1493857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574D99E8-E0FB-444E-8482-1FD1B3B64451}"/>
              </a:ext>
            </a:extLst>
          </p:cNvPr>
          <p:cNvCxnSpPr>
            <a:cxnSpLocks/>
          </p:cNvCxnSpPr>
          <p:nvPr/>
        </p:nvCxnSpPr>
        <p:spPr>
          <a:xfrm>
            <a:off x="5820189" y="6609520"/>
            <a:ext cx="2021785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634168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91A4E670-669A-44A8-8AE2-2E91BB095C1C}"/>
              </a:ext>
            </a:extLst>
          </p:cNvPr>
          <p:cNvGrpSpPr/>
          <p:nvPr/>
        </p:nvGrpSpPr>
        <p:grpSpPr>
          <a:xfrm>
            <a:off x="0" y="2862469"/>
            <a:ext cx="10088217" cy="3995531"/>
            <a:chOff x="0" y="2083576"/>
            <a:chExt cx="12192000" cy="4774424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9986E18A-25D5-43A8-B1D2-3202BE84723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0" y="2083576"/>
              <a:ext cx="12192000" cy="4774424"/>
            </a:xfrm>
            <a:prstGeom prst="rect">
              <a:avLst/>
            </a:prstGeom>
          </p:spPr>
        </p:pic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232D3BAC-6A72-4FA0-8A62-41459AA3EF01}"/>
                </a:ext>
              </a:extLst>
            </p:cNvPr>
            <p:cNvCxnSpPr/>
            <p:nvPr/>
          </p:nvCxnSpPr>
          <p:spPr>
            <a:xfrm>
              <a:off x="1113183" y="2912165"/>
              <a:ext cx="792784" cy="0"/>
            </a:xfrm>
            <a:prstGeom prst="line">
              <a:avLst/>
            </a:prstGeom>
            <a:ln>
              <a:solidFill>
                <a:srgbClr val="C00000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7450F1E9-A747-47E5-BB8C-AF7811A5DB91}"/>
                </a:ext>
              </a:extLst>
            </p:cNvPr>
            <p:cNvCxnSpPr>
              <a:cxnSpLocks/>
            </p:cNvCxnSpPr>
            <p:nvPr/>
          </p:nvCxnSpPr>
          <p:spPr>
            <a:xfrm>
              <a:off x="2634033" y="2928730"/>
              <a:ext cx="1209261" cy="0"/>
            </a:xfrm>
            <a:prstGeom prst="line">
              <a:avLst/>
            </a:prstGeom>
            <a:ln>
              <a:solidFill>
                <a:srgbClr val="C00000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F93C7385-13DC-463B-866C-271C029088FD}"/>
                </a:ext>
              </a:extLst>
            </p:cNvPr>
            <p:cNvCxnSpPr>
              <a:cxnSpLocks/>
            </p:cNvCxnSpPr>
            <p:nvPr/>
          </p:nvCxnSpPr>
          <p:spPr>
            <a:xfrm>
              <a:off x="5385352" y="2912165"/>
              <a:ext cx="1421296" cy="0"/>
            </a:xfrm>
            <a:prstGeom prst="line">
              <a:avLst/>
            </a:prstGeom>
            <a:ln>
              <a:solidFill>
                <a:srgbClr val="C00000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2A487B00-7D46-45CF-9A33-7A26313721F9}"/>
                </a:ext>
              </a:extLst>
            </p:cNvPr>
            <p:cNvCxnSpPr/>
            <p:nvPr/>
          </p:nvCxnSpPr>
          <p:spPr>
            <a:xfrm>
              <a:off x="1113183" y="3839817"/>
              <a:ext cx="792784" cy="0"/>
            </a:xfrm>
            <a:prstGeom prst="line">
              <a:avLst/>
            </a:prstGeom>
            <a:ln>
              <a:solidFill>
                <a:srgbClr val="C00000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55EA0F7B-DABB-4AA0-B614-31811819EF77}"/>
                </a:ext>
              </a:extLst>
            </p:cNvPr>
            <p:cNvCxnSpPr>
              <a:cxnSpLocks/>
            </p:cNvCxnSpPr>
            <p:nvPr/>
          </p:nvCxnSpPr>
          <p:spPr>
            <a:xfrm>
              <a:off x="2708576" y="3839817"/>
              <a:ext cx="1209261" cy="0"/>
            </a:xfrm>
            <a:prstGeom prst="line">
              <a:avLst/>
            </a:prstGeom>
            <a:ln>
              <a:solidFill>
                <a:srgbClr val="C00000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BB158EEB-AF3C-49CB-9E52-3E0698183AB2}"/>
                </a:ext>
              </a:extLst>
            </p:cNvPr>
            <p:cNvCxnSpPr>
              <a:cxnSpLocks/>
            </p:cNvCxnSpPr>
            <p:nvPr/>
          </p:nvCxnSpPr>
          <p:spPr>
            <a:xfrm>
              <a:off x="5706718" y="3833191"/>
              <a:ext cx="1220856" cy="6626"/>
            </a:xfrm>
            <a:prstGeom prst="line">
              <a:avLst/>
            </a:prstGeom>
            <a:ln>
              <a:solidFill>
                <a:srgbClr val="C00000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A0ED655E-FA77-4066-B55C-4D0465EA44C1}"/>
                </a:ext>
              </a:extLst>
            </p:cNvPr>
            <p:cNvCxnSpPr>
              <a:cxnSpLocks/>
            </p:cNvCxnSpPr>
            <p:nvPr/>
          </p:nvCxnSpPr>
          <p:spPr>
            <a:xfrm>
              <a:off x="1202635" y="4757530"/>
              <a:ext cx="792784" cy="0"/>
            </a:xfrm>
            <a:prstGeom prst="line">
              <a:avLst/>
            </a:prstGeom>
            <a:ln>
              <a:solidFill>
                <a:srgbClr val="C00000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EFAB28E9-64E8-4FCB-897E-D528B7A4B972}"/>
                </a:ext>
              </a:extLst>
            </p:cNvPr>
            <p:cNvCxnSpPr>
              <a:cxnSpLocks/>
            </p:cNvCxnSpPr>
            <p:nvPr/>
          </p:nvCxnSpPr>
          <p:spPr>
            <a:xfrm>
              <a:off x="2819726" y="4757530"/>
              <a:ext cx="1493857" cy="0"/>
            </a:xfrm>
            <a:prstGeom prst="line">
              <a:avLst/>
            </a:prstGeom>
            <a:ln>
              <a:solidFill>
                <a:srgbClr val="C00000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2DDDE748-2DB9-4D30-82FF-A9654A394294}"/>
                </a:ext>
              </a:extLst>
            </p:cNvPr>
            <p:cNvCxnSpPr>
              <a:cxnSpLocks/>
            </p:cNvCxnSpPr>
            <p:nvPr/>
          </p:nvCxnSpPr>
          <p:spPr>
            <a:xfrm>
              <a:off x="5888935" y="4750904"/>
              <a:ext cx="2281030" cy="6626"/>
            </a:xfrm>
            <a:prstGeom prst="line">
              <a:avLst/>
            </a:prstGeom>
            <a:ln>
              <a:solidFill>
                <a:srgbClr val="C00000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1986B530-192F-4B20-A962-C203184CFDEE}"/>
                </a:ext>
              </a:extLst>
            </p:cNvPr>
            <p:cNvCxnSpPr>
              <a:cxnSpLocks/>
            </p:cNvCxnSpPr>
            <p:nvPr/>
          </p:nvCxnSpPr>
          <p:spPr>
            <a:xfrm>
              <a:off x="1017104" y="5705060"/>
              <a:ext cx="792784" cy="0"/>
            </a:xfrm>
            <a:prstGeom prst="line">
              <a:avLst/>
            </a:prstGeom>
            <a:ln>
              <a:solidFill>
                <a:srgbClr val="C00000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D1A95A40-B901-4C64-A438-CD74891DF983}"/>
                </a:ext>
              </a:extLst>
            </p:cNvPr>
            <p:cNvCxnSpPr>
              <a:cxnSpLocks/>
            </p:cNvCxnSpPr>
            <p:nvPr/>
          </p:nvCxnSpPr>
          <p:spPr>
            <a:xfrm>
              <a:off x="2423980" y="5705060"/>
              <a:ext cx="1493857" cy="0"/>
            </a:xfrm>
            <a:prstGeom prst="line">
              <a:avLst/>
            </a:prstGeom>
            <a:ln>
              <a:solidFill>
                <a:srgbClr val="C00000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55778331-4E65-48A7-937D-B940F30D021B}"/>
                </a:ext>
              </a:extLst>
            </p:cNvPr>
            <p:cNvCxnSpPr>
              <a:cxnSpLocks/>
            </p:cNvCxnSpPr>
            <p:nvPr/>
          </p:nvCxnSpPr>
          <p:spPr>
            <a:xfrm>
              <a:off x="5385352" y="5668617"/>
              <a:ext cx="1542222" cy="0"/>
            </a:xfrm>
            <a:prstGeom prst="line">
              <a:avLst/>
            </a:prstGeom>
            <a:ln>
              <a:solidFill>
                <a:srgbClr val="C00000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0C9DDC56-9C82-4F3D-9870-1E7CDC09A12A}"/>
                </a:ext>
              </a:extLst>
            </p:cNvPr>
            <p:cNvCxnSpPr>
              <a:cxnSpLocks/>
            </p:cNvCxnSpPr>
            <p:nvPr/>
          </p:nvCxnSpPr>
          <p:spPr>
            <a:xfrm>
              <a:off x="1202635" y="6573077"/>
              <a:ext cx="964095" cy="0"/>
            </a:xfrm>
            <a:prstGeom prst="line">
              <a:avLst/>
            </a:prstGeom>
            <a:ln>
              <a:solidFill>
                <a:srgbClr val="C00000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EEC23E28-25AA-4A16-94EA-973094B397D7}"/>
                </a:ext>
              </a:extLst>
            </p:cNvPr>
            <p:cNvCxnSpPr>
              <a:cxnSpLocks/>
            </p:cNvCxnSpPr>
            <p:nvPr/>
          </p:nvCxnSpPr>
          <p:spPr>
            <a:xfrm>
              <a:off x="2821709" y="6576389"/>
              <a:ext cx="1493857" cy="0"/>
            </a:xfrm>
            <a:prstGeom prst="line">
              <a:avLst/>
            </a:prstGeom>
            <a:ln>
              <a:solidFill>
                <a:srgbClr val="C00000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574D99E8-E0FB-444E-8482-1FD1B3B64451}"/>
                </a:ext>
              </a:extLst>
            </p:cNvPr>
            <p:cNvCxnSpPr>
              <a:cxnSpLocks/>
            </p:cNvCxnSpPr>
            <p:nvPr/>
          </p:nvCxnSpPr>
          <p:spPr>
            <a:xfrm>
              <a:off x="5820189" y="6609520"/>
              <a:ext cx="2021785" cy="0"/>
            </a:xfrm>
            <a:prstGeom prst="line">
              <a:avLst/>
            </a:prstGeom>
            <a:ln>
              <a:solidFill>
                <a:srgbClr val="C00000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4" name="Oval 3">
            <a:extLst>
              <a:ext uri="{FF2B5EF4-FFF2-40B4-BE49-F238E27FC236}">
                <a16:creationId xmlns:a16="http://schemas.microsoft.com/office/drawing/2014/main" id="{ECF0BC5A-3ECF-4CF2-AD27-031C3D2C7990}"/>
              </a:ext>
            </a:extLst>
          </p:cNvPr>
          <p:cNvSpPr/>
          <p:nvPr/>
        </p:nvSpPr>
        <p:spPr>
          <a:xfrm>
            <a:off x="7732643" y="3766930"/>
            <a:ext cx="844827" cy="665922"/>
          </a:xfrm>
          <a:prstGeom prst="ellipse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F0E119E1-EEB9-4D4A-BC7B-074F9F418E7A}"/>
              </a:ext>
            </a:extLst>
          </p:cNvPr>
          <p:cNvSpPr/>
          <p:nvPr/>
        </p:nvSpPr>
        <p:spPr>
          <a:xfrm>
            <a:off x="8729870" y="4527273"/>
            <a:ext cx="844827" cy="665922"/>
          </a:xfrm>
          <a:prstGeom prst="ellipse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9FADACD4-1391-437A-9B36-0CC92565FD66}"/>
              </a:ext>
            </a:extLst>
          </p:cNvPr>
          <p:cNvSpPr/>
          <p:nvPr/>
        </p:nvSpPr>
        <p:spPr>
          <a:xfrm>
            <a:off x="7732642" y="5312465"/>
            <a:ext cx="844827" cy="665922"/>
          </a:xfrm>
          <a:prstGeom prst="ellipse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C664D66C-2887-4907-A635-89A7C6D16E9C}"/>
              </a:ext>
            </a:extLst>
          </p:cNvPr>
          <p:cNvSpPr/>
          <p:nvPr/>
        </p:nvSpPr>
        <p:spPr>
          <a:xfrm>
            <a:off x="7732641" y="6080262"/>
            <a:ext cx="844827" cy="665922"/>
          </a:xfrm>
          <a:prstGeom prst="ellipse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2729" y="325872"/>
            <a:ext cx="8946321" cy="2549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52761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23" grpId="0" animBg="1"/>
      <p:bldP spid="27" grpId="0" animBg="1"/>
      <p:bldP spid="29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C5FA6422-F457-4240-AD1C-8C298F7EA41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0176" y="671512"/>
            <a:ext cx="6200775" cy="1190625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82520" y="2066559"/>
            <a:ext cx="11669876" cy="3325573"/>
          </a:xfrm>
          <a:prstGeom prst="rect">
            <a:avLst/>
          </a:prstGeom>
        </p:spPr>
      </p:pic>
      <p:pic>
        <p:nvPicPr>
          <p:cNvPr id="3" name="CD2-TRACK 24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7410516" y="671512"/>
            <a:ext cx="1054754" cy="10547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01635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3276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413383" y="410547"/>
            <a:ext cx="3181739" cy="662473"/>
          </a:xfrm>
          <a:prstGeom prst="rect">
            <a:avLst/>
          </a:prstGeom>
          <a:solidFill>
            <a:srgbClr val="00B05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/>
              <a:t>Objectives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828680" y="1263520"/>
            <a:ext cx="10832836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>
                <a:solidFill>
                  <a:srgbClr val="FF0000"/>
                </a:solidFill>
                <a:ea typeface="Times New Roman" panose="02020603050405020304" pitchFamily="18" charset="0"/>
              </a:rPr>
              <a:t>By the end of this lesson, students will be able to read hobbies in Vietnam, write and talk about their hobbies.</a:t>
            </a:r>
            <a:endParaRPr lang="en-US" sz="3000" baseline="-25000" dirty="0">
              <a:solidFill>
                <a:srgbClr val="FF0000"/>
              </a:solidFill>
              <a:ea typeface="Times New Roman" panose="02020603050405020304" pitchFamily="18" charset="0"/>
            </a:endParaRPr>
          </a:p>
          <a:p>
            <a:r>
              <a:rPr lang="en-US" sz="3600" b="1" dirty="0">
                <a:solidFill>
                  <a:srgbClr val="0070C0"/>
                </a:solidFill>
              </a:rPr>
              <a:t>Vocabulary</a:t>
            </a:r>
            <a:r>
              <a:rPr lang="en-US" sz="3600" dirty="0">
                <a:solidFill>
                  <a:srgbClr val="0070C0"/>
                </a:solidFill>
              </a:rPr>
              <a:t>: </a:t>
            </a:r>
            <a:r>
              <a:rPr lang="en-US" sz="3600" dirty="0"/>
              <a:t>studio, soccer field, arcade, skate park, bookstore.</a:t>
            </a:r>
          </a:p>
          <a:p>
            <a:r>
              <a:rPr lang="en-US" sz="3600" b="1" dirty="0">
                <a:solidFill>
                  <a:srgbClr val="0070C0"/>
                </a:solidFill>
              </a:rPr>
              <a:t>Structure</a:t>
            </a:r>
            <a:r>
              <a:rPr lang="en-US" sz="3600" dirty="0">
                <a:solidFill>
                  <a:srgbClr val="0070C0"/>
                </a:solidFill>
              </a:rPr>
              <a:t>:</a:t>
            </a:r>
          </a:p>
          <a:p>
            <a:r>
              <a:rPr lang="en-US" sz="3600" dirty="0"/>
              <a:t>What's </a:t>
            </a:r>
            <a:r>
              <a:rPr lang="en-US" sz="3600" dirty="0">
                <a:solidFill>
                  <a:schemeClr val="accent5"/>
                </a:solidFill>
              </a:rPr>
              <a:t>she</a:t>
            </a:r>
            <a:r>
              <a:rPr lang="en-US" sz="3600" dirty="0"/>
              <a:t> doing?</a:t>
            </a:r>
          </a:p>
          <a:p>
            <a:r>
              <a:rPr lang="en-US" sz="3600" dirty="0">
                <a:solidFill>
                  <a:schemeClr val="accent5"/>
                </a:solidFill>
              </a:rPr>
              <a:t>She's</a:t>
            </a:r>
            <a:r>
              <a:rPr lang="en-US" sz="3600" dirty="0"/>
              <a:t> </a:t>
            </a:r>
            <a:r>
              <a:rPr lang="en-US" sz="3600" dirty="0">
                <a:solidFill>
                  <a:schemeClr val="accent5"/>
                </a:solidFill>
              </a:rPr>
              <a:t>dancing </a:t>
            </a:r>
            <a:r>
              <a:rPr lang="en-US" sz="3600" dirty="0"/>
              <a:t>at the </a:t>
            </a:r>
            <a:r>
              <a:rPr lang="en-US" sz="3600" dirty="0">
                <a:solidFill>
                  <a:schemeClr val="accent5"/>
                </a:solidFill>
              </a:rPr>
              <a:t>studio</a:t>
            </a:r>
            <a:r>
              <a:rPr lang="en-US" sz="3600" dirty="0"/>
              <a:t>.</a:t>
            </a:r>
          </a:p>
          <a:p>
            <a:r>
              <a:rPr lang="en-US" sz="3600" dirty="0"/>
              <a:t>What are </a:t>
            </a:r>
            <a:r>
              <a:rPr lang="en-US" sz="3600" dirty="0">
                <a:solidFill>
                  <a:schemeClr val="accent5"/>
                </a:solidFill>
              </a:rPr>
              <a:t>they</a:t>
            </a:r>
            <a:r>
              <a:rPr lang="en-US" sz="3600" dirty="0"/>
              <a:t> doing?</a:t>
            </a:r>
          </a:p>
          <a:p>
            <a:r>
              <a:rPr lang="en-US" sz="3600" dirty="0">
                <a:solidFill>
                  <a:schemeClr val="accent5"/>
                </a:solidFill>
              </a:rPr>
              <a:t>They're playing </a:t>
            </a:r>
            <a:r>
              <a:rPr lang="en-US" sz="3600" dirty="0"/>
              <a:t>soccer at the </a:t>
            </a:r>
            <a:r>
              <a:rPr lang="en-US" sz="3600" dirty="0">
                <a:solidFill>
                  <a:schemeClr val="accent5"/>
                </a:solidFill>
              </a:rPr>
              <a:t>soccer field</a:t>
            </a:r>
            <a:r>
              <a:rPr lang="en-US" sz="36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928246867"/>
      </p:ext>
    </p:extLst>
  </p:cSld>
  <p:clrMapOvr>
    <a:masterClrMapping/>
  </p:clrMapOvr>
  <p:transition spd="med">
    <p:split orient="vert"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556919"/>
            <a:ext cx="11890574" cy="3623794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084A7C1A-F6EE-4BDB-BF9A-D1BB5776046E}"/>
              </a:ext>
            </a:extLst>
          </p:cNvPr>
          <p:cNvSpPr txBox="1"/>
          <p:nvPr/>
        </p:nvSpPr>
        <p:spPr>
          <a:xfrm>
            <a:off x="90176" y="655983"/>
            <a:ext cx="54856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70C0"/>
                </a:solidFill>
                <a:latin typeface="Comic Sans MS" panose="030F0702030302020204" pitchFamily="66" charset="0"/>
              </a:rPr>
              <a:t>READ AND COMPLETE</a:t>
            </a: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BF03B44C-8DD1-4798-B6CD-6829DF8A1036}"/>
              </a:ext>
            </a:extLst>
          </p:cNvPr>
          <p:cNvSpPr/>
          <p:nvPr/>
        </p:nvSpPr>
        <p:spPr>
          <a:xfrm>
            <a:off x="2186609" y="1814134"/>
            <a:ext cx="1003852" cy="524561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500" b="1" dirty="0">
                <a:solidFill>
                  <a:srgbClr val="C00000"/>
                </a:solidFill>
              </a:rPr>
              <a:t>Long</a:t>
            </a: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A5A1B559-7DE4-4937-950F-A692EB660714}"/>
              </a:ext>
            </a:extLst>
          </p:cNvPr>
          <p:cNvSpPr/>
          <p:nvPr/>
        </p:nvSpPr>
        <p:spPr>
          <a:xfrm>
            <a:off x="5859117" y="1749014"/>
            <a:ext cx="1623389" cy="524561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000" b="1" dirty="0">
                <a:solidFill>
                  <a:srgbClr val="C00000"/>
                </a:solidFill>
              </a:rPr>
              <a:t>Vietnam</a:t>
            </a:r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DAA1F57A-2AF3-4CC4-AF8A-579E058C28AA}"/>
              </a:ext>
            </a:extLst>
          </p:cNvPr>
          <p:cNvSpPr/>
          <p:nvPr/>
        </p:nvSpPr>
        <p:spPr>
          <a:xfrm>
            <a:off x="10301208" y="1756818"/>
            <a:ext cx="1325218" cy="524561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C00000"/>
                </a:solidFill>
              </a:rPr>
              <a:t>friends</a:t>
            </a:r>
          </a:p>
        </p:txBody>
      </p:sp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A204DE12-3A39-4967-B6AC-B2D1674B10BF}"/>
              </a:ext>
            </a:extLst>
          </p:cNvPr>
          <p:cNvSpPr/>
          <p:nvPr/>
        </p:nvSpPr>
        <p:spPr>
          <a:xfrm>
            <a:off x="1777054" y="2532356"/>
            <a:ext cx="1325218" cy="524561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C00000"/>
                </a:solidFill>
              </a:rPr>
              <a:t>doing</a:t>
            </a:r>
          </a:p>
        </p:txBody>
      </p:sp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E0A63478-CA73-456F-9959-71A6AEE1CC05}"/>
              </a:ext>
            </a:extLst>
          </p:cNvPr>
          <p:cNvSpPr/>
          <p:nvPr/>
        </p:nvSpPr>
        <p:spPr>
          <a:xfrm>
            <a:off x="10225794" y="2518986"/>
            <a:ext cx="1501150" cy="524561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C00000"/>
                </a:solidFill>
              </a:rPr>
              <a:t>reading</a:t>
            </a:r>
          </a:p>
        </p:txBody>
      </p:sp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30825C2A-1AD3-48C0-B600-552357E0AE53}"/>
              </a:ext>
            </a:extLst>
          </p:cNvPr>
          <p:cNvSpPr/>
          <p:nvPr/>
        </p:nvSpPr>
        <p:spPr>
          <a:xfrm>
            <a:off x="1249207" y="3178393"/>
            <a:ext cx="1941254" cy="524561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C00000"/>
                </a:solidFill>
              </a:rPr>
              <a:t>bookstore</a:t>
            </a:r>
          </a:p>
        </p:txBody>
      </p:sp>
      <p:sp>
        <p:nvSpPr>
          <p:cNvPr id="22" name="Rectangle: Rounded Corners 21">
            <a:extLst>
              <a:ext uri="{FF2B5EF4-FFF2-40B4-BE49-F238E27FC236}">
                <a16:creationId xmlns:a16="http://schemas.microsoft.com/office/drawing/2014/main" id="{9A32318B-8A75-49BA-817D-C82C1A1A34EC}"/>
              </a:ext>
            </a:extLst>
          </p:cNvPr>
          <p:cNvSpPr/>
          <p:nvPr/>
        </p:nvSpPr>
        <p:spPr>
          <a:xfrm>
            <a:off x="7482506" y="3202582"/>
            <a:ext cx="1189383" cy="524561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C00000"/>
                </a:solidFill>
              </a:rPr>
              <a:t>studio</a:t>
            </a:r>
          </a:p>
        </p:txBody>
      </p:sp>
      <p:sp>
        <p:nvSpPr>
          <p:cNvPr id="23" name="Rectangle: Rounded Corners 22">
            <a:extLst>
              <a:ext uri="{FF2B5EF4-FFF2-40B4-BE49-F238E27FC236}">
                <a16:creationId xmlns:a16="http://schemas.microsoft.com/office/drawing/2014/main" id="{3255CCDA-B717-4BF2-A1A9-374345F96CE3}"/>
              </a:ext>
            </a:extLst>
          </p:cNvPr>
          <p:cNvSpPr/>
          <p:nvPr/>
        </p:nvSpPr>
        <p:spPr>
          <a:xfrm>
            <a:off x="2595769" y="3896615"/>
            <a:ext cx="2107096" cy="524561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C00000"/>
                </a:solidFill>
              </a:rPr>
              <a:t>soccer field</a:t>
            </a:r>
          </a:p>
        </p:txBody>
      </p:sp>
      <p:sp>
        <p:nvSpPr>
          <p:cNvPr id="24" name="Rectangle: Rounded Corners 23">
            <a:extLst>
              <a:ext uri="{FF2B5EF4-FFF2-40B4-BE49-F238E27FC236}">
                <a16:creationId xmlns:a16="http://schemas.microsoft.com/office/drawing/2014/main" id="{F65FFFBA-B78D-4C99-AE90-FD746261AD0F}"/>
              </a:ext>
            </a:extLst>
          </p:cNvPr>
          <p:cNvSpPr/>
          <p:nvPr/>
        </p:nvSpPr>
        <p:spPr>
          <a:xfrm>
            <a:off x="8791006" y="3896615"/>
            <a:ext cx="1292087" cy="524561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C00000"/>
                </a:solidFill>
              </a:rPr>
              <a:t>arcade</a:t>
            </a:r>
          </a:p>
        </p:txBody>
      </p:sp>
      <p:sp>
        <p:nvSpPr>
          <p:cNvPr id="25" name="Rectangle: Rounded Corners 24">
            <a:extLst>
              <a:ext uri="{FF2B5EF4-FFF2-40B4-BE49-F238E27FC236}">
                <a16:creationId xmlns:a16="http://schemas.microsoft.com/office/drawing/2014/main" id="{057D7BD7-0D39-49A3-A9E8-EB064D93A986}"/>
              </a:ext>
            </a:extLst>
          </p:cNvPr>
          <p:cNvSpPr/>
          <p:nvPr/>
        </p:nvSpPr>
        <p:spPr>
          <a:xfrm>
            <a:off x="2789583" y="4614837"/>
            <a:ext cx="1913282" cy="524561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C00000"/>
                </a:solidFill>
              </a:rPr>
              <a:t>skate park</a:t>
            </a:r>
          </a:p>
        </p:txBody>
      </p:sp>
    </p:spTree>
    <p:extLst>
      <p:ext uri="{BB962C8B-B14F-4D97-AF65-F5344CB8AC3E}">
        <p14:creationId xmlns:p14="http://schemas.microsoft.com/office/powerpoint/2010/main" val="5745211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FA77D0C-388B-4509-8C78-6C128B5BB5C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73933"/>
            <a:ext cx="11791950" cy="6384067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0A35698A-833C-4B7D-89DD-215BDFF41967}"/>
              </a:ext>
            </a:extLst>
          </p:cNvPr>
          <p:cNvSpPr/>
          <p:nvPr/>
        </p:nvSpPr>
        <p:spPr>
          <a:xfrm>
            <a:off x="3209925" y="1485900"/>
            <a:ext cx="1266825" cy="304800"/>
          </a:xfrm>
          <a:prstGeom prst="rect">
            <a:avLst/>
          </a:prstGeom>
          <a:ln>
            <a:solidFill>
              <a:srgbClr val="C0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err="1">
                <a:solidFill>
                  <a:srgbClr val="C00000"/>
                </a:solidFill>
              </a:rPr>
              <a:t>Huy</a:t>
            </a:r>
            <a:endParaRPr lang="en-US" b="1" dirty="0">
              <a:solidFill>
                <a:srgbClr val="C00000"/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911D053-D53A-4B8F-81B2-1EFB37B2413C}"/>
              </a:ext>
            </a:extLst>
          </p:cNvPr>
          <p:cNvSpPr/>
          <p:nvPr/>
        </p:nvSpPr>
        <p:spPr>
          <a:xfrm>
            <a:off x="1762125" y="1905000"/>
            <a:ext cx="1266825" cy="304800"/>
          </a:xfrm>
          <a:prstGeom prst="rect">
            <a:avLst/>
          </a:prstGeom>
          <a:ln>
            <a:solidFill>
              <a:srgbClr val="C0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err="1">
                <a:solidFill>
                  <a:srgbClr val="C00000"/>
                </a:solidFill>
              </a:rPr>
              <a:t>Bến</a:t>
            </a:r>
            <a:r>
              <a:rPr lang="en-US" b="1" dirty="0">
                <a:solidFill>
                  <a:srgbClr val="C00000"/>
                </a:solidFill>
              </a:rPr>
              <a:t> Tre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1A877D5C-A7E4-4915-8D74-44F79F2CDA6F}"/>
              </a:ext>
            </a:extLst>
          </p:cNvPr>
          <p:cNvSpPr/>
          <p:nvPr/>
        </p:nvSpPr>
        <p:spPr>
          <a:xfrm>
            <a:off x="2771775" y="3124200"/>
            <a:ext cx="1266825" cy="304800"/>
          </a:xfrm>
          <a:prstGeom prst="rect">
            <a:avLst/>
          </a:prstGeom>
          <a:ln>
            <a:solidFill>
              <a:srgbClr val="C0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C00000"/>
                </a:solidFill>
              </a:rPr>
              <a:t>dancing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60F4A69D-F15B-4433-B8D0-7DB4C43D9794}"/>
              </a:ext>
            </a:extLst>
          </p:cNvPr>
          <p:cNvSpPr/>
          <p:nvPr/>
        </p:nvSpPr>
        <p:spPr>
          <a:xfrm>
            <a:off x="5743575" y="3086100"/>
            <a:ext cx="1266825" cy="304800"/>
          </a:xfrm>
          <a:prstGeom prst="rect">
            <a:avLst/>
          </a:prstGeom>
          <a:ln>
            <a:solidFill>
              <a:srgbClr val="C0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C00000"/>
                </a:solidFill>
              </a:rPr>
              <a:t>studio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EC8E4E3-AE8B-490D-BED1-62D41482BD48}"/>
              </a:ext>
            </a:extLst>
          </p:cNvPr>
          <p:cNvSpPr/>
          <p:nvPr/>
        </p:nvSpPr>
        <p:spPr>
          <a:xfrm>
            <a:off x="3028950" y="3819525"/>
            <a:ext cx="1447800" cy="352425"/>
          </a:xfrm>
          <a:prstGeom prst="rect">
            <a:avLst/>
          </a:prstGeom>
          <a:ln>
            <a:solidFill>
              <a:srgbClr val="C0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C00000"/>
                </a:solidFill>
              </a:rPr>
              <a:t>flying a kite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F53FCA53-0423-4676-97D8-1690D16FDD62}"/>
              </a:ext>
            </a:extLst>
          </p:cNvPr>
          <p:cNvSpPr/>
          <p:nvPr/>
        </p:nvSpPr>
        <p:spPr>
          <a:xfrm>
            <a:off x="2590800" y="4295776"/>
            <a:ext cx="1447800" cy="352425"/>
          </a:xfrm>
          <a:prstGeom prst="rect">
            <a:avLst/>
          </a:prstGeom>
          <a:ln>
            <a:solidFill>
              <a:srgbClr val="C0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C00000"/>
                </a:solidFill>
              </a:rPr>
              <a:t>soccer field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EB4D6D7C-4DA7-4386-B265-6E1BBE37A01D}"/>
              </a:ext>
            </a:extLst>
          </p:cNvPr>
          <p:cNvSpPr/>
          <p:nvPr/>
        </p:nvSpPr>
        <p:spPr>
          <a:xfrm>
            <a:off x="3600449" y="5100637"/>
            <a:ext cx="3152775" cy="376239"/>
          </a:xfrm>
          <a:prstGeom prst="rect">
            <a:avLst/>
          </a:prstGeom>
          <a:ln>
            <a:solidFill>
              <a:srgbClr val="C0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C00000"/>
                </a:solidFill>
              </a:rPr>
              <a:t>games at the arcade 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56E9C6B8-0B1D-4273-8689-306E8DC89EAC}"/>
              </a:ext>
            </a:extLst>
          </p:cNvPr>
          <p:cNvSpPr/>
          <p:nvPr/>
        </p:nvSpPr>
        <p:spPr>
          <a:xfrm>
            <a:off x="2743200" y="5979318"/>
            <a:ext cx="3152775" cy="376239"/>
          </a:xfrm>
          <a:prstGeom prst="rect">
            <a:avLst/>
          </a:prstGeom>
          <a:ln>
            <a:solidFill>
              <a:srgbClr val="C0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C00000"/>
                </a:solidFill>
              </a:rPr>
              <a:t>is reading at home</a:t>
            </a:r>
          </a:p>
        </p:txBody>
      </p:sp>
    </p:spTree>
    <p:extLst>
      <p:ext uri="{BB962C8B-B14F-4D97-AF65-F5344CB8AC3E}">
        <p14:creationId xmlns:p14="http://schemas.microsoft.com/office/powerpoint/2010/main" val="33342839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4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6684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782147" y="2687221"/>
            <a:ext cx="375090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>
                <a:solidFill>
                  <a:schemeClr val="bg1"/>
                </a:solidFill>
              </a:rPr>
              <a:t>Production</a:t>
            </a:r>
            <a:endParaRPr lang="en-US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033722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4D8E025-2CDD-4AB5-BE38-35A03DFBA66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31626"/>
            <a:ext cx="12192000" cy="55662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077524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05052"/>
            <a:ext cx="9229273" cy="6152307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F6649C3A-3028-1045-9050-8B4D037870AD}"/>
              </a:ext>
            </a:extLst>
          </p:cNvPr>
          <p:cNvSpPr/>
          <p:nvPr/>
        </p:nvSpPr>
        <p:spPr>
          <a:xfrm>
            <a:off x="6989335" y="880873"/>
            <a:ext cx="5155039" cy="75001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b="1" dirty="0">
                <a:solidFill>
                  <a:schemeClr val="accent6">
                    <a:lumMod val="75000"/>
                  </a:schemeClr>
                </a:solidFill>
              </a:rPr>
              <a:t>CONSOLIDATION</a:t>
            </a:r>
          </a:p>
        </p:txBody>
      </p:sp>
    </p:spTree>
    <p:extLst>
      <p:ext uri="{BB962C8B-B14F-4D97-AF65-F5344CB8AC3E}">
        <p14:creationId xmlns:p14="http://schemas.microsoft.com/office/powerpoint/2010/main" val="204265674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FB77758-5618-4AE1-ADD2-396D1FDCC3F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437" y="485775"/>
            <a:ext cx="9572625" cy="14859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AA81DF54-5C3C-473A-84DB-22FDDA8C9B3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1950" y="2124075"/>
            <a:ext cx="3463178" cy="41754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757357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058400" cy="685800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F6649C3A-3028-1045-9050-8B4D037870AD}"/>
              </a:ext>
            </a:extLst>
          </p:cNvPr>
          <p:cNvSpPr/>
          <p:nvPr/>
        </p:nvSpPr>
        <p:spPr>
          <a:xfrm>
            <a:off x="6989335" y="880873"/>
            <a:ext cx="5155039" cy="75001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b="1" dirty="0">
                <a:solidFill>
                  <a:schemeClr val="accent6">
                    <a:lumMod val="75000"/>
                  </a:schemeClr>
                </a:solidFill>
              </a:rPr>
              <a:t>WRAP-UP</a:t>
            </a:r>
          </a:p>
        </p:txBody>
      </p:sp>
    </p:spTree>
    <p:extLst>
      <p:ext uri="{BB962C8B-B14F-4D97-AF65-F5344CB8AC3E}">
        <p14:creationId xmlns:p14="http://schemas.microsoft.com/office/powerpoint/2010/main" val="378337002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33052" y="693071"/>
            <a:ext cx="4276107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5400" b="1" dirty="0">
                <a:solidFill>
                  <a:srgbClr val="FF0000"/>
                </a:solidFill>
              </a:rPr>
              <a:t>Today’s lesson</a:t>
            </a:r>
          </a:p>
        </p:txBody>
      </p:sp>
      <p:sp>
        <p:nvSpPr>
          <p:cNvPr id="5" name="Rectangle 4"/>
          <p:cNvSpPr/>
          <p:nvPr/>
        </p:nvSpPr>
        <p:spPr>
          <a:xfrm>
            <a:off x="766668" y="1815293"/>
            <a:ext cx="4345781" cy="2862322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en-US" sz="3600" i="1" dirty="0">
                <a:solidFill>
                  <a:srgbClr val="FF0000"/>
                </a:solidFill>
              </a:rPr>
              <a:t>Vocabularies</a:t>
            </a:r>
          </a:p>
          <a:p>
            <a:endParaRPr lang="en-US" sz="3600" i="1" dirty="0">
              <a:solidFill>
                <a:srgbClr val="FF0000"/>
              </a:solidFill>
            </a:endParaRPr>
          </a:p>
          <a:p>
            <a:r>
              <a:rPr lang="en-US" sz="3600" dirty="0">
                <a:solidFill>
                  <a:schemeClr val="accent5"/>
                </a:solidFill>
              </a:rPr>
              <a:t>studio, soccer field, arcade, skate park, bookstore.</a:t>
            </a:r>
          </a:p>
        </p:txBody>
      </p:sp>
      <p:sp>
        <p:nvSpPr>
          <p:cNvPr id="6" name="Rectangle 5"/>
          <p:cNvSpPr/>
          <p:nvPr/>
        </p:nvSpPr>
        <p:spPr>
          <a:xfrm>
            <a:off x="5780318" y="1818408"/>
            <a:ext cx="5892278" cy="3970318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en-US" sz="3600" i="1" dirty="0">
                <a:solidFill>
                  <a:srgbClr val="FF0000"/>
                </a:solidFill>
              </a:rPr>
              <a:t>Structures/ Sentence patterns</a:t>
            </a:r>
          </a:p>
          <a:p>
            <a:endParaRPr lang="en-US" sz="3600" i="1" dirty="0">
              <a:solidFill>
                <a:srgbClr val="FF0000"/>
              </a:solidFill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dirty="0"/>
              <a:t>What is </a:t>
            </a:r>
            <a:r>
              <a:rPr lang="en-US" sz="3600" dirty="0">
                <a:solidFill>
                  <a:schemeClr val="accent5"/>
                </a:solidFill>
              </a:rPr>
              <a:t>she</a:t>
            </a:r>
            <a:r>
              <a:rPr lang="en-US" sz="3600" dirty="0"/>
              <a:t> doing?</a:t>
            </a:r>
          </a:p>
          <a:p>
            <a:r>
              <a:rPr lang="en-US" sz="3600" dirty="0"/>
              <a:t>      She’s </a:t>
            </a:r>
            <a:r>
              <a:rPr lang="en-US" sz="3600" dirty="0">
                <a:solidFill>
                  <a:schemeClr val="accent5"/>
                </a:solidFill>
              </a:rPr>
              <a:t>dancing </a:t>
            </a:r>
            <a:r>
              <a:rPr lang="en-US" sz="3600" dirty="0">
                <a:solidFill>
                  <a:srgbClr val="002060"/>
                </a:solidFill>
              </a:rPr>
              <a:t>at the </a:t>
            </a:r>
            <a:r>
              <a:rPr lang="en-US" sz="3600" dirty="0">
                <a:solidFill>
                  <a:schemeClr val="accent5"/>
                </a:solidFill>
              </a:rPr>
              <a:t>studio.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dirty="0"/>
              <a:t>What are </a:t>
            </a:r>
            <a:r>
              <a:rPr lang="en-US" sz="3600" dirty="0">
                <a:solidFill>
                  <a:schemeClr val="accent5"/>
                </a:solidFill>
              </a:rPr>
              <a:t>they</a:t>
            </a:r>
            <a:r>
              <a:rPr lang="en-US" sz="3600" dirty="0"/>
              <a:t> doing?</a:t>
            </a:r>
          </a:p>
          <a:p>
            <a:r>
              <a:rPr lang="en-US" sz="3600" dirty="0"/>
              <a:t>      They are </a:t>
            </a:r>
            <a:r>
              <a:rPr lang="en-US" sz="3600" dirty="0">
                <a:solidFill>
                  <a:srgbClr val="0070C0"/>
                </a:solidFill>
              </a:rPr>
              <a:t>playing soccer </a:t>
            </a:r>
            <a:r>
              <a:rPr lang="en-US" sz="3600" dirty="0"/>
              <a:t>at the </a:t>
            </a:r>
            <a:r>
              <a:rPr lang="en-US" sz="3600" dirty="0">
                <a:solidFill>
                  <a:srgbClr val="0070C0"/>
                </a:solidFill>
              </a:rPr>
              <a:t>soccer field.</a:t>
            </a:r>
            <a:endParaRPr lang="en-US" sz="3600" dirty="0">
              <a:solidFill>
                <a:schemeClr val="accent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1880872"/>
      </p:ext>
    </p:extLst>
  </p:cSld>
  <p:clrMapOvr>
    <a:masterClrMapping/>
  </p:clrMapOvr>
  <p:transition spd="med">
    <p:split orient="vert"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33052" y="469135"/>
            <a:ext cx="3362267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5400" b="1" dirty="0">
                <a:solidFill>
                  <a:srgbClr val="FF0000"/>
                </a:solidFill>
              </a:rPr>
              <a:t>Homework</a:t>
            </a:r>
          </a:p>
        </p:txBody>
      </p:sp>
      <p:sp>
        <p:nvSpPr>
          <p:cNvPr id="5" name="Rectangle 4"/>
          <p:cNvSpPr/>
          <p:nvPr/>
        </p:nvSpPr>
        <p:spPr>
          <a:xfrm>
            <a:off x="242595" y="1273530"/>
            <a:ext cx="11872029" cy="5078313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marL="571500" indent="-571500">
              <a:buFontTx/>
              <a:buChar char="-"/>
            </a:pPr>
            <a:r>
              <a:rPr lang="en-US" sz="3600" i="1" dirty="0">
                <a:solidFill>
                  <a:srgbClr val="0070C0"/>
                </a:solidFill>
              </a:rPr>
              <a:t>Practice the vocabularies and structure; and make sentences using them. </a:t>
            </a:r>
          </a:p>
          <a:p>
            <a:pPr marL="571500" indent="-571500">
              <a:buFontTx/>
              <a:buChar char="-"/>
            </a:pPr>
            <a:r>
              <a:rPr lang="en-US" sz="3600" i="1" dirty="0">
                <a:solidFill>
                  <a:srgbClr val="0070C0"/>
                </a:solidFill>
              </a:rPr>
              <a:t>Do the exercises in </a:t>
            </a:r>
            <a:r>
              <a:rPr lang="en-US" sz="3600" b="1" i="1" dirty="0" err="1">
                <a:solidFill>
                  <a:srgbClr val="0070C0"/>
                </a:solidFill>
              </a:rPr>
              <a:t>Tiếng</a:t>
            </a:r>
            <a:r>
              <a:rPr lang="en-US" sz="3600" b="1" i="1" dirty="0">
                <a:solidFill>
                  <a:srgbClr val="0070C0"/>
                </a:solidFill>
              </a:rPr>
              <a:t> Anh 4 </a:t>
            </a:r>
            <a:r>
              <a:rPr lang="en-US" sz="3600" b="1" i="1" dirty="0" err="1">
                <a:solidFill>
                  <a:srgbClr val="0070C0"/>
                </a:solidFill>
              </a:rPr>
              <a:t>i</a:t>
            </a:r>
            <a:r>
              <a:rPr lang="en-US" sz="3600" b="1" i="1" dirty="0">
                <a:solidFill>
                  <a:srgbClr val="0070C0"/>
                </a:solidFill>
              </a:rPr>
              <a:t>-Learn Smart Start WB </a:t>
            </a:r>
            <a:r>
              <a:rPr lang="en-US" sz="3600" i="1" dirty="0">
                <a:solidFill>
                  <a:srgbClr val="0070C0"/>
                </a:solidFill>
              </a:rPr>
              <a:t>(page 39)</a:t>
            </a:r>
          </a:p>
          <a:p>
            <a:pPr marL="571500" indent="-571500">
              <a:buFontTx/>
              <a:buChar char="-"/>
            </a:pPr>
            <a:r>
              <a:rPr lang="en-US" sz="3600" i="1" dirty="0">
                <a:solidFill>
                  <a:srgbClr val="0070C0"/>
                </a:solidFill>
              </a:rPr>
              <a:t>Do the exercises in </a:t>
            </a:r>
            <a:r>
              <a:rPr lang="en-US" sz="3600" b="1" i="1" dirty="0" err="1">
                <a:solidFill>
                  <a:srgbClr val="0070C0"/>
                </a:solidFill>
              </a:rPr>
              <a:t>Tiếng</a:t>
            </a:r>
            <a:r>
              <a:rPr lang="en-US" sz="3600" b="1" i="1" dirty="0">
                <a:solidFill>
                  <a:srgbClr val="0070C0"/>
                </a:solidFill>
              </a:rPr>
              <a:t> Anh 4 </a:t>
            </a:r>
            <a:r>
              <a:rPr lang="en-US" sz="3600" b="1" i="1" dirty="0" err="1">
                <a:solidFill>
                  <a:srgbClr val="0070C0"/>
                </a:solidFill>
              </a:rPr>
              <a:t>i</a:t>
            </a:r>
            <a:r>
              <a:rPr lang="en-US" sz="3600" b="1" i="1" dirty="0">
                <a:solidFill>
                  <a:srgbClr val="0070C0"/>
                </a:solidFill>
              </a:rPr>
              <a:t>-Learn Smart Start Notebook</a:t>
            </a:r>
            <a:r>
              <a:rPr lang="en-US" sz="3600" i="1" dirty="0">
                <a:solidFill>
                  <a:srgbClr val="0070C0"/>
                </a:solidFill>
              </a:rPr>
              <a:t> (page 25).</a:t>
            </a:r>
            <a:endParaRPr lang="en-US" sz="3600" i="1" dirty="0">
              <a:solidFill>
                <a:srgbClr val="FF0000"/>
              </a:solidFill>
            </a:endParaRPr>
          </a:p>
          <a:p>
            <a:pPr marL="571500" indent="-571500">
              <a:buFontTx/>
              <a:buChar char="-"/>
            </a:pPr>
            <a:r>
              <a:rPr lang="en-US" sz="3600" i="1" dirty="0">
                <a:solidFill>
                  <a:srgbClr val="0070C0"/>
                </a:solidFill>
              </a:rPr>
              <a:t>Prepare the next lesson (</a:t>
            </a:r>
            <a:r>
              <a:rPr lang="en-US" sz="3600" i="1">
                <a:solidFill>
                  <a:srgbClr val="0070C0"/>
                </a:solidFill>
              </a:rPr>
              <a:t>page 60 </a:t>
            </a:r>
            <a:r>
              <a:rPr lang="en-US" sz="3600" i="1" dirty="0">
                <a:solidFill>
                  <a:srgbClr val="0070C0"/>
                </a:solidFill>
              </a:rPr>
              <a:t>SB)</a:t>
            </a:r>
          </a:p>
          <a:p>
            <a:pPr marL="571500" indent="-571500">
              <a:buFontTx/>
              <a:buChar char="-"/>
            </a:pPr>
            <a:r>
              <a:rPr lang="en-US" sz="3600" i="1" dirty="0">
                <a:solidFill>
                  <a:srgbClr val="0070C0"/>
                </a:solidFill>
              </a:rPr>
              <a:t>Play the consolidation games in </a:t>
            </a:r>
            <a:r>
              <a:rPr lang="en-US" sz="3600" b="1" i="1" dirty="0" err="1">
                <a:solidFill>
                  <a:srgbClr val="0070C0"/>
                </a:solidFill>
              </a:rPr>
              <a:t>Tiếng</a:t>
            </a:r>
            <a:r>
              <a:rPr lang="en-US" sz="3600" b="1" i="1" dirty="0">
                <a:solidFill>
                  <a:srgbClr val="0070C0"/>
                </a:solidFill>
              </a:rPr>
              <a:t> </a:t>
            </a:r>
            <a:r>
              <a:rPr lang="en-US" sz="3600" b="1" i="1" dirty="0" err="1">
                <a:solidFill>
                  <a:srgbClr val="0070C0"/>
                </a:solidFill>
              </a:rPr>
              <a:t>Anh</a:t>
            </a:r>
            <a:r>
              <a:rPr lang="en-US" sz="3600" b="1" i="1" dirty="0">
                <a:solidFill>
                  <a:srgbClr val="0070C0"/>
                </a:solidFill>
              </a:rPr>
              <a:t> 4 </a:t>
            </a:r>
            <a:r>
              <a:rPr lang="en-US" sz="3600" b="1" i="1" dirty="0" err="1">
                <a:solidFill>
                  <a:srgbClr val="0070C0"/>
                </a:solidFill>
              </a:rPr>
              <a:t>i</a:t>
            </a:r>
            <a:r>
              <a:rPr lang="en-US" sz="3600" b="1" i="1" dirty="0">
                <a:solidFill>
                  <a:srgbClr val="0070C0"/>
                </a:solidFill>
              </a:rPr>
              <a:t>-Learn Smart Start DHA App </a:t>
            </a:r>
            <a:r>
              <a:rPr lang="en-US" sz="3600" i="1" dirty="0">
                <a:solidFill>
                  <a:srgbClr val="0070C0"/>
                </a:solidFill>
              </a:rPr>
              <a:t>on</a:t>
            </a:r>
            <a:r>
              <a:rPr lang="en-US" sz="3600" b="1" i="1" dirty="0">
                <a:solidFill>
                  <a:srgbClr val="0070C0"/>
                </a:solidFill>
              </a:rPr>
              <a:t> </a:t>
            </a:r>
            <a:r>
              <a:rPr lang="en-US" sz="3600" b="1" i="1" dirty="0">
                <a:solidFill>
                  <a:srgbClr val="0070C0"/>
                </a:solidFill>
                <a:hlinkClick r:id="rId2"/>
              </a:rPr>
              <a:t>www.eduhome.com.vn</a:t>
            </a:r>
            <a:r>
              <a:rPr lang="en-US" sz="3600" b="1" i="1" dirty="0">
                <a:solidFill>
                  <a:srgbClr val="0070C0"/>
                </a:solidFill>
              </a:rPr>
              <a:t> </a:t>
            </a:r>
            <a:endParaRPr lang="en-US" sz="3600" i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1157244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058400" cy="6858000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BA386DE9-345A-400C-B2BB-B32B155C2C38}"/>
              </a:ext>
            </a:extLst>
          </p:cNvPr>
          <p:cNvSpPr/>
          <p:nvPr/>
        </p:nvSpPr>
        <p:spPr>
          <a:xfrm>
            <a:off x="8143487" y="552140"/>
            <a:ext cx="4026834" cy="75001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b="1" dirty="0">
                <a:solidFill>
                  <a:schemeClr val="accent6">
                    <a:lumMod val="75000"/>
                  </a:schemeClr>
                </a:solidFill>
              </a:rPr>
              <a:t>WARM UP</a:t>
            </a:r>
          </a:p>
        </p:txBody>
      </p:sp>
    </p:spTree>
    <p:extLst>
      <p:ext uri="{BB962C8B-B14F-4D97-AF65-F5344CB8AC3E}">
        <p14:creationId xmlns:p14="http://schemas.microsoft.com/office/powerpoint/2010/main" val="2476888630"/>
      </p:ext>
    </p:extLst>
  </p:cSld>
  <p:clrMapOvr>
    <a:masterClrMapping/>
  </p:clrMapOvr>
  <p:transition spd="med">
    <p:split orient="vert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37153A8A-3939-4E17-9646-95FB14EF9A0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69453" y="2413025"/>
            <a:ext cx="4234253" cy="3772502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1976035F-ECC5-4828-BCCC-B2D030F42B7B}"/>
              </a:ext>
            </a:extLst>
          </p:cNvPr>
          <p:cNvSpPr txBox="1"/>
          <p:nvPr/>
        </p:nvSpPr>
        <p:spPr>
          <a:xfrm>
            <a:off x="74544" y="784781"/>
            <a:ext cx="2797864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800" b="1" cap="none" spc="0" dirty="0">
                <a:ln>
                  <a:solidFill>
                    <a:srgbClr val="C00000"/>
                  </a:solidFill>
                </a:ln>
                <a:solidFill>
                  <a:srgbClr val="FF000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REVIEW 1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277C64E-7C72-4EA7-B1AA-18AA5095051E}"/>
              </a:ext>
            </a:extLst>
          </p:cNvPr>
          <p:cNvSpPr txBox="1"/>
          <p:nvPr/>
        </p:nvSpPr>
        <p:spPr>
          <a:xfrm>
            <a:off x="4317670" y="877113"/>
            <a:ext cx="3308081" cy="646331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3600" b="1" i="1">
                <a:solidFill>
                  <a:srgbClr val="0070C0"/>
                </a:solidFill>
              </a:rPr>
              <a:t>Look and say.</a:t>
            </a:r>
          </a:p>
        </p:txBody>
      </p:sp>
    </p:spTree>
    <p:extLst>
      <p:ext uri="{BB962C8B-B14F-4D97-AF65-F5344CB8AC3E}">
        <p14:creationId xmlns:p14="http://schemas.microsoft.com/office/powerpoint/2010/main" val="579614603"/>
      </p:ext>
    </p:extLst>
  </p:cSld>
  <p:clrMapOvr>
    <a:masterClrMapping/>
  </p:clrMapOvr>
  <p:transition spd="med">
    <p:split orient="vert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1976035F-ECC5-4828-BCCC-B2D030F42B7B}"/>
              </a:ext>
            </a:extLst>
          </p:cNvPr>
          <p:cNvSpPr txBox="1"/>
          <p:nvPr/>
        </p:nvSpPr>
        <p:spPr>
          <a:xfrm>
            <a:off x="74544" y="784781"/>
            <a:ext cx="2797864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800" b="1" cap="none" spc="0" dirty="0">
                <a:ln>
                  <a:solidFill>
                    <a:srgbClr val="C00000"/>
                  </a:solidFill>
                </a:ln>
                <a:solidFill>
                  <a:srgbClr val="FF000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REVIEW 1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277C64E-7C72-4EA7-B1AA-18AA5095051E}"/>
              </a:ext>
            </a:extLst>
          </p:cNvPr>
          <p:cNvSpPr txBox="1"/>
          <p:nvPr/>
        </p:nvSpPr>
        <p:spPr>
          <a:xfrm>
            <a:off x="4317670" y="877113"/>
            <a:ext cx="3308081" cy="646331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3600" b="1" i="1">
                <a:solidFill>
                  <a:srgbClr val="0070C0"/>
                </a:solidFill>
              </a:rPr>
              <a:t>Look and say.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C85AB66-8B15-46CF-9670-A16F1875F10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3900" y="2713803"/>
            <a:ext cx="2622832" cy="2219320"/>
          </a:xfrm>
          <a:prstGeom prst="rect">
            <a:avLst/>
          </a:prstGeom>
        </p:spPr>
      </p:pic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74E0AC0F-D0B5-42C8-B718-4697760C38A5}"/>
              </a:ext>
            </a:extLst>
          </p:cNvPr>
          <p:cNvSpPr/>
          <p:nvPr/>
        </p:nvSpPr>
        <p:spPr>
          <a:xfrm>
            <a:off x="4984207" y="1830383"/>
            <a:ext cx="1666428" cy="731520"/>
          </a:xfrm>
          <a:prstGeom prst="roundRect">
            <a:avLst/>
          </a:prstGeom>
          <a:solidFill>
            <a:srgbClr val="FFC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chemeClr val="tx1"/>
                </a:solidFill>
              </a:rPr>
              <a:t>START</a:t>
            </a:r>
          </a:p>
        </p:txBody>
      </p:sp>
      <p:pic>
        <p:nvPicPr>
          <p:cNvPr id="7" name="NEXT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54406FC9-3BEE-42C8-8CF9-73DEEC9A248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601984" y="1594800"/>
            <a:ext cx="1650233" cy="1065192"/>
          </a:xfrm>
          <a:prstGeom prst="rect">
            <a:avLst/>
          </a:prstGeom>
        </p:spPr>
      </p:pic>
      <p:sp>
        <p:nvSpPr>
          <p:cNvPr id="8" name="Rectangle: check">
            <a:extLst>
              <a:ext uri="{FF2B5EF4-FFF2-40B4-BE49-F238E27FC236}">
                <a16:creationId xmlns:a16="http://schemas.microsoft.com/office/drawing/2014/main" id="{FBCE5B77-0376-48E6-AE41-A572E429A55E}"/>
              </a:ext>
            </a:extLst>
          </p:cNvPr>
          <p:cNvSpPr/>
          <p:nvPr/>
        </p:nvSpPr>
        <p:spPr>
          <a:xfrm>
            <a:off x="6792537" y="1830383"/>
            <a:ext cx="1666428" cy="731520"/>
          </a:xfrm>
          <a:prstGeom prst="roundRect">
            <a:avLst/>
          </a:prstGeom>
          <a:solidFill>
            <a:srgbClr val="00B05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chemeClr val="tx1"/>
                </a:solidFill>
              </a:rPr>
              <a:t>CHECK</a:t>
            </a:r>
          </a:p>
        </p:txBody>
      </p:sp>
      <p:sp>
        <p:nvSpPr>
          <p:cNvPr id="9" name="Speech Bubble: Rectangle with Corners Rounded 8">
            <a:extLst>
              <a:ext uri="{FF2B5EF4-FFF2-40B4-BE49-F238E27FC236}">
                <a16:creationId xmlns:a16="http://schemas.microsoft.com/office/drawing/2014/main" id="{5D2EAFC8-D7D3-4A27-BB17-C40E0A1336C5}"/>
              </a:ext>
            </a:extLst>
          </p:cNvPr>
          <p:cNvSpPr/>
          <p:nvPr/>
        </p:nvSpPr>
        <p:spPr>
          <a:xfrm>
            <a:off x="6010275" y="3799242"/>
            <a:ext cx="3124199" cy="992421"/>
          </a:xfrm>
          <a:prstGeom prst="wedgeRoundRectCallout">
            <a:avLst>
              <a:gd name="adj1" fmla="val 81710"/>
              <a:gd name="adj2" fmla="val 38124"/>
              <a:gd name="adj3" fmla="val 16667"/>
            </a:avLst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solidFill>
                  <a:srgbClr val="0070C0"/>
                </a:solidFill>
              </a:rPr>
              <a:t>soccer field</a:t>
            </a:r>
          </a:p>
        </p:txBody>
      </p:sp>
    </p:spTree>
    <p:extLst>
      <p:ext uri="{BB962C8B-B14F-4D97-AF65-F5344CB8AC3E}">
        <p14:creationId xmlns:p14="http://schemas.microsoft.com/office/powerpoint/2010/main" val="2673622861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6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6" grpId="0" animBg="1"/>
      <p:bldP spid="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1976035F-ECC5-4828-BCCC-B2D030F42B7B}"/>
              </a:ext>
            </a:extLst>
          </p:cNvPr>
          <p:cNvSpPr txBox="1"/>
          <p:nvPr/>
        </p:nvSpPr>
        <p:spPr>
          <a:xfrm>
            <a:off x="74544" y="784781"/>
            <a:ext cx="2797864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800" b="1" cap="none" spc="0" dirty="0">
                <a:ln>
                  <a:solidFill>
                    <a:srgbClr val="C00000"/>
                  </a:solidFill>
                </a:ln>
                <a:solidFill>
                  <a:srgbClr val="FF000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REVIEW 1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277C64E-7C72-4EA7-B1AA-18AA5095051E}"/>
              </a:ext>
            </a:extLst>
          </p:cNvPr>
          <p:cNvSpPr txBox="1"/>
          <p:nvPr/>
        </p:nvSpPr>
        <p:spPr>
          <a:xfrm>
            <a:off x="4317670" y="877113"/>
            <a:ext cx="3308081" cy="646331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3600" b="1" i="1">
                <a:solidFill>
                  <a:srgbClr val="0070C0"/>
                </a:solidFill>
              </a:rPr>
              <a:t>Look and say.</a:t>
            </a: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74E0AC0F-D0B5-42C8-B718-4697760C38A5}"/>
              </a:ext>
            </a:extLst>
          </p:cNvPr>
          <p:cNvSpPr/>
          <p:nvPr/>
        </p:nvSpPr>
        <p:spPr>
          <a:xfrm>
            <a:off x="4984207" y="1830383"/>
            <a:ext cx="1666428" cy="731520"/>
          </a:xfrm>
          <a:prstGeom prst="roundRect">
            <a:avLst/>
          </a:prstGeom>
          <a:solidFill>
            <a:srgbClr val="FFC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chemeClr val="tx1"/>
                </a:solidFill>
              </a:rPr>
              <a:t>START</a:t>
            </a:r>
          </a:p>
        </p:txBody>
      </p:sp>
      <p:pic>
        <p:nvPicPr>
          <p:cNvPr id="7" name="NEXT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54406FC9-3BEE-42C8-8CF9-73DEEC9A248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601984" y="1594800"/>
            <a:ext cx="1650233" cy="1065192"/>
          </a:xfrm>
          <a:prstGeom prst="rect">
            <a:avLst/>
          </a:prstGeom>
        </p:spPr>
      </p:pic>
      <p:sp>
        <p:nvSpPr>
          <p:cNvPr id="8" name="Rectangle: check">
            <a:extLst>
              <a:ext uri="{FF2B5EF4-FFF2-40B4-BE49-F238E27FC236}">
                <a16:creationId xmlns:a16="http://schemas.microsoft.com/office/drawing/2014/main" id="{FBCE5B77-0376-48E6-AE41-A572E429A55E}"/>
              </a:ext>
            </a:extLst>
          </p:cNvPr>
          <p:cNvSpPr/>
          <p:nvPr/>
        </p:nvSpPr>
        <p:spPr>
          <a:xfrm>
            <a:off x="6792537" y="1830383"/>
            <a:ext cx="1666428" cy="731520"/>
          </a:xfrm>
          <a:prstGeom prst="roundRect">
            <a:avLst/>
          </a:prstGeom>
          <a:solidFill>
            <a:srgbClr val="00B05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chemeClr val="tx1"/>
                </a:solidFill>
              </a:rPr>
              <a:t>CHECK</a:t>
            </a:r>
          </a:p>
        </p:txBody>
      </p:sp>
      <p:sp>
        <p:nvSpPr>
          <p:cNvPr id="9" name="Speech Bubble: Rectangle with Corners Rounded 8">
            <a:extLst>
              <a:ext uri="{FF2B5EF4-FFF2-40B4-BE49-F238E27FC236}">
                <a16:creationId xmlns:a16="http://schemas.microsoft.com/office/drawing/2014/main" id="{5D2EAFC8-D7D3-4A27-BB17-C40E0A1336C5}"/>
              </a:ext>
            </a:extLst>
          </p:cNvPr>
          <p:cNvSpPr/>
          <p:nvPr/>
        </p:nvSpPr>
        <p:spPr>
          <a:xfrm>
            <a:off x="6010275" y="3799242"/>
            <a:ext cx="3124199" cy="992421"/>
          </a:xfrm>
          <a:prstGeom prst="wedgeRoundRectCallout">
            <a:avLst>
              <a:gd name="adj1" fmla="val 81710"/>
              <a:gd name="adj2" fmla="val 38124"/>
              <a:gd name="adj3" fmla="val 16667"/>
            </a:avLst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solidFill>
                  <a:srgbClr val="0070C0"/>
                </a:solidFill>
              </a:rPr>
              <a:t>skate park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0D9F7D04-CA34-4AB5-8C4A-D86F5B6BE1E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8341" y="2310730"/>
            <a:ext cx="4261581" cy="36784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4939830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6" grpId="0" animBg="1"/>
      <p:bldP spid="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1976035F-ECC5-4828-BCCC-B2D030F42B7B}"/>
              </a:ext>
            </a:extLst>
          </p:cNvPr>
          <p:cNvSpPr txBox="1"/>
          <p:nvPr/>
        </p:nvSpPr>
        <p:spPr>
          <a:xfrm>
            <a:off x="74544" y="784781"/>
            <a:ext cx="2797864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800" b="1" cap="none" spc="0" dirty="0">
                <a:ln>
                  <a:solidFill>
                    <a:srgbClr val="C00000"/>
                  </a:solidFill>
                </a:ln>
                <a:solidFill>
                  <a:srgbClr val="FF000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REVIEW 1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277C64E-7C72-4EA7-B1AA-18AA5095051E}"/>
              </a:ext>
            </a:extLst>
          </p:cNvPr>
          <p:cNvSpPr txBox="1"/>
          <p:nvPr/>
        </p:nvSpPr>
        <p:spPr>
          <a:xfrm>
            <a:off x="4317670" y="877113"/>
            <a:ext cx="3308081" cy="646331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3600" b="1" i="1">
                <a:solidFill>
                  <a:srgbClr val="0070C0"/>
                </a:solidFill>
              </a:rPr>
              <a:t>Look and say.</a:t>
            </a: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74E0AC0F-D0B5-42C8-B718-4697760C38A5}"/>
              </a:ext>
            </a:extLst>
          </p:cNvPr>
          <p:cNvSpPr/>
          <p:nvPr/>
        </p:nvSpPr>
        <p:spPr>
          <a:xfrm>
            <a:off x="4984207" y="1830383"/>
            <a:ext cx="1666428" cy="731520"/>
          </a:xfrm>
          <a:prstGeom prst="roundRect">
            <a:avLst/>
          </a:prstGeom>
          <a:solidFill>
            <a:srgbClr val="FFC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chemeClr val="tx1"/>
                </a:solidFill>
              </a:rPr>
              <a:t>START</a:t>
            </a:r>
          </a:p>
        </p:txBody>
      </p:sp>
      <p:pic>
        <p:nvPicPr>
          <p:cNvPr id="7" name="NEXT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54406FC9-3BEE-42C8-8CF9-73DEEC9A248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601984" y="1594800"/>
            <a:ext cx="1650233" cy="1065192"/>
          </a:xfrm>
          <a:prstGeom prst="rect">
            <a:avLst/>
          </a:prstGeom>
        </p:spPr>
      </p:pic>
      <p:sp>
        <p:nvSpPr>
          <p:cNvPr id="8" name="Rectangle: check">
            <a:extLst>
              <a:ext uri="{FF2B5EF4-FFF2-40B4-BE49-F238E27FC236}">
                <a16:creationId xmlns:a16="http://schemas.microsoft.com/office/drawing/2014/main" id="{FBCE5B77-0376-48E6-AE41-A572E429A55E}"/>
              </a:ext>
            </a:extLst>
          </p:cNvPr>
          <p:cNvSpPr/>
          <p:nvPr/>
        </p:nvSpPr>
        <p:spPr>
          <a:xfrm>
            <a:off x="6792537" y="1830383"/>
            <a:ext cx="1666428" cy="731520"/>
          </a:xfrm>
          <a:prstGeom prst="roundRect">
            <a:avLst/>
          </a:prstGeom>
          <a:solidFill>
            <a:srgbClr val="00B05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chemeClr val="tx1"/>
                </a:solidFill>
              </a:rPr>
              <a:t>CHECK</a:t>
            </a:r>
          </a:p>
        </p:txBody>
      </p:sp>
      <p:sp>
        <p:nvSpPr>
          <p:cNvPr id="9" name="Speech Bubble: Rectangle with Corners Rounded 8">
            <a:extLst>
              <a:ext uri="{FF2B5EF4-FFF2-40B4-BE49-F238E27FC236}">
                <a16:creationId xmlns:a16="http://schemas.microsoft.com/office/drawing/2014/main" id="{5D2EAFC8-D7D3-4A27-BB17-C40E0A1336C5}"/>
              </a:ext>
            </a:extLst>
          </p:cNvPr>
          <p:cNvSpPr/>
          <p:nvPr/>
        </p:nvSpPr>
        <p:spPr>
          <a:xfrm>
            <a:off x="6010275" y="3799242"/>
            <a:ext cx="3124199" cy="992421"/>
          </a:xfrm>
          <a:prstGeom prst="wedgeRoundRectCallout">
            <a:avLst>
              <a:gd name="adj1" fmla="val 81710"/>
              <a:gd name="adj2" fmla="val 38124"/>
              <a:gd name="adj3" fmla="val 16667"/>
            </a:avLst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solidFill>
                  <a:srgbClr val="0070C0"/>
                </a:solidFill>
              </a:rPr>
              <a:t>skate park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36007DF6-3F2A-4D88-8872-77B58D8B0D9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8635" y="2127396"/>
            <a:ext cx="3999035" cy="33763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6827844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6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6" grpId="0" animBg="1"/>
      <p:bldP spid="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1976035F-ECC5-4828-BCCC-B2D030F42B7B}"/>
              </a:ext>
            </a:extLst>
          </p:cNvPr>
          <p:cNvSpPr txBox="1"/>
          <p:nvPr/>
        </p:nvSpPr>
        <p:spPr>
          <a:xfrm>
            <a:off x="74544" y="784781"/>
            <a:ext cx="2797864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800" b="1" cap="none" spc="0" dirty="0">
                <a:ln>
                  <a:solidFill>
                    <a:srgbClr val="C00000"/>
                  </a:solidFill>
                </a:ln>
                <a:solidFill>
                  <a:srgbClr val="FF000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REVIEW 1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277C64E-7C72-4EA7-B1AA-18AA5095051E}"/>
              </a:ext>
            </a:extLst>
          </p:cNvPr>
          <p:cNvSpPr txBox="1"/>
          <p:nvPr/>
        </p:nvSpPr>
        <p:spPr>
          <a:xfrm>
            <a:off x="4317670" y="877113"/>
            <a:ext cx="3308081" cy="646331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3600" b="1" i="1">
                <a:solidFill>
                  <a:srgbClr val="0070C0"/>
                </a:solidFill>
              </a:rPr>
              <a:t>Look and say.</a:t>
            </a: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74E0AC0F-D0B5-42C8-B718-4697760C38A5}"/>
              </a:ext>
            </a:extLst>
          </p:cNvPr>
          <p:cNvSpPr/>
          <p:nvPr/>
        </p:nvSpPr>
        <p:spPr>
          <a:xfrm>
            <a:off x="4984207" y="1830383"/>
            <a:ext cx="1666428" cy="731520"/>
          </a:xfrm>
          <a:prstGeom prst="roundRect">
            <a:avLst/>
          </a:prstGeom>
          <a:solidFill>
            <a:srgbClr val="FFC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chemeClr val="tx1"/>
                </a:solidFill>
              </a:rPr>
              <a:t>START</a:t>
            </a:r>
          </a:p>
        </p:txBody>
      </p:sp>
      <p:pic>
        <p:nvPicPr>
          <p:cNvPr id="7" name="NEXT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54406FC9-3BEE-42C8-8CF9-73DEEC9A248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601984" y="1594800"/>
            <a:ext cx="1650233" cy="1065192"/>
          </a:xfrm>
          <a:prstGeom prst="rect">
            <a:avLst/>
          </a:prstGeom>
        </p:spPr>
      </p:pic>
      <p:sp>
        <p:nvSpPr>
          <p:cNvPr id="8" name="Rectangle: check">
            <a:extLst>
              <a:ext uri="{FF2B5EF4-FFF2-40B4-BE49-F238E27FC236}">
                <a16:creationId xmlns:a16="http://schemas.microsoft.com/office/drawing/2014/main" id="{FBCE5B77-0376-48E6-AE41-A572E429A55E}"/>
              </a:ext>
            </a:extLst>
          </p:cNvPr>
          <p:cNvSpPr/>
          <p:nvPr/>
        </p:nvSpPr>
        <p:spPr>
          <a:xfrm>
            <a:off x="6792537" y="1830383"/>
            <a:ext cx="1666428" cy="731520"/>
          </a:xfrm>
          <a:prstGeom prst="roundRect">
            <a:avLst/>
          </a:prstGeom>
          <a:solidFill>
            <a:srgbClr val="00B05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chemeClr val="tx1"/>
                </a:solidFill>
              </a:rPr>
              <a:t>CHECK</a:t>
            </a:r>
          </a:p>
        </p:txBody>
      </p:sp>
      <p:sp>
        <p:nvSpPr>
          <p:cNvPr id="9" name="Speech Bubble: Rectangle with Corners Rounded 8">
            <a:extLst>
              <a:ext uri="{FF2B5EF4-FFF2-40B4-BE49-F238E27FC236}">
                <a16:creationId xmlns:a16="http://schemas.microsoft.com/office/drawing/2014/main" id="{5D2EAFC8-D7D3-4A27-BB17-C40E0A1336C5}"/>
              </a:ext>
            </a:extLst>
          </p:cNvPr>
          <p:cNvSpPr/>
          <p:nvPr/>
        </p:nvSpPr>
        <p:spPr>
          <a:xfrm>
            <a:off x="6010275" y="3799242"/>
            <a:ext cx="3124199" cy="992421"/>
          </a:xfrm>
          <a:prstGeom prst="wedgeRoundRectCallout">
            <a:avLst>
              <a:gd name="adj1" fmla="val 81710"/>
              <a:gd name="adj2" fmla="val 38124"/>
              <a:gd name="adj3" fmla="val 16667"/>
            </a:avLst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solidFill>
                  <a:srgbClr val="0070C0"/>
                </a:solidFill>
              </a:rPr>
              <a:t>skate park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31C0EF1D-ECDB-425D-A272-360173B4455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3137" y="2204503"/>
            <a:ext cx="4303692" cy="34489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8368880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6" grpId="0" animBg="1"/>
      <p:bldP spid="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A3F62F87-8A29-4A18-879B-F56A6DC0F908}"/>
              </a:ext>
            </a:extLst>
          </p:cNvPr>
          <p:cNvSpPr txBox="1"/>
          <p:nvPr/>
        </p:nvSpPr>
        <p:spPr>
          <a:xfrm>
            <a:off x="0" y="470457"/>
            <a:ext cx="253365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000" b="1" cap="none" spc="0" dirty="0">
                <a:ln>
                  <a:solidFill>
                    <a:srgbClr val="C00000"/>
                  </a:solidFill>
                </a:ln>
                <a:solidFill>
                  <a:srgbClr val="FF000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REVIEW 2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D48FF04-AF29-4ED2-90C1-C1FCE731744B}"/>
              </a:ext>
            </a:extLst>
          </p:cNvPr>
          <p:cNvSpPr txBox="1"/>
          <p:nvPr/>
        </p:nvSpPr>
        <p:spPr>
          <a:xfrm>
            <a:off x="3590925" y="725707"/>
            <a:ext cx="5540241" cy="646331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3600" b="1" i="1" dirty="0">
                <a:solidFill>
                  <a:srgbClr val="0070C0"/>
                </a:solidFill>
              </a:rPr>
              <a:t>Look and complete.</a:t>
            </a: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76A24BB5-F674-4B21-B170-3B575A1713DC}"/>
              </a:ext>
            </a:extLst>
          </p:cNvPr>
          <p:cNvSpPr/>
          <p:nvPr/>
        </p:nvSpPr>
        <p:spPr>
          <a:xfrm>
            <a:off x="3590925" y="2581831"/>
            <a:ext cx="6457950" cy="99060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0070C0"/>
                </a:solidFill>
              </a:rPr>
              <a:t>I’m skating at the __________.  </a:t>
            </a: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464CEEFC-8884-440D-8B05-DEA670E91698}"/>
              </a:ext>
            </a:extLst>
          </p:cNvPr>
          <p:cNvSpPr/>
          <p:nvPr/>
        </p:nvSpPr>
        <p:spPr>
          <a:xfrm>
            <a:off x="3405187" y="2343706"/>
            <a:ext cx="600075" cy="476250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1</a:t>
            </a: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8807C4EA-8CAC-43F7-AE99-91813979FA8E}"/>
              </a:ext>
            </a:extLst>
          </p:cNvPr>
          <p:cNvSpPr/>
          <p:nvPr/>
        </p:nvSpPr>
        <p:spPr>
          <a:xfrm>
            <a:off x="4389370" y="4419600"/>
            <a:ext cx="2085975" cy="485775"/>
          </a:xfrm>
          <a:prstGeom prst="round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tx1"/>
                </a:solidFill>
              </a:rPr>
              <a:t>skate park</a:t>
            </a: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46640D31-26D8-48F1-9F46-A87E775CE2F4}"/>
              </a:ext>
            </a:extLst>
          </p:cNvPr>
          <p:cNvSpPr/>
          <p:nvPr/>
        </p:nvSpPr>
        <p:spPr>
          <a:xfrm>
            <a:off x="7324725" y="4419600"/>
            <a:ext cx="2085975" cy="485775"/>
          </a:xfrm>
          <a:prstGeom prst="round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tx1"/>
                </a:solidFill>
              </a:rPr>
              <a:t>studio</a:t>
            </a:r>
          </a:p>
        </p:txBody>
      </p:sp>
    </p:spTree>
    <p:extLst>
      <p:ext uri="{BB962C8B-B14F-4D97-AF65-F5344CB8AC3E}">
        <p14:creationId xmlns:p14="http://schemas.microsoft.com/office/powerpoint/2010/main" val="105267621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6172 -0.03611 C 0.06537 -0.0287 0.078 -0.02153 0.08256 -0.02153 C 0.11068 -0.02153 0.13972 -0.13518 0.13972 -0.24861 C 0.13972 -0.19143 0.1543 -0.13518 0.16784 -0.13518 C 0.18242 -0.13518 0.19597 -0.19236 0.19597 -0.24861 C 0.19597 -0.2206 0.20313 -0.19143 0.21055 -0.19143 C 0.21771 -0.19143 0.225 -0.21967 0.225 -0.24861 C 0.225 -0.23426 0.22865 -0.2206 0.23216 -0.2206 C 0.23594 -0.2206 0.23946 -0.23495 0.23946 -0.24861 C 0.23946 -0.24143 0.24115 -0.23426 0.2431 -0.23426 C 0.24401 -0.23426 0.24675 -0.24167 0.24675 -0.24861 C 0.24675 -0.24514 0.24766 -0.24143 0.24857 -0.24143 C 0.24857 -0.24051 0.25026 -0.24491 0.25026 -0.24861 C 0.25026 -0.24676 0.25026 -0.24514 0.25117 -0.24514 C 0.25117 -0.24606 0.25222 -0.24699 0.25222 -0.24861 C 0.25222 -0.24792 0.25222 -0.24676 0.25222 -0.24606 C 0.25313 -0.24606 0.25313 -0.24676 0.25313 -0.24792 C 0.25404 -0.24792 0.25404 -0.24699 0.25404 -0.24606 C 0.25508 -0.24606 0.25508 -0.24676 0.25508 -0.24792 " pathEditMode="relative" rAng="0" ptsTypes="AAAAAAAAAAAAAAAAAAA">
                                      <p:cBhvr>
                                        <p:cTn id="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661" y="-9907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  <p:bldLst>
      <p:bldP spid="9" grpId="1" animBg="1"/>
      <p:bldP spid="10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1667</TotalTime>
  <Words>355</Words>
  <Application>Microsoft Office PowerPoint</Application>
  <PresentationFormat>Widescreen</PresentationFormat>
  <Paragraphs>100</Paragraphs>
  <Slides>28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3" baseType="lpstr">
      <vt:lpstr>Arial</vt:lpstr>
      <vt:lpstr>Calibri</vt:lpstr>
      <vt:lpstr>Calibri Light</vt:lpstr>
      <vt:lpstr>Comic Sans MS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Rieu Phan Van</dc:creator>
  <cp:lastModifiedBy>hoacuong197905@gmail.com</cp:lastModifiedBy>
  <cp:revision>112</cp:revision>
  <dcterms:created xsi:type="dcterms:W3CDTF">2023-01-31T08:21:18Z</dcterms:created>
  <dcterms:modified xsi:type="dcterms:W3CDTF">2025-01-13T16:51:51Z</dcterms:modified>
</cp:coreProperties>
</file>