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8" r:id="rId2"/>
    <p:sldMasterId id="2147483680" r:id="rId3"/>
  </p:sldMasterIdLst>
  <p:notesMasterIdLst>
    <p:notesMasterId r:id="rId23"/>
  </p:notesMasterIdLst>
  <p:sldIdLst>
    <p:sldId id="288" r:id="rId4"/>
    <p:sldId id="290" r:id="rId5"/>
    <p:sldId id="363" r:id="rId6"/>
    <p:sldId id="364" r:id="rId7"/>
    <p:sldId id="365" r:id="rId8"/>
    <p:sldId id="366" r:id="rId9"/>
    <p:sldId id="359" r:id="rId10"/>
    <p:sldId id="265" r:id="rId11"/>
    <p:sldId id="343" r:id="rId12"/>
    <p:sldId id="358" r:id="rId13"/>
    <p:sldId id="349" r:id="rId14"/>
    <p:sldId id="360" r:id="rId15"/>
    <p:sldId id="344" r:id="rId16"/>
    <p:sldId id="361" r:id="rId17"/>
    <p:sldId id="362" r:id="rId18"/>
    <p:sldId id="356" r:id="rId19"/>
    <p:sldId id="297" r:id="rId20"/>
    <p:sldId id="357" r:id="rId21"/>
    <p:sldId id="30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E65"/>
    <a:srgbClr val="B92D17"/>
    <a:srgbClr val="2B8ED2"/>
    <a:srgbClr val="63AB7B"/>
    <a:srgbClr val="9A7148"/>
    <a:srgbClr val="E1A629"/>
    <a:srgbClr val="6C9ADF"/>
    <a:srgbClr val="FE9676"/>
    <a:srgbClr val="22A6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91" autoAdjust="0"/>
    <p:restoredTop sz="95028" autoAdjust="0"/>
  </p:normalViewPr>
  <p:slideViewPr>
    <p:cSldViewPr snapToGrid="0" showGuides="1">
      <p:cViewPr varScale="1">
        <p:scale>
          <a:sx n="79" d="100"/>
          <a:sy n="79" d="100"/>
        </p:scale>
        <p:origin x="-96" y="-27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9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13753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xmlns="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54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2">
            <a:extLst>
              <a:ext uri="{FF2B5EF4-FFF2-40B4-BE49-F238E27FC236}">
                <a16:creationId xmlns:a16="http://schemas.microsoft.com/office/drawing/2014/main" xmlns="" id="{9A208F0E-8DB9-2B4C-9AB2-B0B05280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212" y="105680"/>
            <a:ext cx="4671848" cy="6858000"/>
          </a:xfrm>
          <a:prstGeom prst="rect">
            <a:avLst/>
          </a:prstGeom>
        </p:spPr>
      </p:pic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224" y="167634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712" y="849411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7" y="0"/>
            <a:ext cx="1549695" cy="1549695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60AF410B-8B0A-E849-BBC8-0962B45CC3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-163286" y="4620940"/>
            <a:ext cx="5853606" cy="2692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388B18-9CBB-AE4B-9AE8-02FD1C0F8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" y="1789723"/>
            <a:ext cx="11099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566843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9" y="3118759"/>
            <a:ext cx="3939037" cy="3944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259321-4BDE-254F-8734-EC94FDDDC46D}"/>
              </a:ext>
            </a:extLst>
          </p:cNvPr>
          <p:cNvSpPr txBox="1"/>
          <p:nvPr/>
        </p:nvSpPr>
        <p:spPr>
          <a:xfrm>
            <a:off x="4964851" y="2522517"/>
            <a:ext cx="5983356" cy="367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000" b="1" u="sng" dirty="0">
                <a:latin typeface="Cambria" panose="02040503050406030204" pitchFamily="18" charset="0"/>
              </a:rPr>
              <a:t>Bài giải</a:t>
            </a:r>
            <a:r>
              <a:rPr lang="x-none" sz="4000" b="1" dirty="0">
                <a:latin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Diện tích hình chữ nhật là:</a:t>
            </a:r>
          </a:p>
          <a:p>
            <a:pPr algn="ct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9 x 6 = 54 (cm</a:t>
            </a:r>
            <a:r>
              <a:rPr lang="x-none" sz="4000" baseline="30000" dirty="0">
                <a:latin typeface="Cambria" panose="02040503050406030204" pitchFamily="18" charset="0"/>
              </a:rPr>
              <a:t>2</a:t>
            </a:r>
            <a:r>
              <a:rPr lang="x-none" sz="4000" dirty="0">
                <a:latin typeface="Cambria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Đáp số: </a:t>
            </a:r>
            <a:r>
              <a:rPr lang="x-none" sz="4000" i="1" dirty="0">
                <a:latin typeface="Cambria" panose="02040503050406030204" pitchFamily="18" charset="0"/>
              </a:rPr>
              <a:t>54 cm</a:t>
            </a:r>
            <a:r>
              <a:rPr lang="x-none" sz="4000" i="1" baseline="30000" dirty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xmlns="" id="{D3D1ACD7-8692-814D-B09B-8E487F6C6B31}"/>
              </a:ext>
            </a:extLst>
          </p:cNvPr>
          <p:cNvSpPr txBox="1"/>
          <p:nvPr/>
        </p:nvSpPr>
        <p:spPr>
          <a:xfrm>
            <a:off x="901148" y="1523494"/>
            <a:ext cx="10564021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Hình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chữ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nhật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có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chiều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dài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9cm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chiều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rộng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6cm</a:t>
            </a:r>
          </a:p>
        </p:txBody>
      </p:sp>
    </p:spTree>
    <p:extLst>
      <p:ext uri="{BB962C8B-B14F-4D97-AF65-F5344CB8AC3E}">
        <p14:creationId xmlns:p14="http://schemas.microsoft.com/office/powerpoint/2010/main" val="29515638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679173" y="515684"/>
            <a:ext cx="10760662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chữ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nhật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rộng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6cm,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gấp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đôi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rộng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chữ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nhật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đó</a:t>
            </a:r>
            <a:endParaRPr lang="zh-CN" altLang="en-US" sz="5400" dirty="0">
              <a:solidFill>
                <a:srgbClr val="9A7148"/>
              </a:solidFill>
              <a:latin typeface="#9Slide05 Phobia" panose="02000506000000020003" pitchFamily="2" charset="77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E81E03-D8E6-9F49-A78F-DCFC2022E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3" y="3101007"/>
            <a:ext cx="3713837" cy="3713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AF315F-E220-CC4F-928B-617E1F40C680}"/>
              </a:ext>
            </a:extLst>
          </p:cNvPr>
          <p:cNvSpPr txBox="1"/>
          <p:nvPr/>
        </p:nvSpPr>
        <p:spPr>
          <a:xfrm>
            <a:off x="4084794" y="2270010"/>
            <a:ext cx="6913895" cy="367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000" b="1" u="sng" dirty="0">
                <a:latin typeface="Cambria" panose="02040503050406030204" pitchFamily="18" charset="0"/>
              </a:rPr>
              <a:t>Tóm tắt:</a:t>
            </a:r>
          </a:p>
          <a:p>
            <a:pPr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-    Chiều rộng = </a:t>
            </a:r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6 </a:t>
            </a:r>
            <a:r>
              <a:rPr lang="x-none" sz="4000" dirty="0">
                <a:latin typeface="Cambria" panose="02040503050406030204" pitchFamily="18" charset="0"/>
              </a:rPr>
              <a:t>cm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Chiều dài = </a:t>
            </a:r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r>
              <a:rPr lang="x-none" sz="4000" dirty="0">
                <a:latin typeface="Cambria" panose="02040503050406030204" pitchFamily="18" charset="0"/>
              </a:rPr>
              <a:t> x chiều rộng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Diện tích = ? cm</a:t>
            </a:r>
            <a:r>
              <a:rPr lang="x-none" sz="4000" baseline="30000" dirty="0"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99021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679173" y="515684"/>
            <a:ext cx="10760662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chữ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nhật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rộng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6cm,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gấp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đôi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rộng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chữ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nhật</a:t>
            </a:r>
            <a:r>
              <a:rPr lang="en-US" altLang="zh-CN" sz="5400" dirty="0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9A7148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đó</a:t>
            </a:r>
            <a:endParaRPr lang="zh-CN" altLang="en-US" sz="5400" dirty="0">
              <a:solidFill>
                <a:srgbClr val="9A7148"/>
              </a:solidFill>
              <a:latin typeface="#9Slide05 Phobia" panose="02000506000000020003" pitchFamily="2" charset="77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E81E03-D8E6-9F49-A78F-DCFC2022E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3" y="3101007"/>
            <a:ext cx="3713837" cy="3713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AF315F-E220-CC4F-928B-617E1F40C680}"/>
              </a:ext>
            </a:extLst>
          </p:cNvPr>
          <p:cNvSpPr txBox="1"/>
          <p:nvPr/>
        </p:nvSpPr>
        <p:spPr>
          <a:xfrm>
            <a:off x="4084794" y="2387388"/>
            <a:ext cx="69138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u="sng" dirty="0">
                <a:latin typeface="Cambria" panose="02040503050406030204" pitchFamily="18" charset="0"/>
              </a:rPr>
              <a:t>Bài giải: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Chiều dài hình chữ nhật là: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6 x 2 = 12 (cm)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Diện tích hình chữ nhật là: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6 x 12 = 72 (cm</a:t>
            </a:r>
            <a:r>
              <a:rPr lang="x-none" sz="4000" baseline="30000" dirty="0">
                <a:latin typeface="Cambria" panose="02040503050406030204" pitchFamily="18" charset="0"/>
              </a:rPr>
              <a:t>2</a:t>
            </a:r>
            <a:r>
              <a:rPr lang="x-none" sz="4000" dirty="0"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Đáp số: </a:t>
            </a:r>
            <a:r>
              <a:rPr lang="x-none" sz="4000" i="1" dirty="0">
                <a:latin typeface="Cambria" panose="02040503050406030204" pitchFamily="18" charset="0"/>
              </a:rPr>
              <a:t>72 cm</a:t>
            </a:r>
            <a:r>
              <a:rPr lang="x-none" sz="4000" i="1" baseline="30000" dirty="0">
                <a:latin typeface="Cambria" panose="02040503050406030204" pitchFamily="18" charset="0"/>
              </a:rPr>
              <a:t>2</a:t>
            </a:r>
          </a:p>
          <a:p>
            <a:pPr marL="571500" indent="-571500" algn="ctr">
              <a:buFontTx/>
              <a:buChar char="-"/>
            </a:pPr>
            <a:endParaRPr lang="x-none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3606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10303462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Việt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cắt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được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các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miếng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bìa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như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dưới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đây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 Hai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miếng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bìa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bằng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nhau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</a:t>
            </a:r>
            <a:endParaRPr lang="zh-CN" altLang="en-US" sz="60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842E8-F3B2-C344-A181-071CE47D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54" y="2933140"/>
            <a:ext cx="9105900" cy="2501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84078E-945B-B342-9C66-5FB3B51F64E8}"/>
              </a:ext>
            </a:extLst>
          </p:cNvPr>
          <p:cNvSpPr/>
          <p:nvPr/>
        </p:nvSpPr>
        <p:spPr>
          <a:xfrm>
            <a:off x="1506554" y="5515244"/>
            <a:ext cx="2907184" cy="6330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200" dirty="0"/>
              <a:t>21 ô vuông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300A075-A65F-6B42-B355-82569E06056B}"/>
              </a:ext>
            </a:extLst>
          </p:cNvPr>
          <p:cNvSpPr/>
          <p:nvPr/>
        </p:nvSpPr>
        <p:spPr>
          <a:xfrm>
            <a:off x="4642408" y="5531090"/>
            <a:ext cx="2907184" cy="6330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200" dirty="0"/>
              <a:t>23 ô vuông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DC918E-2780-6448-A59C-B13110D30B01}"/>
              </a:ext>
            </a:extLst>
          </p:cNvPr>
          <p:cNvSpPr/>
          <p:nvPr/>
        </p:nvSpPr>
        <p:spPr>
          <a:xfrm>
            <a:off x="7871977" y="5524765"/>
            <a:ext cx="2907184" cy="6330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200" dirty="0"/>
              <a:t>23 ô vuông</a:t>
            </a:r>
          </a:p>
        </p:txBody>
      </p:sp>
    </p:spTree>
    <p:extLst>
      <p:ext uri="{BB962C8B-B14F-4D97-AF65-F5344CB8AC3E}">
        <p14:creationId xmlns:p14="http://schemas.microsoft.com/office/powerpoint/2010/main" val="91852087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7" grpId="1" animBg="1"/>
      <p:bldP spid="10" grpId="0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10303462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4: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võ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vuông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chu vi 36cm.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của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võ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đó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</a:t>
            </a:r>
            <a:endParaRPr lang="zh-CN" altLang="en-US" sz="60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86752A-1213-F847-A3D1-A6BB1EFB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92" y="2631955"/>
            <a:ext cx="5131777" cy="330847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98B5F5B-6F57-A348-AB27-62BC1503D050}"/>
              </a:ext>
            </a:extLst>
          </p:cNvPr>
          <p:cNvCxnSpPr/>
          <p:nvPr/>
        </p:nvCxnSpPr>
        <p:spPr>
          <a:xfrm>
            <a:off x="7913077" y="1424353"/>
            <a:ext cx="23739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1BA95B-E8DB-2849-9600-F10BCFB1BCCF}"/>
              </a:ext>
            </a:extLst>
          </p:cNvPr>
          <p:cNvSpPr txBox="1"/>
          <p:nvPr/>
        </p:nvSpPr>
        <p:spPr>
          <a:xfrm>
            <a:off x="7042638" y="3091402"/>
            <a:ext cx="4327344" cy="1651542"/>
          </a:xfrm>
          <a:prstGeom prst="rect">
            <a:avLst/>
          </a:prstGeom>
          <a:solidFill>
            <a:srgbClr val="B78E6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600" dirty="0">
                <a:latin typeface="Cambria" panose="02040503050406030204" pitchFamily="18" charset="0"/>
              </a:rPr>
              <a:t>Cạnh của võ đài là:</a:t>
            </a:r>
          </a:p>
          <a:p>
            <a:pPr algn="ctr">
              <a:lnSpc>
                <a:spcPct val="150000"/>
              </a:lnSpc>
            </a:pPr>
            <a:r>
              <a:rPr lang="x-none" sz="3600" dirty="0">
                <a:latin typeface="Cambria" panose="02040503050406030204" pitchFamily="18" charset="0"/>
              </a:rPr>
              <a:t>36 : 4 = 9 (cm)</a:t>
            </a:r>
          </a:p>
        </p:txBody>
      </p:sp>
    </p:spTree>
    <p:extLst>
      <p:ext uri="{BB962C8B-B14F-4D97-AF65-F5344CB8AC3E}">
        <p14:creationId xmlns:p14="http://schemas.microsoft.com/office/powerpoint/2010/main" val="414919919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10303462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4: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võ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vuông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chu vi 36cm.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của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võ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đài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đó</a:t>
            </a:r>
            <a:r>
              <a:rPr lang="en-US" altLang="zh-CN" sz="6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</a:t>
            </a:r>
            <a:endParaRPr lang="zh-CN" altLang="en-US" sz="60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86752A-1213-F847-A3D1-A6BB1EFB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7" y="2700370"/>
            <a:ext cx="4919541" cy="3171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5045FE-A3D8-354A-A717-C48B55A397AD}"/>
              </a:ext>
            </a:extLst>
          </p:cNvPr>
          <p:cNvSpPr txBox="1"/>
          <p:nvPr/>
        </p:nvSpPr>
        <p:spPr>
          <a:xfrm>
            <a:off x="5278105" y="2305581"/>
            <a:ext cx="69138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u="sng" dirty="0">
                <a:latin typeface="Cambria" panose="02040503050406030204" pitchFamily="18" charset="0"/>
              </a:rPr>
              <a:t>Bài giải: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Cạnh của võ đài là: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36 : 4 = 9 (cm)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Diện tích võ đài là: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9 x 9 = 81 (cm</a:t>
            </a:r>
            <a:r>
              <a:rPr lang="x-none" sz="4000" baseline="30000" dirty="0">
                <a:latin typeface="Cambria" panose="02040503050406030204" pitchFamily="18" charset="0"/>
              </a:rPr>
              <a:t>2</a:t>
            </a:r>
            <a:r>
              <a:rPr lang="x-none" sz="4000" dirty="0"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x-none" sz="4000" dirty="0">
                <a:latin typeface="Cambria" panose="02040503050406030204" pitchFamily="18" charset="0"/>
              </a:rPr>
              <a:t>Đáp số: </a:t>
            </a:r>
            <a:r>
              <a:rPr lang="x-none" sz="4000" i="1" dirty="0">
                <a:latin typeface="Cambria" panose="02040503050406030204" pitchFamily="18" charset="0"/>
              </a:rPr>
              <a:t>81 cm</a:t>
            </a:r>
            <a:r>
              <a:rPr lang="x-none" sz="4000" i="1" baseline="30000" dirty="0">
                <a:latin typeface="Cambria" panose="02040503050406030204" pitchFamily="18" charset="0"/>
              </a:rPr>
              <a:t>2</a:t>
            </a:r>
          </a:p>
          <a:p>
            <a:pPr marL="571500" indent="-571500" algn="ctr">
              <a:buFontTx/>
              <a:buChar char="-"/>
            </a:pPr>
            <a:endParaRPr lang="x-none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895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1EE89F-737C-F140-A6B3-449EC7137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5" y="689552"/>
            <a:ext cx="6237073" cy="5132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CB650C-9F37-B944-80E3-CDF1A2F3A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1232"/>
            <a:ext cx="6515100" cy="37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23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F6F19E14-F171-D24A-ADDA-AC4F8560660E}"/>
              </a:ext>
            </a:extLst>
          </p:cNvPr>
          <p:cNvSpPr/>
          <p:nvPr/>
        </p:nvSpPr>
        <p:spPr>
          <a:xfrm>
            <a:off x="377687" y="255131"/>
            <a:ext cx="11509513" cy="6304695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691815" y="255131"/>
            <a:ext cx="10808370" cy="20621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  <a:p>
            <a:pPr algn="ctr" defTabSz="914377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lớn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nhất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B1291BC-2D4A-CF4A-A8BA-5F0628BD8268}"/>
              </a:ext>
            </a:extLst>
          </p:cNvPr>
          <p:cNvSpPr/>
          <p:nvPr/>
        </p:nvSpPr>
        <p:spPr>
          <a:xfrm>
            <a:off x="2015496" y="562981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1584945-7422-C94B-B4E9-36E566D94A0C}"/>
              </a:ext>
            </a:extLst>
          </p:cNvPr>
          <p:cNvSpPr/>
          <p:nvPr/>
        </p:nvSpPr>
        <p:spPr>
          <a:xfrm>
            <a:off x="5913477" y="562981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19CC851-CFD7-314B-AC06-288890E0BC83}"/>
              </a:ext>
            </a:extLst>
          </p:cNvPr>
          <p:cNvSpPr/>
          <p:nvPr/>
        </p:nvSpPr>
        <p:spPr>
          <a:xfrm>
            <a:off x="9365641" y="561987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84BFB5-FC15-E347-8C9B-A2A483994C50}"/>
              </a:ext>
            </a:extLst>
          </p:cNvPr>
          <p:cNvSpPr txBox="1"/>
          <p:nvPr/>
        </p:nvSpPr>
        <p:spPr>
          <a:xfrm>
            <a:off x="1355015" y="5585926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16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B3C40-1E7E-0745-BE42-5EB22C6D0075}"/>
              </a:ext>
            </a:extLst>
          </p:cNvPr>
          <p:cNvSpPr txBox="1"/>
          <p:nvPr/>
        </p:nvSpPr>
        <p:spPr>
          <a:xfrm>
            <a:off x="5252996" y="5585926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15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32C7B6-5818-2643-A7E0-AFCFF577D672}"/>
              </a:ext>
            </a:extLst>
          </p:cNvPr>
          <p:cNvSpPr txBox="1"/>
          <p:nvPr/>
        </p:nvSpPr>
        <p:spPr>
          <a:xfrm>
            <a:off x="8705161" y="5595730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25 cm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D1FF9BF-D1A9-8140-A361-376C7DDAF01E}"/>
              </a:ext>
            </a:extLst>
          </p:cNvPr>
          <p:cNvGrpSpPr/>
          <p:nvPr/>
        </p:nvGrpSpPr>
        <p:grpSpPr>
          <a:xfrm>
            <a:off x="1214866" y="2361119"/>
            <a:ext cx="2363869" cy="2757160"/>
            <a:chOff x="1271885" y="2184118"/>
            <a:chExt cx="2363869" cy="27571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B5A2B83-5764-4749-B905-41F1A6A829E1}"/>
                </a:ext>
              </a:extLst>
            </p:cNvPr>
            <p:cNvSpPr/>
            <p:nvPr/>
          </p:nvSpPr>
          <p:spPr>
            <a:xfrm>
              <a:off x="1271885" y="2690447"/>
              <a:ext cx="2249831" cy="22508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31AC3E8-A241-BA43-95D9-9D6B1C2426FF}"/>
                </a:ext>
              </a:extLst>
            </p:cNvPr>
            <p:cNvSpPr txBox="1"/>
            <p:nvPr/>
          </p:nvSpPr>
          <p:spPr>
            <a:xfrm>
              <a:off x="1920459" y="2184118"/>
              <a:ext cx="1715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mbria" panose="02040503050406030204" pitchFamily="18" charset="0"/>
                </a:rPr>
                <a:t>4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FE1ADB-BF2A-5742-8920-6242631881BB}"/>
              </a:ext>
            </a:extLst>
          </p:cNvPr>
          <p:cNvGrpSpPr/>
          <p:nvPr/>
        </p:nvGrpSpPr>
        <p:grpSpPr>
          <a:xfrm>
            <a:off x="4348446" y="2462730"/>
            <a:ext cx="4601485" cy="2541826"/>
            <a:chOff x="4348446" y="2462730"/>
            <a:chExt cx="4601485" cy="25418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26DDDD8-82A4-5D40-8484-09940C80299C}"/>
                </a:ext>
              </a:extLst>
            </p:cNvPr>
            <p:cNvSpPr/>
            <p:nvPr/>
          </p:nvSpPr>
          <p:spPr>
            <a:xfrm>
              <a:off x="4348446" y="2981169"/>
              <a:ext cx="3130061" cy="20233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24AC08-B737-E849-95C0-A948D19E087A}"/>
                </a:ext>
              </a:extLst>
            </p:cNvPr>
            <p:cNvSpPr txBox="1"/>
            <p:nvPr/>
          </p:nvSpPr>
          <p:spPr>
            <a:xfrm>
              <a:off x="4975732" y="2462730"/>
              <a:ext cx="1875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Cambria" panose="02040503050406030204" pitchFamily="18" charset="0"/>
                </a:rPr>
                <a:t>5 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7B53C16-B6EA-3E42-B09C-A9E2C516164D}"/>
                </a:ext>
              </a:extLst>
            </p:cNvPr>
            <p:cNvSpPr txBox="1"/>
            <p:nvPr/>
          </p:nvSpPr>
          <p:spPr>
            <a:xfrm>
              <a:off x="7074443" y="3698753"/>
              <a:ext cx="1875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Cambria" panose="02040503050406030204" pitchFamily="18" charset="0"/>
                </a:rPr>
                <a:t>3 cm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E3748AE-9AAD-F747-B3D5-6C8DF94C9B76}"/>
              </a:ext>
            </a:extLst>
          </p:cNvPr>
          <p:cNvGrpSpPr/>
          <p:nvPr/>
        </p:nvGrpSpPr>
        <p:grpSpPr>
          <a:xfrm>
            <a:off x="8709899" y="2754379"/>
            <a:ext cx="2249831" cy="2250831"/>
            <a:chOff x="1271885" y="2690447"/>
            <a:chExt cx="2249831" cy="22508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0E28D65-447B-7C45-8D05-7580BDAF8EA0}"/>
                </a:ext>
              </a:extLst>
            </p:cNvPr>
            <p:cNvSpPr/>
            <p:nvPr/>
          </p:nvSpPr>
          <p:spPr>
            <a:xfrm>
              <a:off x="1271885" y="2690447"/>
              <a:ext cx="2249831" cy="22508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1F94794-8CC5-B344-8D88-2E1CA877333A}"/>
                </a:ext>
              </a:extLst>
            </p:cNvPr>
            <p:cNvSpPr txBox="1"/>
            <p:nvPr/>
          </p:nvSpPr>
          <p:spPr>
            <a:xfrm>
              <a:off x="1539152" y="3396174"/>
              <a:ext cx="1715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Cambria" panose="02040503050406030204" pitchFamily="18" charset="0"/>
                </a:rPr>
                <a:t>Chu vi 20cm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0006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  <p:bldP spid="18" grpId="0" animBg="1"/>
      <p:bldP spid="19" grpId="0" animBg="1"/>
      <p:bldP spid="16" grpId="0" animBg="1"/>
      <p:bldP spid="20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296DC7-2D76-A74A-B57A-5CA823E0C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7" y="2971234"/>
            <a:ext cx="2241772" cy="404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EFDB5B-636D-A044-9CD5-DB726087F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4" y="2765086"/>
            <a:ext cx="2841315" cy="4075043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95F280-892C-3945-BC4C-DBE9C0870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8" y="2158650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5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282AA4-B5B3-6748-BCB9-7B41C89D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13" y="0"/>
            <a:ext cx="9642764" cy="685800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EB86F8-FF21-C94E-978B-15648D8AF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1232"/>
            <a:ext cx="6515100" cy="37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8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533AD35-6F0D-1344-8C47-782BC097DF3F}"/>
              </a:ext>
            </a:extLst>
          </p:cNvPr>
          <p:cNvGrpSpPr/>
          <p:nvPr/>
        </p:nvGrpSpPr>
        <p:grpSpPr>
          <a:xfrm>
            <a:off x="879540" y="1180185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xmlns="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1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Cách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</a:rPr>
                <a:t> chu vi </a:t>
              </a:r>
              <a:r>
                <a:rPr lang="en-US" sz="4400" dirty="0" err="1">
                  <a:latin typeface="Cambria" panose="02040503050406030204" pitchFamily="18" charset="0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nhật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307D1B6-38EA-394C-83D0-97A0B4F7CC32}"/>
              </a:ext>
            </a:extLst>
          </p:cNvPr>
          <p:cNvGrpSpPr/>
          <p:nvPr/>
        </p:nvGrpSpPr>
        <p:grpSpPr>
          <a:xfrm>
            <a:off x="820922" y="3042138"/>
            <a:ext cx="10802209" cy="3024554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7"/>
              <a:ext cx="104501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>
                  <a:latin typeface="Cambria" panose="02040503050406030204" pitchFamily="18" charset="0"/>
                </a:rPr>
                <a:t>Muốn tính chu vi hình chữ nhật, ta lấy chiều dài cộng chiều rộng (cùng đơn vị đo), rồi nhân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9639E2-8CC2-F54E-AEEF-CF29065C8076}"/>
              </a:ext>
            </a:extLst>
          </p:cNvPr>
          <p:cNvGrpSpPr/>
          <p:nvPr/>
        </p:nvGrpSpPr>
        <p:grpSpPr>
          <a:xfrm>
            <a:off x="879540" y="1180185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xmlns="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2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Cách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</a:rPr>
                <a:t> chu vi </a:t>
              </a:r>
              <a:r>
                <a:rPr lang="en-US" sz="4400" dirty="0" err="1">
                  <a:latin typeface="Cambria" panose="02040503050406030204" pitchFamily="18" charset="0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vuông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590CE19-247B-8242-BD5C-5DF7A74D2484}"/>
              </a:ext>
            </a:extLst>
          </p:cNvPr>
          <p:cNvGrpSpPr/>
          <p:nvPr/>
        </p:nvGrpSpPr>
        <p:grpSpPr>
          <a:xfrm>
            <a:off x="820922" y="3042138"/>
            <a:ext cx="10802209" cy="3024554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E91833D-B1A0-1D45-94E0-41B78182E1CA}"/>
                </a:ext>
              </a:extLst>
            </p:cNvPr>
            <p:cNvSpPr txBox="1"/>
            <p:nvPr/>
          </p:nvSpPr>
          <p:spPr>
            <a:xfrm>
              <a:off x="1020583" y="3831140"/>
              <a:ext cx="10450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>
                  <a:latin typeface="Cambria" panose="02040503050406030204" pitchFamily="18" charset="0"/>
                </a:rPr>
                <a:t>Muốn tính chu vi hình vuông, ta lấy độ dài một cạnh nhân với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4373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F194C2A-FE78-D340-9655-D6E5061908AA}"/>
              </a:ext>
            </a:extLst>
          </p:cNvPr>
          <p:cNvGrpSpPr/>
          <p:nvPr/>
        </p:nvGrpSpPr>
        <p:grpSpPr>
          <a:xfrm>
            <a:off x="879540" y="1180185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xmlns="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3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Cách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vuông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5AD64A-B066-F74B-BD8F-1A6831992D84}"/>
              </a:ext>
            </a:extLst>
          </p:cNvPr>
          <p:cNvGrpSpPr/>
          <p:nvPr/>
        </p:nvGrpSpPr>
        <p:grpSpPr>
          <a:xfrm>
            <a:off x="820922" y="3042138"/>
            <a:ext cx="10802209" cy="3024554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E91833D-B1A0-1D45-94E0-41B78182E1CA}"/>
                </a:ext>
              </a:extLst>
            </p:cNvPr>
            <p:cNvSpPr txBox="1"/>
            <p:nvPr/>
          </p:nvSpPr>
          <p:spPr>
            <a:xfrm>
              <a:off x="1020583" y="3831140"/>
              <a:ext cx="10450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>
                  <a:latin typeface="Cambria" panose="02040503050406030204" pitchFamily="18" charset="0"/>
                </a:rPr>
                <a:t>Muốn tính diện tích hình vuông, ta lấy độ dài một cạnh nhân với chính nó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0875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CFD521-952A-D64B-8EAF-5F892C64180F}"/>
              </a:ext>
            </a:extLst>
          </p:cNvPr>
          <p:cNvGrpSpPr/>
          <p:nvPr/>
        </p:nvGrpSpPr>
        <p:grpSpPr>
          <a:xfrm>
            <a:off x="879540" y="1180185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xmlns="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4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Cách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nhật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244E89B-B286-9A4D-B226-56CFC6D640B5}"/>
              </a:ext>
            </a:extLst>
          </p:cNvPr>
          <p:cNvGrpSpPr/>
          <p:nvPr/>
        </p:nvGrpSpPr>
        <p:grpSpPr>
          <a:xfrm>
            <a:off x="820922" y="3042138"/>
            <a:ext cx="10802209" cy="3024554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E91833D-B1A0-1D45-94E0-41B78182E1CA}"/>
                </a:ext>
              </a:extLst>
            </p:cNvPr>
            <p:cNvSpPr txBox="1"/>
            <p:nvPr/>
          </p:nvSpPr>
          <p:spPr>
            <a:xfrm>
              <a:off x="1020583" y="3659664"/>
              <a:ext cx="104501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>
                  <a:latin typeface="Cambria" panose="02040503050406030204" pitchFamily="18" charset="0"/>
                </a:rPr>
                <a:t>Muốn tính diện tích hình chữ nhật, ta lấy chiều dài nhân với chiều rộng</a:t>
              </a:r>
            </a:p>
            <a:p>
              <a:pPr algn="ctr"/>
              <a:r>
                <a:rPr lang="x-none" sz="4400" dirty="0">
                  <a:latin typeface="Cambria" panose="02040503050406030204" pitchFamily="18" charset="0"/>
                </a:rPr>
                <a:t> (cùng đơn vị đo)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0550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3">
            <a:extLst>
              <a:ext uri="{FF2B5EF4-FFF2-40B4-BE49-F238E27FC236}">
                <a16:creationId xmlns:a16="http://schemas.microsoft.com/office/drawing/2014/main" xmlns="" id="{28085C6B-3D13-0B4F-BF3E-49B6143C3726}"/>
              </a:ext>
            </a:extLst>
          </p:cNvPr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8" name="任意多边形 24">
              <a:extLst>
                <a:ext uri="{FF2B5EF4-FFF2-40B4-BE49-F238E27FC236}">
                  <a16:creationId xmlns:a16="http://schemas.microsoft.com/office/drawing/2014/main" xmlns="" id="{34FD8298-613C-BE41-B5F7-351BFCBCF50D}"/>
                </a:ext>
              </a:extLst>
            </p:cNvPr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25">
              <a:extLst>
                <a:ext uri="{FF2B5EF4-FFF2-40B4-BE49-F238E27FC236}">
                  <a16:creationId xmlns:a16="http://schemas.microsoft.com/office/drawing/2014/main" xmlns="" id="{8B67EECE-30E9-CF4E-84C8-53AFB934A51A}"/>
                </a:ext>
              </a:extLst>
            </p:cNvPr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EB86F8-FF21-C94E-978B-15648D8AF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1232"/>
            <a:ext cx="6515100" cy="3756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F3964B-B3F0-924E-9EE1-7E0EB79D3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9" y="758261"/>
            <a:ext cx="63119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942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9" name="文本框 8"/>
          <p:cNvSpPr txBox="1"/>
          <p:nvPr/>
        </p:nvSpPr>
        <p:spPr>
          <a:xfrm>
            <a:off x="901148" y="1833147"/>
            <a:ext cx="8407400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Hình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vuông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cạnh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9cm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C7F53F27-A7F7-2145-9146-3820F61C934E}"/>
              </a:ext>
            </a:extLst>
          </p:cNvPr>
          <p:cNvSpPr txBox="1"/>
          <p:nvPr/>
        </p:nvSpPr>
        <p:spPr>
          <a:xfrm>
            <a:off x="901148" y="3101007"/>
            <a:ext cx="10389704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Hình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chữ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nhật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chiều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dài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9cm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chiều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rộng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6cm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48" y="376236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9" name="文本框 8"/>
          <p:cNvSpPr txBox="1"/>
          <p:nvPr/>
        </p:nvSpPr>
        <p:spPr>
          <a:xfrm>
            <a:off x="901148" y="1537815"/>
            <a:ext cx="8407400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Hình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vuông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cạnh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9cm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566843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diện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tích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676" y="3101007"/>
            <a:ext cx="3939037" cy="3944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259321-4BDE-254F-8734-EC94FDDDC46D}"/>
              </a:ext>
            </a:extLst>
          </p:cNvPr>
          <p:cNvSpPr txBox="1"/>
          <p:nvPr/>
        </p:nvSpPr>
        <p:spPr>
          <a:xfrm>
            <a:off x="1825659" y="2553728"/>
            <a:ext cx="5983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000" b="1" u="sng" dirty="0">
                <a:latin typeface="Cambria" panose="02040503050406030204" pitchFamily="18" charset="0"/>
              </a:rPr>
              <a:t>Bài giải</a:t>
            </a:r>
            <a:r>
              <a:rPr lang="x-none" sz="4000" b="1" dirty="0">
                <a:latin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9 x 9 = 81 (cm</a:t>
            </a:r>
            <a:r>
              <a:rPr lang="x-none" sz="4000" baseline="30000" dirty="0">
                <a:latin typeface="Cambria" panose="02040503050406030204" pitchFamily="18" charset="0"/>
              </a:rPr>
              <a:t>2</a:t>
            </a:r>
            <a:r>
              <a:rPr lang="x-none" sz="4000" dirty="0">
                <a:latin typeface="Cambria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Đáp số</a:t>
            </a:r>
            <a:r>
              <a:rPr lang="x-none" sz="4000">
                <a:latin typeface="Cambria" panose="02040503050406030204" pitchFamily="18" charset="0"/>
              </a:rPr>
              <a:t>: </a:t>
            </a:r>
            <a:r>
              <a:rPr lang="en-US" sz="4000" i="1" smtClean="0">
                <a:latin typeface="Cambria" panose="02040503050406030204" pitchFamily="18" charset="0"/>
              </a:rPr>
              <a:t>81</a:t>
            </a:r>
            <a:r>
              <a:rPr lang="x-none" sz="4000" i="1" smtClean="0">
                <a:latin typeface="Cambria" panose="02040503050406030204" pitchFamily="18" charset="0"/>
              </a:rPr>
              <a:t> </a:t>
            </a:r>
            <a:r>
              <a:rPr lang="x-none" sz="4000" i="1" dirty="0">
                <a:latin typeface="Cambria" panose="02040503050406030204" pitchFamily="18" charset="0"/>
              </a:rPr>
              <a:t>cm</a:t>
            </a:r>
            <a:r>
              <a:rPr lang="x-none" sz="4000" i="1" baseline="30000" dirty="0"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92839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Custom</PresentationFormat>
  <Paragraphs>67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</vt:lpstr>
      <vt:lpstr>1_Awesome Teachers Meeting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2024-02-19T07:53:35Z</dcterms:modified>
</cp:coreProperties>
</file>