
<file path=[Content_Types].xml><?xml version="1.0" encoding="utf-8"?>
<Types xmlns="http://schemas.openxmlformats.org/package/2006/content-types">
  <Default Extension="bin" ContentType="application/vnd.ms-office.activeX"/>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4" r:id="rId3"/>
    <p:sldMasterId id="2147483701" r:id="rId4"/>
    <p:sldMasterId id="2147483713" r:id="rId5"/>
  </p:sldMasterIdLst>
  <p:notesMasterIdLst>
    <p:notesMasterId r:id="rId27"/>
  </p:notesMasterIdLst>
  <p:handoutMasterIdLst>
    <p:handoutMasterId r:id="rId28"/>
  </p:handoutMasterIdLst>
  <p:sldIdLst>
    <p:sldId id="2007577234" r:id="rId6"/>
    <p:sldId id="2007577233" r:id="rId7"/>
    <p:sldId id="265" r:id="rId8"/>
    <p:sldId id="2007577236" r:id="rId9"/>
    <p:sldId id="2007577237" r:id="rId10"/>
    <p:sldId id="2007577238" r:id="rId11"/>
    <p:sldId id="2007577239" r:id="rId12"/>
    <p:sldId id="2007577240" r:id="rId13"/>
    <p:sldId id="2007577241" r:id="rId14"/>
    <p:sldId id="2007577242" r:id="rId15"/>
    <p:sldId id="2007577243" r:id="rId16"/>
    <p:sldId id="369" r:id="rId17"/>
    <p:sldId id="304" r:id="rId18"/>
    <p:sldId id="365" r:id="rId19"/>
    <p:sldId id="2007577244" r:id="rId20"/>
    <p:sldId id="2007577245" r:id="rId21"/>
    <p:sldId id="366" r:id="rId22"/>
    <p:sldId id="367" r:id="rId23"/>
    <p:sldId id="284" r:id="rId24"/>
    <p:sldId id="2007577246"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0" d="100"/>
          <a:sy n="50" d="100"/>
        </p:scale>
        <p:origin x="101" y="662"/>
      </p:cViewPr>
      <p:guideLst>
        <p:guide orient="horz" pos="2160"/>
        <p:guide pos="3840"/>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0CC034-A4A7-420F-B1B7-32CA15D6BD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962A08-1D26-4F38-B561-E1F11B9C8E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150711-C28A-4D73-A08F-7A70DC854425}" type="datetimeFigureOut">
              <a:rPr lang="en-US" smtClean="0"/>
              <a:t>1/13/2025</a:t>
            </a:fld>
            <a:endParaRPr lang="en-US"/>
          </a:p>
        </p:txBody>
      </p:sp>
      <p:sp>
        <p:nvSpPr>
          <p:cNvPr id="4" name="Footer Placeholder 3">
            <a:extLst>
              <a:ext uri="{FF2B5EF4-FFF2-40B4-BE49-F238E27FC236}">
                <a16:creationId xmlns:a16="http://schemas.microsoft.com/office/drawing/2014/main" id="{24648240-8ACE-4ECC-9A5D-AA49BC396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8492AC-6860-4240-A6A6-EFA100753A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944D46-B158-45DF-A76A-DF4FF683AF8A}" type="slidenum">
              <a:rPr lang="en-US" smtClean="0"/>
              <a:t>‹#›</a:t>
            </a:fld>
            <a:endParaRPr lang="en-US"/>
          </a:p>
        </p:txBody>
      </p:sp>
    </p:spTree>
    <p:extLst>
      <p:ext uri="{BB962C8B-B14F-4D97-AF65-F5344CB8AC3E}">
        <p14:creationId xmlns:p14="http://schemas.microsoft.com/office/powerpoint/2010/main" val="426333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DFC83-E508-41B2-B77B-96F61D9CC578}"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CEB3C-CD62-4215-890E-8260E4ED8BF3}" type="slidenum">
              <a:rPr lang="en-US" smtClean="0"/>
              <a:t>‹#›</a:t>
            </a:fld>
            <a:endParaRPr lang="en-US"/>
          </a:p>
        </p:txBody>
      </p:sp>
    </p:spTree>
    <p:extLst>
      <p:ext uri="{BB962C8B-B14F-4D97-AF65-F5344CB8AC3E}">
        <p14:creationId xmlns:p14="http://schemas.microsoft.com/office/powerpoint/2010/main" val="240188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91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41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8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3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83F194D-43FE-4C02-9FF7-BAF0A7A92D49}"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5713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DBCEB3C-CD62-4215-890E-8260E4ED8BF3}" type="slidenum">
              <a:rPr lang="en-US" smtClean="0"/>
              <a:t>3</a:t>
            </a:fld>
            <a:endParaRPr lang="en-US"/>
          </a:p>
        </p:txBody>
      </p:sp>
    </p:spTree>
    <p:extLst>
      <p:ext uri="{BB962C8B-B14F-4D97-AF65-F5344CB8AC3E}">
        <p14:creationId xmlns:p14="http://schemas.microsoft.com/office/powerpoint/2010/main" val="196804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85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495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9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536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68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46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7" y="3034494"/>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14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1"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7371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1"/>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8"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4"/>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10"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8" y="2"/>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3"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7" y="263974"/>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9" y="6083512"/>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41" y="6048032"/>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3" y="5389650"/>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4"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6"/>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4"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5"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60" y="476842"/>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90"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0590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55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7638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4358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55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87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311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88A8B6A-EC6F-806E-1EDE-178F6E02B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55498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4829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293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3119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49812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3943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600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5168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8858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765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99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6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91235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87005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4035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6961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306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8673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213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3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BDA7E3E7-BE2B-462C-979A-AF886EE6B7B6}"/>
              </a:ext>
            </a:extLst>
          </p:cNvPr>
          <p:cNvSpPr>
            <a:spLocks noGrp="1"/>
          </p:cNvSpPr>
          <p:nvPr>
            <p:ph type="pic" sz="quarter" idx="10"/>
          </p:nvPr>
        </p:nvSpPr>
        <p:spPr>
          <a:xfrm>
            <a:off x="230822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1" name="图片占位符 10">
            <a:extLst>
              <a:ext uri="{FF2B5EF4-FFF2-40B4-BE49-F238E27FC236}">
                <a16:creationId xmlns:a16="http://schemas.microsoft.com/office/drawing/2014/main" id="{74743DCE-5B48-4EF0-B57B-4BAFA672F822}"/>
              </a:ext>
            </a:extLst>
          </p:cNvPr>
          <p:cNvSpPr>
            <a:spLocks noGrp="1"/>
          </p:cNvSpPr>
          <p:nvPr>
            <p:ph type="pic" sz="quarter" idx="11"/>
          </p:nvPr>
        </p:nvSpPr>
        <p:spPr>
          <a:xfrm>
            <a:off x="5073650"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2" name="图片占位符 11">
            <a:extLst>
              <a:ext uri="{FF2B5EF4-FFF2-40B4-BE49-F238E27FC236}">
                <a16:creationId xmlns:a16="http://schemas.microsoft.com/office/drawing/2014/main" id="{2BC507DB-745E-4E90-8D14-79D733C76CB1}"/>
              </a:ext>
            </a:extLst>
          </p:cNvPr>
          <p:cNvSpPr>
            <a:spLocks noGrp="1"/>
          </p:cNvSpPr>
          <p:nvPr>
            <p:ph type="pic" sz="quarter" idx="12"/>
          </p:nvPr>
        </p:nvSpPr>
        <p:spPr>
          <a:xfrm>
            <a:off x="783907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290986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0C44F12E-31DB-46D2-AC7B-F4D338E9C290}"/>
              </a:ext>
            </a:extLst>
          </p:cNvPr>
          <p:cNvSpPr>
            <a:spLocks noGrp="1"/>
          </p:cNvSpPr>
          <p:nvPr>
            <p:ph type="pic" sz="quarter" idx="10"/>
          </p:nvPr>
        </p:nvSpPr>
        <p:spPr>
          <a:xfrm>
            <a:off x="2714625" y="1924050"/>
            <a:ext cx="2476500" cy="2476500"/>
          </a:xfrm>
          <a:custGeom>
            <a:avLst/>
            <a:gdLst>
              <a:gd name="connsiteX0" fmla="*/ 1238250 w 2476500"/>
              <a:gd name="connsiteY0" fmla="*/ 0 h 2476500"/>
              <a:gd name="connsiteX1" fmla="*/ 2476500 w 2476500"/>
              <a:gd name="connsiteY1" fmla="*/ 1238250 h 2476500"/>
              <a:gd name="connsiteX2" fmla="*/ 1238250 w 2476500"/>
              <a:gd name="connsiteY2" fmla="*/ 2476500 h 2476500"/>
              <a:gd name="connsiteX3" fmla="*/ 0 w 2476500"/>
              <a:gd name="connsiteY3" fmla="*/ 1238250 h 2476500"/>
              <a:gd name="connsiteX4" fmla="*/ 1238250 w 2476500"/>
              <a:gd name="connsiteY4" fmla="*/ 0 h 247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476500">
                <a:moveTo>
                  <a:pt x="1238250" y="0"/>
                </a:moveTo>
                <a:cubicBezTo>
                  <a:pt x="1922117" y="0"/>
                  <a:pt x="2476500" y="554383"/>
                  <a:pt x="2476500" y="1238250"/>
                </a:cubicBezTo>
                <a:cubicBezTo>
                  <a:pt x="2476500" y="1922117"/>
                  <a:pt x="1922117" y="2476500"/>
                  <a:pt x="1238250" y="2476500"/>
                </a:cubicBezTo>
                <a:cubicBezTo>
                  <a:pt x="554383" y="2476500"/>
                  <a:pt x="0" y="1922117"/>
                  <a:pt x="0" y="1238250"/>
                </a:cubicBezTo>
                <a:cubicBezTo>
                  <a:pt x="0" y="554383"/>
                  <a:pt x="554383" y="0"/>
                  <a:pt x="1238250"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34905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8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967FD0FC-77F3-452D-8DE7-C61B511F6EA3}"/>
              </a:ext>
            </a:extLst>
          </p:cNvPr>
          <p:cNvSpPr>
            <a:spLocks noGrp="1"/>
          </p:cNvSpPr>
          <p:nvPr>
            <p:ph type="pic" sz="quarter" idx="10"/>
          </p:nvPr>
        </p:nvSpPr>
        <p:spPr>
          <a:xfrm>
            <a:off x="2003900" y="1893086"/>
            <a:ext cx="2327022" cy="2747008"/>
          </a:xfrm>
          <a:custGeom>
            <a:avLst/>
            <a:gdLst>
              <a:gd name="connsiteX0" fmla="*/ 243523 w 2327022"/>
              <a:gd name="connsiteY0" fmla="*/ 0 h 2747008"/>
              <a:gd name="connsiteX1" fmla="*/ 2083499 w 2327022"/>
              <a:gd name="connsiteY1" fmla="*/ 0 h 2747008"/>
              <a:gd name="connsiteX2" fmla="*/ 2327022 w 2327022"/>
              <a:gd name="connsiteY2" fmla="*/ 243523 h 2747008"/>
              <a:gd name="connsiteX3" fmla="*/ 2327022 w 2327022"/>
              <a:gd name="connsiteY3" fmla="*/ 2503485 h 2747008"/>
              <a:gd name="connsiteX4" fmla="*/ 2083499 w 2327022"/>
              <a:gd name="connsiteY4" fmla="*/ 2747008 h 2747008"/>
              <a:gd name="connsiteX5" fmla="*/ 243523 w 2327022"/>
              <a:gd name="connsiteY5" fmla="*/ 2747008 h 2747008"/>
              <a:gd name="connsiteX6" fmla="*/ 0 w 2327022"/>
              <a:gd name="connsiteY6" fmla="*/ 2503485 h 2747008"/>
              <a:gd name="connsiteX7" fmla="*/ 0 w 2327022"/>
              <a:gd name="connsiteY7" fmla="*/ 243523 h 2747008"/>
              <a:gd name="connsiteX8" fmla="*/ 243523 w 2327022"/>
              <a:gd name="connsiteY8" fmla="*/ 0 h 27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022" h="2747008">
                <a:moveTo>
                  <a:pt x="243523" y="0"/>
                </a:moveTo>
                <a:lnTo>
                  <a:pt x="2083499" y="0"/>
                </a:lnTo>
                <a:cubicBezTo>
                  <a:pt x="2217993" y="0"/>
                  <a:pt x="2327022" y="109029"/>
                  <a:pt x="2327022" y="243523"/>
                </a:cubicBezTo>
                <a:lnTo>
                  <a:pt x="2327022" y="2503485"/>
                </a:lnTo>
                <a:cubicBezTo>
                  <a:pt x="2327022" y="2637979"/>
                  <a:pt x="2217993" y="2747008"/>
                  <a:pt x="2083499" y="2747008"/>
                </a:cubicBezTo>
                <a:lnTo>
                  <a:pt x="243523" y="2747008"/>
                </a:lnTo>
                <a:cubicBezTo>
                  <a:pt x="109029" y="2747008"/>
                  <a:pt x="0" y="2637979"/>
                  <a:pt x="0" y="2503485"/>
                </a:cubicBezTo>
                <a:lnTo>
                  <a:pt x="0" y="243523"/>
                </a:lnTo>
                <a:cubicBezTo>
                  <a:pt x="0" y="109029"/>
                  <a:pt x="109029" y="0"/>
                  <a:pt x="243523"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9116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1991909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fi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9371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D406ACE-23EA-45E8-B63F-D9A2B9C4A553}"/>
              </a:ext>
            </a:extLst>
          </p:cNvPr>
          <p:cNvPicPr>
            <a:picLocks noChangeAspect="1"/>
          </p:cNvPicPr>
          <p:nvPr userDrawn="1"/>
        </p:nvPicPr>
        <p:blipFill>
          <a:blip r:embed="rId8"/>
          <a:stretch>
            <a:fillRect/>
          </a:stretch>
        </p:blipFill>
        <p:spPr>
          <a:xfrm>
            <a:off x="0" y="1"/>
            <a:ext cx="12192000" cy="685799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28984DB-AB51-39B3-44F2-BC7775D8F89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25529966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0D118F3-0524-46EB-996E-992D168B4EC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picture containing text, font, graphics, design&#10;&#10;Description automatically generated">
            <a:extLst>
              <a:ext uri="{FF2B5EF4-FFF2-40B4-BE49-F238E27FC236}">
                <a16:creationId xmlns:a16="http://schemas.microsoft.com/office/drawing/2014/main" id="{06B8F59C-E247-A911-ABE2-2F232D96536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969" y="341671"/>
            <a:ext cx="1516011" cy="1516011"/>
          </a:xfrm>
          <a:prstGeom prst="rect">
            <a:avLst/>
          </a:prstGeom>
        </p:spPr>
      </p:pic>
    </p:spTree>
    <p:extLst>
      <p:ext uri="{BB962C8B-B14F-4D97-AF65-F5344CB8AC3E}">
        <p14:creationId xmlns:p14="http://schemas.microsoft.com/office/powerpoint/2010/main" val="33582845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027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7073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7.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emf"/><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slideLayout" Target="../slideLayouts/slideLayout32.xml"/><Relationship Id="rId7" Type="http://schemas.openxmlformats.org/officeDocument/2006/relationships/image" Target="../media/image5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4.jp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32.xml"/><Relationship Id="rId7" Type="http://schemas.openxmlformats.org/officeDocument/2006/relationships/image" Target="../media/image62.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61.png"/><Relationship Id="rId5" Type="http://schemas.openxmlformats.org/officeDocument/2006/relationships/image" Target="../media/image54.jpg"/><Relationship Id="rId4" Type="http://schemas.openxmlformats.org/officeDocument/2006/relationships/notesSlide" Target="../notesSlides/notesSlide15.xml"/><Relationship Id="rId9" Type="http://schemas.openxmlformats.org/officeDocument/2006/relationships/image" Target="../media/image60.wmf"/></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notesSlide" Target="../notesSlides/notesSlide16.xml"/><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5.wdp"/><Relationship Id="rId5" Type="http://schemas.openxmlformats.org/officeDocument/2006/relationships/image" Target="../media/image66.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36.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42.png"/><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36.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6.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6.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6.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6.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3" name="Picture 2">
            <a:extLst>
              <a:ext uri="{FF2B5EF4-FFF2-40B4-BE49-F238E27FC236}">
                <a16:creationId xmlns:a16="http://schemas.microsoft.com/office/drawing/2014/main" id="{3F899BF9-4790-87E7-2A59-21F5AD211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417" y="2098823"/>
            <a:ext cx="7572239" cy="1904217"/>
          </a:xfrm>
          <a:prstGeom prst="rect">
            <a:avLst/>
          </a:prstGeom>
        </p:spPr>
      </p:pic>
    </p:spTree>
    <p:custDataLst>
      <p:tags r:id="rId1"/>
    </p:custDataLst>
    <p:extLst>
      <p:ext uri="{BB962C8B-B14F-4D97-AF65-F5344CB8AC3E}">
        <p14:creationId xmlns:p14="http://schemas.microsoft.com/office/powerpoint/2010/main" val="277425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id="{BC6F5BDD-8EC5-4EC7-AC8F-78BF2C1B520F}"/>
              </a:ext>
            </a:extLst>
          </p:cNvPr>
          <p:cNvPicPr>
            <a:picLocks noChangeAspect="1"/>
          </p:cNvPicPr>
          <p:nvPr/>
        </p:nvPicPr>
        <p:blipFill>
          <a:blip r:embed="rId6"/>
          <a:stretch>
            <a:fillRect/>
          </a:stretch>
        </p:blipFill>
        <p:spPr>
          <a:xfrm>
            <a:off x="0" y="1718059"/>
            <a:ext cx="8718036" cy="3785944"/>
          </a:xfrm>
          <a:prstGeom prst="rect">
            <a:avLst/>
          </a:prstGeom>
        </p:spPr>
      </p:pic>
    </p:spTree>
    <p:custDataLst>
      <p:tags r:id="rId1"/>
    </p:custDataLst>
    <p:extLst>
      <p:ext uri="{BB962C8B-B14F-4D97-AF65-F5344CB8AC3E}">
        <p14:creationId xmlns:p14="http://schemas.microsoft.com/office/powerpoint/2010/main" val="269626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B92543A0-49BA-1D11-5246-628B8282D1AF}"/>
              </a:ext>
            </a:extLst>
          </p:cNvPr>
          <p:cNvSpPr txBox="1"/>
          <p:nvPr/>
        </p:nvSpPr>
        <p:spPr>
          <a:xfrm>
            <a:off x="1188720" y="629920"/>
            <a:ext cx="9977120"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Thảo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luận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sau</a:t>
            </a:r>
            <a:r>
              <a:rPr lang="en-US" sz="3600" b="1" dirty="0">
                <a:latin typeface="Cambria" panose="02040503050406030204" pitchFamily="18" charset="0"/>
                <a:ea typeface="Cambria" panose="02040503050406030204" pitchFamily="18" charset="0"/>
              </a:rPr>
              <a:t>:</a:t>
            </a:r>
          </a:p>
        </p:txBody>
      </p:sp>
      <p:grpSp>
        <p:nvGrpSpPr>
          <p:cNvPr id="7" name="Group 7">
            <a:extLst>
              <a:ext uri="{FF2B5EF4-FFF2-40B4-BE49-F238E27FC236}">
                <a16:creationId xmlns:a16="http://schemas.microsoft.com/office/drawing/2014/main" id="{0507B21F-8087-7BA2-DFE2-016A60D174D7}"/>
              </a:ext>
            </a:extLst>
          </p:cNvPr>
          <p:cNvGrpSpPr/>
          <p:nvPr/>
        </p:nvGrpSpPr>
        <p:grpSpPr>
          <a:xfrm>
            <a:off x="1625600" y="1846580"/>
            <a:ext cx="8707120" cy="2075180"/>
            <a:chOff x="0" y="0"/>
            <a:chExt cx="2344882" cy="2167467"/>
          </a:xfrm>
        </p:grpSpPr>
        <p:sp>
          <p:nvSpPr>
            <p:cNvPr id="8" name="Freeform 8">
              <a:extLst>
                <a:ext uri="{FF2B5EF4-FFF2-40B4-BE49-F238E27FC236}">
                  <a16:creationId xmlns:a16="http://schemas.microsoft.com/office/drawing/2014/main" id="{929759EC-C1B6-C4BC-742E-A1886F4D5131}"/>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8DD9D5A8-1C52-A572-798F-0EE6925B748E}"/>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3C0F4D4A-89B8-938D-F46A-06200082FC03}"/>
              </a:ext>
            </a:extLst>
          </p:cNvPr>
          <p:cNvSpPr txBox="1"/>
          <p:nvPr/>
        </p:nvSpPr>
        <p:spPr>
          <a:xfrm>
            <a:off x="1626600" y="1907540"/>
            <a:ext cx="8756919" cy="1938992"/>
          </a:xfrm>
          <a:prstGeom prst="rect">
            <a:avLst/>
          </a:prstGeom>
          <a:noFill/>
        </p:spPr>
        <p:txBody>
          <a:bodyPr wrap="square" rtlCol="0">
            <a:spAutoFit/>
          </a:bodyPr>
          <a:lstStyle/>
          <a:p>
            <a:pPr lvl="0" algn="just"/>
            <a:r>
              <a:rPr lang="vi-VN" sz="2400" dirty="0">
                <a:solidFill>
                  <a:prstClr val="black"/>
                </a:solidFill>
                <a:latin typeface="Cambria" panose="02040503050406030204" pitchFamily="18" charset="0"/>
                <a:ea typeface="Cambria" panose="02040503050406030204" pitchFamily="18" charset="0"/>
              </a:rPr>
              <a:t>a</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Trên đường đi học về, Dũng và Phong thấy một số bạn đang chui qua lỗ hổng hàng rào để hái ổi của một nhà dân bên đường. Dũng nói với Phong: “Mình phải ngăn các bạn kia lại!". Phong kéo tay Dũng và nói: "Thôi, mặc kệ đi!".</a:t>
            </a:r>
          </a:p>
          <a:p>
            <a:pPr lvl="0" algn="just"/>
            <a:r>
              <a:rPr lang="vi-VN" sz="2400" dirty="0">
                <a:solidFill>
                  <a:prstClr val="black"/>
                </a:solidFill>
                <a:latin typeface="Cambria" panose="02040503050406030204" pitchFamily="18" charset="0"/>
                <a:ea typeface="Cambria" panose="02040503050406030204" pitchFamily="18" charset="0"/>
              </a:rPr>
              <a:t>Nếu có mặt ở đó, em sẽ làm gì?</a:t>
            </a:r>
          </a:p>
        </p:txBody>
      </p:sp>
      <p:grpSp>
        <p:nvGrpSpPr>
          <p:cNvPr id="12" name="Group 7">
            <a:extLst>
              <a:ext uri="{FF2B5EF4-FFF2-40B4-BE49-F238E27FC236}">
                <a16:creationId xmlns:a16="http://schemas.microsoft.com/office/drawing/2014/main" id="{5706FCAA-BBA4-2F89-D459-739B803B08A4}"/>
              </a:ext>
            </a:extLst>
          </p:cNvPr>
          <p:cNvGrpSpPr/>
          <p:nvPr/>
        </p:nvGrpSpPr>
        <p:grpSpPr>
          <a:xfrm>
            <a:off x="1615440" y="4163060"/>
            <a:ext cx="8707120" cy="2075180"/>
            <a:chOff x="0" y="0"/>
            <a:chExt cx="2344882" cy="2167467"/>
          </a:xfrm>
        </p:grpSpPr>
        <p:sp>
          <p:nvSpPr>
            <p:cNvPr id="13" name="Freeform 8">
              <a:extLst>
                <a:ext uri="{FF2B5EF4-FFF2-40B4-BE49-F238E27FC236}">
                  <a16:creationId xmlns:a16="http://schemas.microsoft.com/office/drawing/2014/main" id="{08E8FC84-5648-BEF5-2C44-59D9E91EDBF0}"/>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95472044-1E5D-89E5-14BF-564D17C3DE53}"/>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436FC684-9ABA-7D3B-BBF9-6C222E6C0E94}"/>
              </a:ext>
            </a:extLst>
          </p:cNvPr>
          <p:cNvSpPr txBox="1"/>
          <p:nvPr/>
        </p:nvSpPr>
        <p:spPr>
          <a:xfrm>
            <a:off x="1616440" y="4224020"/>
            <a:ext cx="8756919" cy="1815882"/>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a:t>
            </a:r>
            <a:r>
              <a:rPr lang="en-US" sz="2800" dirty="0">
                <a:solidFill>
                  <a:prstClr val="black"/>
                </a:solidFill>
                <a:latin typeface="Cambria" panose="02040503050406030204" pitchFamily="18" charset="0"/>
                <a:ea typeface="Cambria" panose="02040503050406030204" pitchFamily="18" charset="0"/>
              </a:rPr>
              <a:t>)</a:t>
            </a:r>
            <a:r>
              <a:rPr lang="vi-VN" sz="2800" dirty="0">
                <a:solidFill>
                  <a:prstClr val="black"/>
                </a:solidFill>
                <a:latin typeface="Cambria" panose="02040503050406030204" pitchFamily="18" charset="0"/>
                <a:ea typeface="Cambria" panose="02040503050406030204" pitchFamily="18" charset="0"/>
              </a:rPr>
              <a:t>  Nhung có sở thích làm đồ tái chế nên thường thu thập chai nhựa, hộp giấy bỏ đi. Một số bạn chế giễu, trêu chọc và gọi bạn là “Nhung nhặt rác”.</a:t>
            </a:r>
          </a:p>
          <a:p>
            <a:pPr lvl="0" algn="just"/>
            <a:r>
              <a:rPr lang="vi-VN" sz="2800" dirty="0">
                <a:solidFill>
                  <a:prstClr val="black"/>
                </a:solidFill>
                <a:latin typeface="Cambria" panose="02040503050406030204" pitchFamily="18" charset="0"/>
                <a:ea typeface="Cambria" panose="02040503050406030204" pitchFamily="18" charset="0"/>
              </a:rPr>
              <a:t>Nếu chứng kiến việc làm đó của các bạn, em sẽ làm gì?</a:t>
            </a:r>
          </a:p>
        </p:txBody>
      </p:sp>
    </p:spTree>
    <p:custDataLst>
      <p:tags r:id="rId1"/>
    </p:custDataLst>
    <p:extLst>
      <p:ext uri="{BB962C8B-B14F-4D97-AF65-F5344CB8AC3E}">
        <p14:creationId xmlns:p14="http://schemas.microsoft.com/office/powerpoint/2010/main" val="169994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7" y="4652732"/>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6" y="2309127"/>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10" y="2068423"/>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7"/>
          </a:xfrm>
          <a:prstGeom prst="rect">
            <a:avLst/>
          </a:prstGeom>
        </p:spPr>
      </p:pic>
      <p:pic>
        <p:nvPicPr>
          <p:cNvPr id="3" name="Picture 2"/>
          <p:cNvPicPr>
            <a:picLocks noChangeAspect="1"/>
          </p:cNvPicPr>
          <p:nvPr/>
        </p:nvPicPr>
        <p:blipFill>
          <a:blip r:embed="rId10"/>
          <a:stretch>
            <a:fillRect/>
          </a:stretch>
        </p:blipFill>
        <p:spPr>
          <a:xfrm>
            <a:off x="-92597" y="146223"/>
            <a:ext cx="2205951" cy="1775978"/>
          </a:xfrm>
          <a:prstGeom prst="rect">
            <a:avLst/>
          </a:prstGeom>
        </p:spPr>
      </p:pic>
    </p:spTree>
    <p:extLst>
      <p:ext uri="{BB962C8B-B14F-4D97-AF65-F5344CB8AC3E}">
        <p14:creationId xmlns:p14="http://schemas.microsoft.com/office/powerpoint/2010/main" val="1082905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dirty="0" err="1">
                <a:solidFill>
                  <a:srgbClr val="FF0000"/>
                </a:solidFill>
                <a:latin typeface="Cambria" panose="02040503050406030204" pitchFamily="18" charset="0"/>
                <a:ea typeface="Cambria" panose="02040503050406030204" pitchFamily="18" charset="0"/>
              </a:rPr>
              <a:t>Tình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huống</a:t>
            </a:r>
            <a:r>
              <a:rPr lang="en-US" sz="4000" b="1" dirty="0">
                <a:solidFill>
                  <a:srgbClr val="FF0000"/>
                </a:solidFill>
                <a:latin typeface="Cambria" panose="02040503050406030204" pitchFamily="18" charset="0"/>
                <a:ea typeface="Cambria" panose="02040503050406030204" pitchFamily="18" charset="0"/>
              </a:rPr>
              <a:t> a: </a:t>
            </a:r>
            <a:r>
              <a:rPr lang="en-US" sz="4000" dirty="0" err="1">
                <a:solidFill>
                  <a:srgbClr val="FF0000"/>
                </a:solidFill>
                <a:latin typeface="Cambria" panose="02040503050406030204" pitchFamily="18" charset="0"/>
                <a:ea typeface="Cambria" panose="02040503050406030204" pitchFamily="18" charset="0"/>
              </a:rPr>
              <a:t>Nếu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mặt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ủng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hộ</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giúp</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một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viêc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tốt</a:t>
            </a:r>
            <a:r>
              <a:rPr lang="en-US" sz="4000" dirty="0">
                <a:solidFill>
                  <a:srgbClr val="FF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12413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rPr>
              <a:t>Tình huống b: </a:t>
            </a:r>
            <a:r>
              <a:rPr lang="vi-VN" sz="3600" dirty="0">
                <a:solidFill>
                  <a:srgbClr val="FF0000"/>
                </a:solidFill>
                <a:latin typeface="Cambria" panose="02040503050406030204" pitchFamily="18" charset="0"/>
                <a:ea typeface="Cambria" panose="02040503050406030204" pitchFamily="18" charset="0"/>
              </a:rPr>
              <a:t>Nếu chứng kiến việc làm đó em sẽ bênh vực bạn Nhung và khuyên các bạn rằng việc làm của bạn Nhung là một việc làm tốt, bạn ấy đang sử dụng những chai nhựa hộp giấy đó để tái chế thành những món đồ có ích hơn mà lại còn bảo vệ được môi trường.</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39154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spid="1029" name="TextBox1" r:id="rId2" imgW="6454080" imgH="1501200"/>
        </mc:Choice>
        <mc:Fallback>
          <p:control name="TextBox1" r:id="rId2" imgW="6454080" imgH="1501200">
            <p:pic>
              <p:nvPicPr>
                <p:cNvPr id="2" name="TextBox1"/>
                <p:cNvPicPr>
                  <a:picLocks/>
                </p:cNvPicPr>
                <p:nvPr/>
              </p:nvPicPr>
              <p:blipFill>
                <a:blip r:embed="rId8"/>
                <a:srcRect/>
                <a:stretch>
                  <a:fillRect/>
                </a:stretch>
              </p:blipFill>
              <p:spPr bwMode="auto">
                <a:xfrm>
                  <a:off x="874713" y="3094038"/>
                  <a:ext cx="6456362" cy="1501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744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spid="2053" name="TextBox1" r:id="rId2" imgW="6454080" imgH="1501200"/>
        </mc:Choice>
        <mc:Fallback>
          <p:control name="TextBox1" r:id="rId2" imgW="6454080" imgH="1501200">
            <p:pic>
              <p:nvPicPr>
                <p:cNvPr id="2" name="TextBox1"/>
                <p:cNvPicPr>
                  <a:picLocks/>
                </p:cNvPicPr>
                <p:nvPr/>
              </p:nvPicPr>
              <p:blipFill>
                <a:blip r:embed="rId9"/>
                <a:srcRect/>
                <a:stretch>
                  <a:fillRect/>
                </a:stretch>
              </p:blipFill>
              <p:spPr bwMode="auto">
                <a:xfrm>
                  <a:off x="1654175" y="3246438"/>
                  <a:ext cx="6456363" cy="1501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86877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1509616"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84693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9"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6222"/>
          <a:stretch/>
        </p:blipFill>
        <p:spPr>
          <a:xfrm flipH="1">
            <a:off x="-1892207" y="268604"/>
            <a:ext cx="8122705" cy="6552932"/>
          </a:xfrm>
          <a:prstGeom prst="rect">
            <a:avLst/>
          </a:prstGeom>
          <a:effectLst>
            <a:outerShdw blurRad="63500" sx="102000" sy="102000" algn="ctr" rotWithShape="0">
              <a:prstClr val="black">
                <a:alpha val="40000"/>
              </a:prstClr>
            </a:outerShdw>
          </a:effectLst>
        </p:spPr>
      </p:pic>
      <p:pic>
        <p:nvPicPr>
          <p:cNvPr id="4" name="Picture 3" descr="A green and red text on a black background&#10;&#10;Description automatically generated">
            <a:extLst>
              <a:ext uri="{FF2B5EF4-FFF2-40B4-BE49-F238E27FC236}">
                <a16:creationId xmlns:a16="http://schemas.microsoft.com/office/drawing/2014/main" id="{E660DB33-DCA9-508F-402E-EA45C63E7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488" y="756669"/>
            <a:ext cx="7193903" cy="5791702"/>
          </a:xfrm>
          <a:prstGeom prst="rect">
            <a:avLst/>
          </a:prstGeom>
        </p:spPr>
      </p:pic>
    </p:spTree>
    <p:custDataLst>
      <p:tags r:id="rId1"/>
    </p:custDataLst>
    <p:extLst>
      <p:ext uri="{BB962C8B-B14F-4D97-AF65-F5344CB8AC3E}">
        <p14:creationId xmlns:p14="http://schemas.microsoft.com/office/powerpoint/2010/main" val="376609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5AC384-7A7E-4C4D-8E72-8A40F617900F}"/>
              </a:ext>
            </a:extLst>
          </p:cNvPr>
          <p:cNvSpPr txBox="1"/>
          <p:nvPr/>
        </p:nvSpPr>
        <p:spPr>
          <a:xfrm>
            <a:off x="3550540" y="1198417"/>
            <a:ext cx="6724186"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Thứ</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ngày</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năm</a:t>
            </a:r>
            <a:r>
              <a:rPr lang="en-US" sz="2800" dirty="0">
                <a:solidFill>
                  <a:srgbClr val="002060"/>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CEDE1D08-AC6B-430D-9A13-9E59FB6E3A48}"/>
              </a:ext>
            </a:extLst>
          </p:cNvPr>
          <p:cNvPicPr>
            <a:picLocks noChangeAspect="1"/>
          </p:cNvPicPr>
          <p:nvPr/>
        </p:nvPicPr>
        <p:blipFill>
          <a:blip r:embed="rId3">
            <a:duotone>
              <a:prstClr val="black"/>
              <a:schemeClr val="accent2">
                <a:tint val="45000"/>
                <a:satMod val="400000"/>
              </a:schemeClr>
            </a:duotone>
          </a:blip>
          <a:stretch>
            <a:fillRect/>
          </a:stretch>
        </p:blipFill>
        <p:spPr>
          <a:xfrm>
            <a:off x="4841018" y="1673593"/>
            <a:ext cx="2834886" cy="829128"/>
          </a:xfrm>
          <a:prstGeom prst="rect">
            <a:avLst/>
          </a:prstGeom>
        </p:spPr>
      </p:pic>
      <p:pic>
        <p:nvPicPr>
          <p:cNvPr id="11" name="Picture 10">
            <a:extLst>
              <a:ext uri="{FF2B5EF4-FFF2-40B4-BE49-F238E27FC236}">
                <a16:creationId xmlns:a16="http://schemas.microsoft.com/office/drawing/2014/main" id="{86273A12-A851-44D9-8530-7ACC42C9C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79" y="4569808"/>
            <a:ext cx="5563448" cy="2288192"/>
          </a:xfrm>
          <a:prstGeom prst="rect">
            <a:avLst/>
          </a:prstGeom>
        </p:spPr>
      </p:pic>
      <p:pic>
        <p:nvPicPr>
          <p:cNvPr id="3" name="Picture 2">
            <a:extLst>
              <a:ext uri="{FF2B5EF4-FFF2-40B4-BE49-F238E27FC236}">
                <a16:creationId xmlns:a16="http://schemas.microsoft.com/office/drawing/2014/main" id="{19D1EFAE-6830-DFD8-594C-6854026B092E}"/>
              </a:ext>
            </a:extLst>
          </p:cNvPr>
          <p:cNvPicPr>
            <a:picLocks noChangeAspect="1"/>
          </p:cNvPicPr>
          <p:nvPr/>
        </p:nvPicPr>
        <p:blipFill>
          <a:blip r:embed="rId5"/>
          <a:stretch>
            <a:fillRect/>
          </a:stretch>
        </p:blipFill>
        <p:spPr>
          <a:xfrm>
            <a:off x="1955439" y="2542949"/>
            <a:ext cx="8321761" cy="2280102"/>
          </a:xfrm>
          <a:prstGeom prst="rect">
            <a:avLst/>
          </a:prstGeom>
        </p:spPr>
      </p:pic>
    </p:spTree>
    <p:extLst>
      <p:ext uri="{BB962C8B-B14F-4D97-AF65-F5344CB8AC3E}">
        <p14:creationId xmlns:p14="http://schemas.microsoft.com/office/powerpoint/2010/main" val="240212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Hình ảnh 23" descr="Ảnh có chứa đồ chơi, búp bê, đồ họa véc-tơ&#10;&#10;Mô tả được tạo tự động">
            <a:extLst>
              <a:ext uri="{FF2B5EF4-FFF2-40B4-BE49-F238E27FC236}">
                <a16:creationId xmlns:a16="http://schemas.microsoft.com/office/drawing/2014/main" id="{D3AC7944-6953-898E-4FB7-EB717255C5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7914009" y="2467526"/>
            <a:ext cx="5334868" cy="4685793"/>
          </a:xfrm>
          <a:prstGeom prst="rect">
            <a:avLst/>
          </a:prstGeom>
        </p:spPr>
      </p:pic>
      <p:pic>
        <p:nvPicPr>
          <p:cNvPr id="10" name="Graphic 14">
            <a:extLst>
              <a:ext uri="{FF2B5EF4-FFF2-40B4-BE49-F238E27FC236}">
                <a16:creationId xmlns:a16="http://schemas.microsoft.com/office/drawing/2014/main" id="{3937062C-AB54-6271-BC82-E4676C5B9D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6800" y="741680"/>
            <a:ext cx="8829040" cy="2804160"/>
          </a:xfrm>
          <a:prstGeom prst="rect">
            <a:avLst/>
          </a:prstGeom>
        </p:spPr>
      </p:pic>
      <p:sp>
        <p:nvSpPr>
          <p:cNvPr id="16" name="TextBox 15">
            <a:extLst>
              <a:ext uri="{FF2B5EF4-FFF2-40B4-BE49-F238E27FC236}">
                <a16:creationId xmlns:a16="http://schemas.microsoft.com/office/drawing/2014/main" id="{11717F9F-A808-8CD0-A946-412EB7E54678}"/>
              </a:ext>
            </a:extLst>
          </p:cNvPr>
          <p:cNvSpPr txBox="1"/>
          <p:nvPr/>
        </p:nvSpPr>
        <p:spPr>
          <a:xfrm>
            <a:off x="1553844" y="840740"/>
            <a:ext cx="8057515" cy="255454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a:t>
            </a:r>
            <a:r>
              <a:rPr lang="vi-VN" sz="3200" b="1" dirty="0">
                <a:latin typeface="Calibri" panose="020F0502020204030204" pitchFamily="34" charset="0"/>
                <a:cs typeface="Calibri" panose="020F0502020204030204" pitchFamily="34" charset="0"/>
              </a:rPr>
              <a:t>hi tìm các câu ca dao tục ngữ nói thể hiện lòng biết ơn với người có công với quê hương đất nước, tôn trọng người khác, vượt qua khó khăn, ý thức bảo vệ môi trường sống, bảo vệ cái đúng cái tốt.</a:t>
            </a:r>
            <a:endParaRPr lang="en-US" sz="32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8705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Picture 1">
            <a:extLst>
              <a:ext uri="{FF2B5EF4-FFF2-40B4-BE49-F238E27FC236}">
                <a16:creationId xmlns:a16="http://schemas.microsoft.com/office/drawing/2014/main" id="{723E4E25-9EF3-473E-8A64-312701952437}"/>
              </a:ext>
            </a:extLst>
          </p:cNvPr>
          <p:cNvPicPr>
            <a:picLocks noChangeAspect="1"/>
          </p:cNvPicPr>
          <p:nvPr/>
        </p:nvPicPr>
        <p:blipFill>
          <a:blip r:embed="rId14"/>
          <a:stretch>
            <a:fillRect/>
          </a:stretch>
        </p:blipFill>
        <p:spPr>
          <a:xfrm>
            <a:off x="1235259" y="845236"/>
            <a:ext cx="9419136" cy="4925995"/>
          </a:xfrm>
          <a:prstGeom prst="rect">
            <a:avLst/>
          </a:prstGeom>
        </p:spPr>
      </p:pic>
      <p:sp>
        <p:nvSpPr>
          <p:cNvPr id="3" name="TextBox 2">
            <a:extLst>
              <a:ext uri="{FF2B5EF4-FFF2-40B4-BE49-F238E27FC236}">
                <a16:creationId xmlns:a16="http://schemas.microsoft.com/office/drawing/2014/main" id="{F9CCB463-7D02-4EDA-A152-9E8BD3370471}"/>
              </a:ext>
            </a:extLst>
          </p:cNvPr>
          <p:cNvSpPr txBox="1"/>
          <p:nvPr/>
        </p:nvSpPr>
        <p:spPr>
          <a:xfrm>
            <a:off x="3466262" y="6472773"/>
            <a:ext cx="6444343" cy="369332"/>
          </a:xfrm>
          <a:prstGeom prst="rect">
            <a:avLst/>
          </a:prstGeom>
          <a:noFill/>
        </p:spPr>
        <p:txBody>
          <a:bodyPr wrap="square" rtlCol="0">
            <a:spAutoFit/>
          </a:bodyPr>
          <a:lstStyle/>
          <a:p>
            <a:r>
              <a:rPr lang="en-US" dirty="0" err="1"/>
              <a:t>Liên</a:t>
            </a:r>
            <a:r>
              <a:rPr lang="en-US" dirty="0"/>
              <a:t> </a:t>
            </a:r>
            <a:r>
              <a:rPr lang="en-US" dirty="0" err="1"/>
              <a:t>hệ</a:t>
            </a:r>
            <a:r>
              <a:rPr lang="en-US" dirty="0"/>
              <a:t> FB: https://www.facebook.com/huongthaoGADT</a:t>
            </a:r>
          </a:p>
        </p:txBody>
      </p:sp>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 name="TextBox 2">
            <a:extLst>
              <a:ext uri="{FF2B5EF4-FFF2-40B4-BE49-F238E27FC236}">
                <a16:creationId xmlns:a16="http://schemas.microsoft.com/office/drawing/2014/main" id="{ADA98A0F-8B2C-E904-DBE6-506F52DDEBDC}"/>
              </a:ext>
            </a:extLst>
          </p:cNvPr>
          <p:cNvSpPr txBox="1"/>
          <p:nvPr/>
        </p:nvSpPr>
        <p:spPr>
          <a:xfrm>
            <a:off x="762000" y="2397760"/>
            <a:ext cx="6228080" cy="2308324"/>
          </a:xfrm>
          <a:prstGeom prst="rect">
            <a:avLst/>
          </a:prstGeom>
          <a:noFill/>
        </p:spPr>
        <p:txBody>
          <a:bodyPr wrap="square" rtlCol="0">
            <a:spAutoFit/>
          </a:bodyPr>
          <a:lstStyle/>
          <a:p>
            <a:pPr algn="ctr"/>
            <a:r>
              <a:rPr lang="vi-VN" sz="4800" b="1" dirty="0">
                <a:solidFill>
                  <a:srgbClr val="FFFF00"/>
                </a:solidFill>
                <a:latin typeface="Cambria" panose="02040503050406030204" pitchFamily="18" charset="0"/>
                <a:ea typeface="Cambria" panose="02040503050406030204" pitchFamily="18" charset="0"/>
              </a:rPr>
              <a:t>Hoạt Động 1: </a:t>
            </a:r>
            <a:endParaRPr lang="en-US" sz="4800" b="1" dirty="0">
              <a:solidFill>
                <a:srgbClr val="FFFF00"/>
              </a:solidFill>
              <a:latin typeface="Cambria" panose="02040503050406030204" pitchFamily="18" charset="0"/>
              <a:ea typeface="Cambria" panose="02040503050406030204" pitchFamily="18" charset="0"/>
            </a:endParaRPr>
          </a:p>
          <a:p>
            <a:pPr algn="ctr"/>
            <a:r>
              <a:rPr lang="vi-VN" sz="4800" dirty="0">
                <a:solidFill>
                  <a:schemeClr val="bg1"/>
                </a:solidFill>
                <a:latin typeface="Cambria" panose="02040503050406030204" pitchFamily="18" charset="0"/>
                <a:ea typeface="Cambria" panose="02040503050406030204" pitchFamily="18" charset="0"/>
              </a:rPr>
              <a:t>Tìm hiểu truyện: “Bảo vệ như thế là rất tốt” </a:t>
            </a:r>
            <a:endParaRPr lang="en-US" sz="4800"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6483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487680" y="355600"/>
            <a:ext cx="1136904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y2mate.com - Tập Đọc Lớp 2 Tuần 31  Bảo Vệ Như Thế Là Rất Tốt  Kể Chuyện Em Nghe_v720P">
            <a:hlinkClick r:id="" action="ppaction://media"/>
            <a:extLst>
              <a:ext uri="{FF2B5EF4-FFF2-40B4-BE49-F238E27FC236}">
                <a16:creationId xmlns:a16="http://schemas.microsoft.com/office/drawing/2014/main" id="{382C0150-3722-ECEF-B528-AC61714A75D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70344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2" name="Group 7">
            <a:extLst>
              <a:ext uri="{FF2B5EF4-FFF2-40B4-BE49-F238E27FC236}">
                <a16:creationId xmlns:a16="http://schemas.microsoft.com/office/drawing/2014/main" id="{EC400F36-4A84-72CF-0670-09E124920553}"/>
              </a:ext>
            </a:extLst>
          </p:cNvPr>
          <p:cNvGrpSpPr/>
          <p:nvPr/>
        </p:nvGrpSpPr>
        <p:grpSpPr>
          <a:xfrm>
            <a:off x="3413760" y="810260"/>
            <a:ext cx="6725920" cy="1963420"/>
            <a:chOff x="0" y="0"/>
            <a:chExt cx="2344882" cy="2167467"/>
          </a:xfrm>
        </p:grpSpPr>
        <p:sp>
          <p:nvSpPr>
            <p:cNvPr id="4" name="Freeform 8">
              <a:extLst>
                <a:ext uri="{FF2B5EF4-FFF2-40B4-BE49-F238E27FC236}">
                  <a16:creationId xmlns:a16="http://schemas.microsoft.com/office/drawing/2014/main" id="{8A3C8D89-600C-546D-9212-810FC62046C9}"/>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9">
              <a:extLst>
                <a:ext uri="{FF2B5EF4-FFF2-40B4-BE49-F238E27FC236}">
                  <a16:creationId xmlns:a16="http://schemas.microsoft.com/office/drawing/2014/main" id="{3E5426C8-238C-2CB4-3235-CF54757E35EA}"/>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16">
            <a:extLst>
              <a:ext uri="{FF2B5EF4-FFF2-40B4-BE49-F238E27FC236}">
                <a16:creationId xmlns:a16="http://schemas.microsoft.com/office/drawing/2014/main" id="{D10A3953-9FBE-2AA1-2C6C-061ED23AA225}"/>
              </a:ext>
            </a:extLst>
          </p:cNvPr>
          <p:cNvSpPr/>
          <p:nvPr/>
        </p:nvSpPr>
        <p:spPr>
          <a:xfrm>
            <a:off x="5442199" y="60925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B7048E96-BF0E-0A05-0839-01AD266F5BA1}"/>
              </a:ext>
            </a:extLst>
          </p:cNvPr>
          <p:cNvSpPr txBox="1"/>
          <p:nvPr/>
        </p:nvSpPr>
        <p:spPr>
          <a:xfrm>
            <a:off x="3408680" y="1277620"/>
            <a:ext cx="6619988"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Video câu chuyện nói về nhân vật nào? </a:t>
            </a:r>
          </a:p>
        </p:txBody>
      </p:sp>
      <p:sp>
        <p:nvSpPr>
          <p:cNvPr id="10" name="Freeform 15">
            <a:extLst>
              <a:ext uri="{FF2B5EF4-FFF2-40B4-BE49-F238E27FC236}">
                <a16:creationId xmlns:a16="http://schemas.microsoft.com/office/drawing/2014/main" id="{1E48F294-D3F9-0407-B406-D23818F11556}"/>
              </a:ext>
            </a:extLst>
          </p:cNvPr>
          <p:cNvSpPr/>
          <p:nvPr/>
        </p:nvSpPr>
        <p:spPr>
          <a:xfrm>
            <a:off x="599440" y="2743200"/>
            <a:ext cx="2590800" cy="4114800"/>
          </a:xfrm>
          <a:custGeom>
            <a:avLst/>
            <a:gdLst/>
            <a:ahLst/>
            <a:cxnLst/>
            <a:rect l="l" t="t" r="r" b="b"/>
            <a:pathLst>
              <a:path w="4346326" h="6781580">
                <a:moveTo>
                  <a:pt x="4346326" y="0"/>
                </a:moveTo>
                <a:lnTo>
                  <a:pt x="0" y="0"/>
                </a:lnTo>
                <a:lnTo>
                  <a:pt x="0" y="6781579"/>
                </a:lnTo>
                <a:lnTo>
                  <a:pt x="4346326" y="6781579"/>
                </a:lnTo>
                <a:lnTo>
                  <a:pt x="4346326" y="0"/>
                </a:lnTo>
                <a:close/>
              </a:path>
            </a:pathLst>
          </a:custGeom>
          <a:blipFill>
            <a:blip r:embed="rId7"/>
            <a:stretch>
              <a:fillRect/>
            </a:stretch>
          </a:blipFill>
        </p:spPr>
        <p:txBody>
          <a:bodyPr/>
          <a:lstStyle/>
          <a:p>
            <a:endParaRPr lang="en-US"/>
          </a:p>
        </p:txBody>
      </p:sp>
      <p:grpSp>
        <p:nvGrpSpPr>
          <p:cNvPr id="11" name="Group 7">
            <a:extLst>
              <a:ext uri="{FF2B5EF4-FFF2-40B4-BE49-F238E27FC236}">
                <a16:creationId xmlns:a16="http://schemas.microsoft.com/office/drawing/2014/main" id="{74531C11-7947-D0DC-F56C-6240FF086E5B}"/>
              </a:ext>
            </a:extLst>
          </p:cNvPr>
          <p:cNvGrpSpPr/>
          <p:nvPr/>
        </p:nvGrpSpPr>
        <p:grpSpPr>
          <a:xfrm>
            <a:off x="4003040" y="3370580"/>
            <a:ext cx="6725920" cy="2379980"/>
            <a:chOff x="0" y="0"/>
            <a:chExt cx="2344882" cy="2167467"/>
          </a:xfrm>
        </p:grpSpPr>
        <p:sp>
          <p:nvSpPr>
            <p:cNvPr id="12" name="Freeform 8">
              <a:extLst>
                <a:ext uri="{FF2B5EF4-FFF2-40B4-BE49-F238E27FC236}">
                  <a16:creationId xmlns:a16="http://schemas.microsoft.com/office/drawing/2014/main" id="{E2DC57D5-8D27-1652-D989-96C64E1091AD}"/>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ECC8C900-F00F-1AF9-D233-1B895BA29198}"/>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6">
            <a:extLst>
              <a:ext uri="{FF2B5EF4-FFF2-40B4-BE49-F238E27FC236}">
                <a16:creationId xmlns:a16="http://schemas.microsoft.com/office/drawing/2014/main" id="{8333FF58-3F2A-2C07-B788-A4A3A5E90D7D}"/>
              </a:ext>
            </a:extLst>
          </p:cNvPr>
          <p:cNvSpPr/>
          <p:nvPr/>
        </p:nvSpPr>
        <p:spPr>
          <a:xfrm>
            <a:off x="6031479" y="316957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CC9178D-014B-9539-5991-6EE5AADED7C3}"/>
              </a:ext>
            </a:extLst>
          </p:cNvPr>
          <p:cNvSpPr txBox="1"/>
          <p:nvPr/>
        </p:nvSpPr>
        <p:spPr>
          <a:xfrm>
            <a:off x="3977640" y="3787140"/>
            <a:ext cx="6619988"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spTree>
    <p:custDataLst>
      <p:tags r:id="rId1"/>
    </p:custDataLst>
    <p:extLst>
      <p:ext uri="{BB962C8B-B14F-4D97-AF65-F5344CB8AC3E}">
        <p14:creationId xmlns:p14="http://schemas.microsoft.com/office/powerpoint/2010/main" val="190058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1295849"/>
            <a:ext cx="8593667" cy="1305111"/>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defTabSz="609630">
                <a:defRPr/>
              </a:pPr>
              <a:endParaRPr lang="en-US" sz="1200">
                <a:solidFill>
                  <a:prstClr val="black"/>
                </a:solidFill>
                <a:latin typeface="Calibri"/>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algn="ctr" defTabSz="609630">
                <a:lnSpc>
                  <a:spcPts val="1773"/>
                </a:lnSpc>
                <a:spcBef>
                  <a:spcPct val="0"/>
                </a:spcBef>
                <a:defRPr/>
              </a:pPr>
              <a:endParaRPr sz="1200">
                <a:solidFill>
                  <a:prstClr val="black"/>
                </a:solidFill>
                <a:latin typeface="Calibri"/>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2062480" y="1752600"/>
            <a:ext cx="8300720" cy="553998"/>
          </a:xfrm>
          <a:prstGeom prst="rect">
            <a:avLst/>
          </a:prstGeom>
        </p:spPr>
        <p:txBody>
          <a:bodyPr wrap="square" lIns="0" tIns="0" rIns="0" bIns="0" rtlCol="0" anchor="t">
            <a:spAutoFit/>
          </a:bodyPr>
          <a:lstStyle/>
          <a:p>
            <a:pPr algn="ctr" defTabSz="609630">
              <a:spcBef>
                <a:spcPct val="0"/>
              </a:spcBef>
            </a:pPr>
            <a:r>
              <a:rPr lang="vi-VN" sz="3600" b="1" dirty="0">
                <a:solidFill>
                  <a:srgbClr val="000000"/>
                </a:solidFill>
                <a:latin typeface="Cambria" panose="02040503050406030204" pitchFamily="18" charset="0"/>
                <a:ea typeface="Cambria" panose="02040503050406030204" pitchFamily="18" charset="0"/>
              </a:rPr>
              <a:t>Video câu chuyện nói về nhân vật nào? </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575560"/>
            <a:ext cx="7924800" cy="3810000"/>
            <a:chOff x="0" y="-50339"/>
            <a:chExt cx="3612726" cy="328688"/>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0" y="-50339"/>
              <a:ext cx="3612726" cy="328688"/>
            </a:xfrm>
            <a:prstGeom prst="rect">
              <a:avLst/>
            </a:prstGeom>
          </p:spPr>
          <p:txBody>
            <a:bodyPr lIns="33867" tIns="33867" rIns="33867" bIns="33867" rtlCol="0" anchor="ctr"/>
            <a:lstStyle/>
            <a:p>
              <a:pPr algn="just" defTabSz="609630">
                <a:lnSpc>
                  <a:spcPct val="120000"/>
                </a:lnSpc>
              </a:pPr>
              <a:r>
                <a:rPr lang="vi-VN" sz="6000" i="1" dirty="0">
                  <a:solidFill>
                    <a:srgbClr val="FF0000"/>
                  </a:solidFill>
                  <a:latin typeface="Cambria" panose="02040503050406030204" pitchFamily="18" charset="0"/>
                  <a:ea typeface="Cambria" panose="02040503050406030204" pitchFamily="18" charset="0"/>
                </a:rPr>
                <a:t>Bác Hồ và đồng chí đơn vị bảo vệ Bác Hồ.</a:t>
              </a:r>
              <a:endParaRPr lang="en-US" sz="6000" dirty="0">
                <a:solidFill>
                  <a:srgbClr val="FF000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72121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1061720"/>
            <a:ext cx="9469120"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000000"/>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Cái đúng cái tốt cần bảo vệ trong câu chuyện trên là tính cảnh giác, bảo vệ an toàn, trách nhiệm và không làm trái luật của anh chiến sĩ Nha. Lời nói của Bác thể hiện rằng việc làm của anh Nha là một việc làm đúng và cần phải được bảo vệ.</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32245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99060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Theo em, vì sao chúng ta cần bảo vệ cái đúng, cái tốt?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Theo em cần phải bảo vệ cái đúng cái tốt vì: Cái đúng cái tốt thường liên quan đến đạo đức và giá trị của mỗi con người, nên bảo vệ được cái đúng cái tốt là bảo vẹ được sự công bằng, tử tế và trách nhiệm, giúp chúng ta duy trì một xã hội công bằng minh bạch.</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95190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03591" y="191008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798320" y="194564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Qua câu chuyện trên, em có thể rút ra điều gì?</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73408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828</Words>
  <Application>Microsoft Office PowerPoint</Application>
  <PresentationFormat>Widescreen</PresentationFormat>
  <Paragraphs>63</Paragraphs>
  <Slides>21</Slides>
  <Notes>16</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21</vt:i4>
      </vt:variant>
    </vt:vector>
  </HeadingPairs>
  <TitlesOfParts>
    <vt:vector size="34" baseType="lpstr">
      <vt:lpstr>#9Slide05 SVNClementine</vt:lpstr>
      <vt:lpstr>Arial</vt:lpstr>
      <vt:lpstr>Calibri</vt:lpstr>
      <vt:lpstr>Calibri Light</vt:lpstr>
      <vt:lpstr>Cambria</vt:lpstr>
      <vt:lpstr>Segoe UI Historic</vt:lpstr>
      <vt:lpstr>Wingdings 2</vt:lpstr>
      <vt:lpstr>字魂59号-创粗黑</vt:lpstr>
      <vt:lpstr>Office 主题</vt:lpstr>
      <vt:lpstr>Office 主题​​</vt:lpstr>
      <vt:lpstr>2_Office 主题​​</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2022-08-11T22:54:19Z</dcterms:created>
  <dcterms:modified xsi:type="dcterms:W3CDTF">2025-01-13T07:54:02Z</dcterms:modified>
</cp:coreProperties>
</file>