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9"/>
  </p:notesMasterIdLst>
  <p:sldIdLst>
    <p:sldId id="332" r:id="rId4"/>
    <p:sldId id="329" r:id="rId5"/>
    <p:sldId id="334" r:id="rId6"/>
    <p:sldId id="335" r:id="rId7"/>
    <p:sldId id="336" r:id="rId8"/>
    <p:sldId id="341" r:id="rId9"/>
    <p:sldId id="339" r:id="rId10"/>
    <p:sldId id="261" r:id="rId11"/>
    <p:sldId id="319" r:id="rId12"/>
    <p:sldId id="340" r:id="rId13"/>
    <p:sldId id="282" r:id="rId14"/>
    <p:sldId id="284" r:id="rId15"/>
    <p:sldId id="286" r:id="rId16"/>
    <p:sldId id="312" r:id="rId17"/>
    <p:sldId id="32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3.jp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image" Target="../media/image3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7.mp3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3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46896" y="465878"/>
            <a:ext cx="6204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SVN-Ziclets" panose="02000603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6600" i="0" u="none" strike="noStrike" kern="120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uLnTx/>
              <a:uFillTx/>
              <a:latin typeface="SVN-Ziclets" panose="02000603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800" y="5812816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344322" y="1747869"/>
            <a:ext cx="6007046" cy="46745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45008" y="1894618"/>
            <a:ext cx="4506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VN-Ready" panose="02040603050506020204" pitchFamily="18" charset="0"/>
                <a:ea typeface="Arial" panose="020B0604020202020204" pitchFamily="34" charset="0"/>
              </a:rPr>
              <a:t>Cùng </a:t>
            </a:r>
            <a:r>
              <a:rPr lang="en-US" sz="2800" smtClean="0">
                <a:latin typeface="SVN-Ready" panose="02040603050506020204" pitchFamily="18" charset="0"/>
                <a:ea typeface="Arial" panose="020B0604020202020204" pitchFamily="34" charset="0"/>
              </a:rPr>
              <a:t>đọc </a:t>
            </a:r>
            <a:r>
              <a:rPr lang="en-US" sz="2800" dirty="0">
                <a:latin typeface="SVN-Ready" panose="02040603050506020204" pitchFamily="18" charset="0"/>
                <a:ea typeface="Arial" panose="020B0604020202020204" pitchFamily="34" charset="0"/>
              </a:rPr>
              <a:t>r</a:t>
            </a:r>
            <a:r>
              <a:rPr lang="en-US" sz="2800" smtClean="0">
                <a:latin typeface="SVN-Ready" panose="02040603050506020204" pitchFamily="18" charset="0"/>
                <a:ea typeface="Arial" panose="020B0604020202020204" pitchFamily="34" charset="0"/>
              </a:rPr>
              <a:t>ap </a:t>
            </a:r>
            <a:r>
              <a:rPr lang="en-US" sz="2800" dirty="0" smtClean="0">
                <a:latin typeface="SVN-Ready" panose="02040603050506020204" pitchFamily="18" charset="0"/>
                <a:ea typeface="Arial" panose="020B0604020202020204" pitchFamily="34" charset="0"/>
              </a:rPr>
              <a:t>theo lời </a:t>
            </a:r>
            <a:r>
              <a:rPr lang="en-US" sz="2800" dirty="0">
                <a:latin typeface="SVN-Ready" panose="02040603050506020204" pitchFamily="18" charset="0"/>
                <a:ea typeface="Arial" panose="020B0604020202020204" pitchFamily="34" charset="0"/>
              </a:rPr>
              <a:t>thơ 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3712030" y="2765828"/>
            <a:ext cx="541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SVN-Kitten" pitchFamily="50" charset="0"/>
              </a:rPr>
              <a:t>Nào bạn ơi cùng hát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SVN-Kitten" pitchFamily="50" charset="0"/>
              </a:rPr>
              <a:t>Bài hát về cây xanh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SVN-Kitten" pitchFamily="50" charset="0"/>
              </a:rPr>
              <a:t>Về thiên nhiên tươi đẹp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SVN-Kitten" pitchFamily="50" charset="0"/>
              </a:rPr>
              <a:t>Môi trường sống trong lành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SVN-Kitten" pitchFamily="50" charset="0"/>
              </a:rPr>
              <a:t>Ta cùng nhau gìn giữ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SVN-Kitten" pitchFamily="50" charset="0"/>
              </a:rPr>
              <a:t>Trái Đất – hành tinh xanh</a:t>
            </a:r>
            <a:endParaRPr lang="vi-VN" sz="2400" b="1" dirty="0">
              <a:solidFill>
                <a:srgbClr val="002060"/>
              </a:solidFill>
              <a:latin typeface="SVN-Kitte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70285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383360"/>
            <a:ext cx="11966917" cy="55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31247" y="1802308"/>
            <a:ext cx="11583346" cy="29466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996" y="2621040"/>
            <a:ext cx="514286" cy="7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55" y="2578244"/>
            <a:ext cx="1338720" cy="985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6" y="2578243"/>
            <a:ext cx="896761" cy="8967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016343" y="261403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60" y="2713102"/>
            <a:ext cx="514286" cy="7619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21" y="2578245"/>
            <a:ext cx="896761" cy="89676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5166020" y="2611893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006521" y="2712076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388" y="2797214"/>
            <a:ext cx="514286" cy="7619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800" y="2712076"/>
            <a:ext cx="896761" cy="8967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428164" y="2712076"/>
            <a:ext cx="0" cy="8251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601038" y="2712076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67" y="2578243"/>
            <a:ext cx="1338720" cy="9856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3" name="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8371" y="5418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75420" y="121808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5420" y="3411706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8" y="1872925"/>
            <a:ext cx="11826547" cy="1092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7" y="3999980"/>
            <a:ext cx="11826547" cy="969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499" y="6004651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7080" y="6115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567007"/>
            <a:ext cx="11423148" cy="377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092849" y="404166"/>
            <a:ext cx="4137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5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798656"/>
            <a:ext cx="609600" cy="609600"/>
          </a:xfrm>
          <a:prstGeom prst="rect">
            <a:avLst/>
          </a:prstGeom>
        </p:spPr>
      </p:pic>
      <p:pic>
        <p:nvPicPr>
          <p:cNvPr id="7" name="BĐN số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210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996218" y="314081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theo phách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4984"/>
            <a:ext cx="2502334" cy="1723016"/>
          </a:xfrm>
          <a:prstGeom prst="rect">
            <a:avLst/>
          </a:prstGeom>
        </p:spPr>
      </p:pic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025" y="58327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42" y="1129095"/>
            <a:ext cx="11825365" cy="40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5927" y="1688123"/>
            <a:ext cx="10533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spc="50" normalizeH="0" baseline="0" noProof="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spc="50" normalizeH="0" baseline="0" noProof="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4800" b="1" i="0" u="none" strike="noStrike" kern="120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6" y="3099760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15" y="3432386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2085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66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3182" y="1674488"/>
            <a:ext cx="461420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8931" y="166261"/>
            <a:ext cx="148303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785" y="145012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72"/>
            <a:ext cx="4025590" cy="1289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1475" y="920374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1013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2296" y="4311658"/>
            <a:ext cx="11907409" cy="24574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ADMIN\Desktop\UY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6" y="1658209"/>
            <a:ext cx="11907409" cy="2379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99" y="220385"/>
            <a:ext cx="4828005" cy="6942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191" y="4481222"/>
            <a:ext cx="1158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nêu cảm nhận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 vừa nghe các âm thanh phát ra như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 nào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808" y="997456"/>
            <a:ext cx="41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449" y="5391282"/>
            <a:ext cx="4919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ra chỗ nào ngưng nghỉ?</a:t>
            </a:r>
            <a:endParaRPr lang="vi-V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449" y="4942887"/>
            <a:ext cx="791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Âm thanh phát ra lúc liên tục, lúc ngừng nghỉ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191" y="5896453"/>
            <a:ext cx="8100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Nghỉ sau 2 hình nốt đen cuối của 2 câu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29154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23580" y="3566369"/>
            <a:ext cx="6492123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 dài ngưng nghỉ của mỗi dấu lặng bằng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 n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gân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 một hình nốt cùng tên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3581" y="1811507"/>
            <a:ext cx="6492123" cy="1536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Trong âm nhạc sự ngưng nghỉ không vang lên của âm thanh được thể hiện bằng các dấu lặng. 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C:\Users\ADMIN\Desktop\gi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66700"/>
            <a:ext cx="4769117" cy="64594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17" y="886980"/>
            <a:ext cx="6312986" cy="6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632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9010"/>
            <a:ext cx="2616200" cy="34089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003" y="1327293"/>
            <a:ext cx="6159500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ọi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các hình nốt đã được học ở tiết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trước, có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tên gọi với các dấu lặng .</a:t>
            </a:r>
            <a:endParaRPr lang="vi-VN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C:\Users\ADMIN\Desktop\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5" y="680977"/>
            <a:ext cx="5076858" cy="5683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6290163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659757"/>
            <a:ext cx="11342188" cy="5791842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A3C1601-82B8-4AF6-8649-18E2501DE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565" y="298253"/>
            <a:ext cx="8442202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sz="3600" b="1" i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</a:t>
            </a:r>
            <a:endParaRPr lang="vi-VN" sz="3600" b="0" i="0" dirty="0" smtClean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5182" y="1407554"/>
            <a:ext cx="10106591" cy="122495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trao đổi về sự giống và khác nhau giữa dấu lặng và hình nốt cùng tên?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5182" y="2763885"/>
            <a:ext cx="10106591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b="1" i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số phách nghỉ và ngân bằng nhau, dấu lặng thì ngưng nghỉ, hình nốt thì âm thanh ngân dài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35182" y="3956325"/>
            <a:ext cx="10106591" cy="122495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dấu lặng đen và hình nốt đen có bằng nhau không? Dấu lặng đen có vang lên âm thanh không ?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5182" y="5312656"/>
            <a:ext cx="10106591" cy="5539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b="1" i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bằng nhau, dấu lặng đen không vang lên âm thanh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3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1442203"/>
            <a:ext cx="11788726" cy="3441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B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9843" y="4088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2467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1" y="2011904"/>
            <a:ext cx="11877436" cy="34711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237"/>
            <a:ext cx="2661778" cy="1059524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1934887" y="4149196"/>
            <a:ext cx="85361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71585" y="284261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83864" y="5278148"/>
            <a:ext cx="9044874" cy="28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350320" y="391836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2148" y="144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889" y="291418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2345" y="1604279"/>
            <a:ext cx="430378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HelvetIns" panose="02040603050506020204" pitchFamily="18" charset="0"/>
                <a:ea typeface="Calibri"/>
              </a:rPr>
              <a:t> Đọc gam Đô trưởng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UTM HelvetIns" panose="02040603050506020204" pitchFamily="18" charset="0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" y="2527609"/>
            <a:ext cx="12070971" cy="1382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7565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2&quot;/&gt;&lt;/object&gt;&lt;object type=&quot;3&quot; unique_id=&quot;10004&quot;&gt;&lt;property id=&quot;20148&quot; value=&quot;5&quot;/&gt;&lt;property id=&quot;20300&quot; value=&quot;Slide 2&quot;/&gt;&lt;property id=&quot;20307&quot; value=&quot;329&quot;/&gt;&lt;/object&gt;&lt;object type=&quot;3&quot; unique_id=&quot;10005&quot;&gt;&lt;property id=&quot;20148&quot; value=&quot;5&quot;/&gt;&lt;property id=&quot;20300&quot; value=&quot;Slide 3&quot;/&gt;&lt;property id=&quot;20307&quot; value=&quot;334&quot;/&gt;&lt;/object&gt;&lt;object type=&quot;3&quot; unique_id=&quot;10006&quot;&gt;&lt;property id=&quot;20148&quot; value=&quot;5&quot;/&gt;&lt;property id=&quot;20300&quot; value=&quot;Slide 4&quot;/&gt;&lt;property id=&quot;20307&quot; value=&quot;335&quot;/&gt;&lt;/object&gt;&lt;object type=&quot;3&quot; unique_id=&quot;10007&quot;&gt;&lt;property id=&quot;20148&quot; value=&quot;5&quot;/&gt;&lt;property id=&quot;20300&quot; value=&quot;Slide 5&quot;/&gt;&lt;property id=&quot;20307&quot; value=&quot;336&quot;/&gt;&lt;/object&gt;&lt;object type=&quot;3&quot; unique_id=&quot;10008&quot;&gt;&lt;property id=&quot;20148&quot; value=&quot;5&quot;/&gt;&lt;property id=&quot;20300&quot; value=&quot;Slide 6&quot;/&gt;&lt;property id=&quot;20307&quot; value=&quot;341&quot;/&gt;&lt;/object&gt;&lt;object type=&quot;3&quot; unique_id=&quot;10009&quot;&gt;&lt;property id=&quot;20148&quot; value=&quot;5&quot;/&gt;&lt;property id=&quot;20300&quot; value=&quot;Slide 7&quot;/&gt;&lt;property id=&quot;20307&quot; value=&quot;339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319&quot;/&gt;&lt;/object&gt;&lt;object type=&quot;3&quot; unique_id=&quot;10012&quot;&gt;&lt;property id=&quot;20148&quot; value=&quot;5&quot;/&gt;&lt;property id=&quot;20300&quot; value=&quot;Slide 10&quot;/&gt;&lt;property id=&quot;20307&quot; value=&quot;340&quot;/&gt;&lt;/object&gt;&lt;object type=&quot;3&quot; unique_id=&quot;10013&quot;&gt;&lt;property id=&quot;20148&quot; value=&quot;5&quot;/&gt;&lt;property id=&quot;20300&quot; value=&quot;Slide 11&quot;/&gt;&lt;property id=&quot;20307&quot; value=&quot;282&quot;/&gt;&lt;/object&gt;&lt;object type=&quot;3&quot; unique_id=&quot;10014&quot;&gt;&lt;property id=&quot;20148&quot; value=&quot;5&quot;/&gt;&lt;property id=&quot;20300&quot; value=&quot;Slide 12&quot;/&gt;&lt;property id=&quot;20307&quot; value=&quot;284&quot;/&gt;&lt;/object&gt;&lt;object type=&quot;3&quot; unique_id=&quot;10015&quot;&gt;&lt;property id=&quot;20148&quot; value=&quot;5&quot;/&gt;&lt;property id=&quot;20300&quot; value=&quot;Slide 13&quot;/&gt;&lt;property id=&quot;20307&quot; value=&quot;286&quot;/&gt;&lt;/object&gt;&lt;object type=&quot;3&quot; unique_id=&quot;10016&quot;&gt;&lt;property id=&quot;20148&quot; value=&quot;5&quot;/&gt;&lt;property id=&quot;20300&quot; value=&quot;Slide 14&quot;/&gt;&lt;property id=&quot;20307&quot; value=&quot;312&quot;/&gt;&lt;/object&gt;&lt;object type=&quot;3&quot; unique_id=&quot;10017&quot;&gt;&lt;property id=&quot;20148&quot; value=&quot;5&quot;/&gt;&lt;property id=&quot;20300&quot; value=&quot;Slide 15&quot;/&gt;&lt;property id=&quot;20307&quot; value=&quot;326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281</Words>
  <Application>Microsoft Office PowerPoint</Application>
  <PresentationFormat>Custom</PresentationFormat>
  <Paragraphs>34</Paragraphs>
  <Slides>15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161</cp:revision>
  <dcterms:created xsi:type="dcterms:W3CDTF">2022-04-04T02:41:08Z</dcterms:created>
  <dcterms:modified xsi:type="dcterms:W3CDTF">2025-01-21T06:04:12Z</dcterms:modified>
</cp:coreProperties>
</file>