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Lst>
  <p:notesMasterIdLst>
    <p:notesMasterId r:id="rId21"/>
  </p:notesMasterIdLst>
  <p:sldIdLst>
    <p:sldId id="291" r:id="rId3"/>
    <p:sldId id="324" r:id="rId4"/>
    <p:sldId id="258" r:id="rId5"/>
    <p:sldId id="337" r:id="rId6"/>
    <p:sldId id="328" r:id="rId7"/>
    <p:sldId id="336" r:id="rId8"/>
    <p:sldId id="338" r:id="rId9"/>
    <p:sldId id="344" r:id="rId10"/>
    <p:sldId id="335" r:id="rId11"/>
    <p:sldId id="325" r:id="rId12"/>
    <p:sldId id="334" r:id="rId13"/>
    <p:sldId id="339" r:id="rId14"/>
    <p:sldId id="340" r:id="rId15"/>
    <p:sldId id="294" r:id="rId16"/>
    <p:sldId id="342" r:id="rId17"/>
    <p:sldId id="343" r:id="rId18"/>
    <p:sldId id="323" r:id="rId19"/>
    <p:sldId id="292" r:id="rId20"/>
  </p:sldIdLst>
  <p:sldSz cx="12192000" cy="6858000"/>
  <p:notesSz cx="6858000" cy="9144000"/>
  <p:embeddedFontLst>
    <p:embeddedFont>
      <p:font typeface="#9Slide07 HoneyCream" panose="020B0604020202020204" charset="0"/>
      <p:regular r:id="rId22"/>
    </p:embeddedFont>
    <p:embeddedFont>
      <p:font typeface="Calibri" panose="020F0502020204030204" pitchFamily="34" charset="0"/>
      <p:regular r:id="rId23"/>
      <p:bold r:id="rId24"/>
      <p:italic r:id="rId25"/>
      <p:boldItalic r:id="rId26"/>
    </p:embeddedFont>
    <p:embeddedFont>
      <p:font typeface="#9Slide07 Cadena" panose="020B0604020202020204" charset="0"/>
      <p:bold r:id="rId27"/>
    </p:embeddedFont>
    <p:embeddedFont>
      <p:font typeface="#9Slide05 Aphrodite Pro" panose="020B0604020202020204" charset="0"/>
      <p:regular r:id="rId28"/>
    </p:embeddedFont>
    <p:embeddedFont>
      <p:font typeface="等线" panose="020B0604020202020204" charset="-122"/>
      <p:regular r:id="rId29"/>
      <p:bold r:id="rId30"/>
    </p:embeddedFont>
    <p:embeddedFont>
      <p:font typeface="Cambria" panose="02040503050406030204" pitchFamily="18"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0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E89BA-F323-4DD7-A679-F1AE2D5AA02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68693-2CCD-4F2D-88DD-412B6EE2C2DA}" type="slidenum">
              <a:rPr lang="en-US" smtClean="0"/>
              <a:t>‹#›</a:t>
            </a:fld>
            <a:endParaRPr lang="en-US"/>
          </a:p>
        </p:txBody>
      </p:sp>
    </p:spTree>
    <p:extLst>
      <p:ext uri="{BB962C8B-B14F-4D97-AF65-F5344CB8AC3E}">
        <p14:creationId xmlns:p14="http://schemas.microsoft.com/office/powerpoint/2010/main" val="64153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678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855238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66835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29340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7126163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147142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31332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2253506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993327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92928927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40317833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8769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391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9211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976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3524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3640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613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029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832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599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3866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56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3930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46786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22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943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1423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79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504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672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33211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01224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434359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046810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57315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5173811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2025/1/13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7" name="Picture 6">
            <a:extLst>
              <a:ext uri="{FF2B5EF4-FFF2-40B4-BE49-F238E27FC236}">
                <a16:creationId xmlns:a16="http://schemas.microsoft.com/office/drawing/2014/main" id="{2F453D35-1A9D-72FA-8961-024F7D1BD82F}"/>
              </a:ext>
            </a:extLst>
          </p:cNvPr>
          <p:cNvPicPr>
            <a:picLocks noChangeAspect="1"/>
          </p:cNvPicPr>
          <p:nvPr userDrawn="1"/>
        </p:nvPicPr>
        <p:blipFill rotWithShape="1">
          <a:blip r:embed="rId2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D5A4B3A-CA29-BFEF-CA25-CFAD220A8DB1}"/>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9" name="TextBox 3">
            <a:extLst>
              <a:ext uri="{FF2B5EF4-FFF2-40B4-BE49-F238E27FC236}">
                <a16:creationId xmlns:a16="http://schemas.microsoft.com/office/drawing/2014/main" id="{D6A73004-E77C-682D-ED94-B237F163ABE8}"/>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BF71E7E-395F-F245-CB32-49A0B4DCA560}"/>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8CD538D8-FA05-E749-0625-D71CB5F8A294}"/>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2" name="Picture 11">
            <a:extLst>
              <a:ext uri="{FF2B5EF4-FFF2-40B4-BE49-F238E27FC236}">
                <a16:creationId xmlns:a16="http://schemas.microsoft.com/office/drawing/2014/main" id="{3B97E224-0BF9-AF55-1DCD-7E3D4CD1EDC6}"/>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3" name="Picture 12">
            <a:extLst>
              <a:ext uri="{FF2B5EF4-FFF2-40B4-BE49-F238E27FC236}">
                <a16:creationId xmlns:a16="http://schemas.microsoft.com/office/drawing/2014/main" id="{06E4BE15-B36A-2D4C-152A-A61E67D0CC65}"/>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46DD142D-A5DF-C7B3-4080-1CA97F94F579}"/>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6711E7DE-2B52-1C98-9B9D-5874B9BA357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DB797681-8686-1987-257A-8C0E2BAFC95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36F31FFA-6D5F-F4C7-8E6C-360C76783BDD}"/>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9" name="TextBox 18">
            <a:extLst>
              <a:ext uri="{FF2B5EF4-FFF2-40B4-BE49-F238E27FC236}">
                <a16:creationId xmlns:a16="http://schemas.microsoft.com/office/drawing/2014/main" id="{33204473-C31D-A0AF-559D-C6B4671E92FA}"/>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354411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9A7E1-8DF3-6BFE-3979-0A53BF0D4A02}"/>
              </a:ext>
            </a:extLst>
          </p:cNvPr>
          <p:cNvPicPr>
            <a:picLocks noChangeAspect="1"/>
          </p:cNvPicPr>
          <p:nvPr userDrawn="1"/>
        </p:nvPicPr>
        <p:blipFill rotWithShape="1">
          <a:blip r:embed="rId2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7A69DD67-69ED-75E7-1B4C-13E2F85BB603}"/>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986CC039-561A-BBA2-4C00-62C7A883233C}"/>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2">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5F37722-241F-C0E0-6D50-016F3D271F38}"/>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6" name="Picture 5">
            <a:extLst>
              <a:ext uri="{FF2B5EF4-FFF2-40B4-BE49-F238E27FC236}">
                <a16:creationId xmlns:a16="http://schemas.microsoft.com/office/drawing/2014/main" id="{F41423AD-F57E-0A95-71CC-FF1AD3EDC2A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5148C2F4-4962-CCB7-B72C-CD8E91C587D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97BBB901-9837-84D0-67AD-AFB711483655}"/>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0169EB8D-FC30-C13B-63E9-CAC979C0F728}"/>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1" name="Title 1">
            <a:extLst>
              <a:ext uri="{FF2B5EF4-FFF2-40B4-BE49-F238E27FC236}">
                <a16:creationId xmlns:a16="http://schemas.microsoft.com/office/drawing/2014/main" id="{B20FB0F6-71AD-A1DB-3408-FA07C97868C8}"/>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2" name="TextBox 11">
            <a:extLst>
              <a:ext uri="{FF2B5EF4-FFF2-40B4-BE49-F238E27FC236}">
                <a16:creationId xmlns:a16="http://schemas.microsoft.com/office/drawing/2014/main" id="{6310FC79-6E2F-3A86-212D-09A6EF9AA8D8}"/>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9361E0EB-34B7-1397-5892-C94FFA04CE8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4" name="TextBox 13">
            <a:extLst>
              <a:ext uri="{FF2B5EF4-FFF2-40B4-BE49-F238E27FC236}">
                <a16:creationId xmlns:a16="http://schemas.microsoft.com/office/drawing/2014/main" id="{434359C8-FD14-6661-1EE2-EAD7B7C9E959}"/>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7422288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3ED50161-2B55-0BB6-9CCC-4EE2BC86020E}"/>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24" name="Picture 23">
            <a:extLst>
              <a:ext uri="{FF2B5EF4-FFF2-40B4-BE49-F238E27FC236}">
                <a16:creationId xmlns:a16="http://schemas.microsoft.com/office/drawing/2014/main" id="{2386DF45-E1DB-721B-4C38-963D7A3F119C}"/>
              </a:ext>
            </a:extLst>
          </p:cNvPr>
          <p:cNvPicPr>
            <a:picLocks noChangeAspect="1"/>
          </p:cNvPicPr>
          <p:nvPr/>
        </p:nvPicPr>
        <p:blipFill>
          <a:blip r:embed="rId9"/>
          <a:stretch>
            <a:fillRect/>
          </a:stretch>
        </p:blipFill>
        <p:spPr>
          <a:xfrm>
            <a:off x="9525" y="157945"/>
            <a:ext cx="3600117" cy="786207"/>
          </a:xfrm>
          <a:prstGeom prst="rect">
            <a:avLst/>
          </a:prstGeom>
        </p:spPr>
      </p:pic>
      <p:sp>
        <p:nvSpPr>
          <p:cNvPr id="26" name="TextBox 25">
            <a:extLst>
              <a:ext uri="{FF2B5EF4-FFF2-40B4-BE49-F238E27FC236}">
                <a16:creationId xmlns:a16="http://schemas.microsoft.com/office/drawing/2014/main" id="{F5C83DE3-1F6B-C9DF-C266-A566B3D295A3}"/>
              </a:ext>
            </a:extLst>
          </p:cNvPr>
          <p:cNvSpPr txBox="1"/>
          <p:nvPr/>
        </p:nvSpPr>
        <p:spPr>
          <a:xfrm>
            <a:off x="-7209788" y="2239911"/>
            <a:ext cx="20360640" cy="369332"/>
          </a:xfrm>
          <a:prstGeom prst="rect">
            <a:avLst/>
          </a:prstGeom>
          <a:noFill/>
        </p:spPr>
        <p:txBody>
          <a:bodyPr wrap="square">
            <a:spAutoFit/>
          </a:bodyPr>
          <a:lstStyle/>
          <a:p>
            <a:r>
              <a:rPr lang="en-US" dirty="0">
                <a:solidFill>
                  <a:srgbClr val="FF0000"/>
                </a:solidFill>
              </a:rPr>
              <a:t> </a:t>
            </a:r>
          </a:p>
        </p:txBody>
      </p:sp>
      <p:pic>
        <p:nvPicPr>
          <p:cNvPr id="27" name="Picture 26">
            <a:extLst>
              <a:ext uri="{FF2B5EF4-FFF2-40B4-BE49-F238E27FC236}">
                <a16:creationId xmlns:a16="http://schemas.microsoft.com/office/drawing/2014/main" id="{4763067B-C37E-B29E-4F12-19C33F76CB29}"/>
              </a:ext>
            </a:extLst>
          </p:cNvPr>
          <p:cNvPicPr>
            <a:picLocks noChangeAspect="1"/>
          </p:cNvPicPr>
          <p:nvPr/>
        </p:nvPicPr>
        <p:blipFill>
          <a:blip r:embed="rId10"/>
          <a:stretch>
            <a:fillRect/>
          </a:stretch>
        </p:blipFill>
        <p:spPr>
          <a:xfrm>
            <a:off x="1368287" y="1221398"/>
            <a:ext cx="9791032" cy="3233161"/>
          </a:xfrm>
          <a:prstGeom prst="rect">
            <a:avLst/>
          </a:prstGeom>
        </p:spPr>
      </p:pic>
      <p:pic>
        <p:nvPicPr>
          <p:cNvPr id="28" name="Picture 27">
            <a:extLst>
              <a:ext uri="{FF2B5EF4-FFF2-40B4-BE49-F238E27FC236}">
                <a16:creationId xmlns:a16="http://schemas.microsoft.com/office/drawing/2014/main" id="{C86A1D3B-46C6-09EC-C3F8-B48E3D0018DD}"/>
              </a:ext>
            </a:extLst>
          </p:cNvPr>
          <p:cNvPicPr>
            <a:picLocks noChangeAspect="1"/>
          </p:cNvPicPr>
          <p:nvPr/>
        </p:nvPicPr>
        <p:blipFill>
          <a:blip r:embed="rId11"/>
          <a:stretch>
            <a:fillRect/>
          </a:stretch>
        </p:blipFill>
        <p:spPr>
          <a:xfrm>
            <a:off x="1809583" y="163194"/>
            <a:ext cx="8789624" cy="1536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582929" y="887443"/>
            <a:ext cx="11016615" cy="1366380"/>
            <a:chOff x="669757" y="1375190"/>
            <a:chExt cx="6510976" cy="2063211"/>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Dựa vào sơ đồ dưới đây, nói về một hoạt động ngoài trời mà em đã được chứng kiến hoặc tham gia</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pic>
        <p:nvPicPr>
          <p:cNvPr id="14" name="Picture 13">
            <a:extLst>
              <a:ext uri="{FF2B5EF4-FFF2-40B4-BE49-F238E27FC236}">
                <a16:creationId xmlns:a16="http://schemas.microsoft.com/office/drawing/2014/main" id="{EF22B8F2-3E83-F8FE-D694-A07E1B4DD5FE}"/>
              </a:ext>
            </a:extLst>
          </p:cNvPr>
          <p:cNvPicPr>
            <a:picLocks noChangeAspect="1"/>
          </p:cNvPicPr>
          <p:nvPr/>
        </p:nvPicPr>
        <p:blipFill>
          <a:blip r:embed="rId9"/>
          <a:stretch>
            <a:fillRect/>
          </a:stretch>
        </p:blipFill>
        <p:spPr>
          <a:xfrm>
            <a:off x="3518504" y="2432489"/>
            <a:ext cx="7552318" cy="3791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875749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4975303"/>
            <a:chOff x="-2527669" y="1988175"/>
            <a:chExt cx="9611987"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1:  </a:t>
              </a:r>
              <a:r>
                <a:rPr lang="en-US" sz="3600" b="1" dirty="0" err="1">
                  <a:solidFill>
                    <a:srgbClr val="00B050"/>
                  </a:solidFill>
                  <a:latin typeface="Cambria" panose="02040503050406030204" pitchFamily="18" charset="0"/>
                </a:rPr>
                <a:t>Giới</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thiệu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711492" y="2256897"/>
            <a:ext cx="7768006" cy="39703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sẽ</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kể</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hoạt</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động</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Tớ</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s</a:t>
            </a:r>
            <a:r>
              <a:rPr lang="en-US" sz="3600" b="1" dirty="0">
                <a:solidFill>
                  <a:srgbClr val="FF0000"/>
                </a:solidFill>
                <a:latin typeface="Cambria" panose="02040503050406030204" pitchFamily="18" charset="0"/>
              </a:rPr>
              <a:t>ẽ </a:t>
            </a:r>
            <a:r>
              <a:rPr lang="en-US" sz="3600" b="1" dirty="0" err="1">
                <a:solidFill>
                  <a:srgbClr val="FF0000"/>
                </a:solidFill>
                <a:latin typeface="Cambria" panose="02040503050406030204" pitchFamily="18" charset="0"/>
              </a:rPr>
              <a:t>kể</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về</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ngoài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trời</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của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mình</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vẽ</a:t>
            </a:r>
            <a:r>
              <a:rPr lang="en-US" sz="3600" b="1" dirty="0">
                <a:solidFill>
                  <a:srgbClr val="002060"/>
                </a:solidFill>
                <a:latin typeface="Cambria" panose="02040503050406030204" pitchFamily="18" charset="0"/>
              </a:rPr>
              <a:t> ở </a:t>
            </a:r>
            <a:r>
              <a:rPr lang="en-US" sz="3600" b="1" dirty="0" err="1">
                <a:solidFill>
                  <a:srgbClr val="002060"/>
                </a:solidFill>
                <a:latin typeface="Cambria" panose="02040503050406030204" pitchFamily="18" charset="0"/>
              </a:rPr>
              <a:t>đâu</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Giờ</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học</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vẽ</a:t>
            </a:r>
            <a:r>
              <a:rPr lang="en-US" sz="3600" b="1" dirty="0">
                <a:solidFill>
                  <a:srgbClr val="FF0000"/>
                </a:solidFill>
                <a:latin typeface="Cambria" panose="02040503050406030204" pitchFamily="18" charset="0"/>
              </a:rPr>
              <a:t> ở </a:t>
            </a:r>
            <a:r>
              <a:rPr lang="en-US" sz="3600" b="1" dirty="0" err="1">
                <a:solidFill>
                  <a:srgbClr val="FF0000"/>
                </a:solidFill>
                <a:latin typeface="Cambria" panose="02040503050406030204" pitchFamily="18" charset="0"/>
              </a:rPr>
              <a:t>sân</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trường</a:t>
            </a:r>
            <a:r>
              <a:rPr lang="en-US" sz="3600" b="1" dirty="0">
                <a:solidFill>
                  <a:srgbClr val="FF000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a:t>
            </a:r>
            <a:r>
              <a:rPr lang="en-US" sz="3600" b="1" dirty="0">
                <a:solidFill>
                  <a:srgbClr val="002060"/>
                </a:solidFill>
                <a:latin typeface="Cambria" panose="02040503050406030204" pitchFamily="18" charset="0"/>
              </a:rPr>
              <a:t>ó </a:t>
            </a:r>
            <a:r>
              <a:rPr lang="en-US" sz="3600" b="1" dirty="0" err="1">
                <a:solidFill>
                  <a:srgbClr val="002060"/>
                </a:solidFill>
                <a:latin typeface="Cambria" panose="02040503050406030204" pitchFamily="18" charset="0"/>
              </a:rPr>
              <a:t>những</a:t>
            </a:r>
            <a:r>
              <a:rPr lang="en-US" sz="3600" b="1" dirty="0">
                <a:solidFill>
                  <a:srgbClr val="002060"/>
                </a:solidFill>
                <a:latin typeface="Cambria" panose="02040503050406030204" pitchFamily="18" charset="0"/>
              </a:rPr>
              <a:t> ai </a:t>
            </a:r>
            <a:r>
              <a:rPr lang="en-US" sz="3600" b="1" dirty="0" err="1">
                <a:solidFill>
                  <a:srgbClr val="002060"/>
                </a:solidFill>
                <a:latin typeface="Cambria" panose="02040503050406030204" pitchFamily="18" charset="0"/>
              </a:rPr>
              <a:t>tham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gia</a:t>
            </a:r>
            <a:r>
              <a:rPr lang="en-US" sz="3600" b="1" dirty="0">
                <a:solidFill>
                  <a:srgbClr val="002060"/>
                </a:solidFill>
                <a:latin typeface="Cambria" panose="02040503050406030204" pitchFamily="18" charset="0"/>
              </a:rPr>
              <a:t>?</a:t>
            </a:r>
          </a:p>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C</a:t>
            </a:r>
            <a:r>
              <a:rPr lang="en-US" sz="3600" b="1" dirty="0">
                <a:solidFill>
                  <a:srgbClr val="FF0000"/>
                </a:solidFill>
                <a:latin typeface="Cambria" panose="02040503050406030204" pitchFamily="18" charset="0"/>
              </a:rPr>
              <a:t>ả </a:t>
            </a:r>
            <a:r>
              <a:rPr lang="en-US" sz="3600" b="1" dirty="0" err="1">
                <a:solidFill>
                  <a:srgbClr val="FF0000"/>
                </a:solidFill>
                <a:latin typeface="Cambria" panose="02040503050406030204" pitchFamily="18" charset="0"/>
              </a:rPr>
              <a:t>lớp</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tham</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gia</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đông</a:t>
            </a:r>
            <a:r>
              <a:rPr lang="en-US" sz="3600" b="1" dirty="0">
                <a:solidFill>
                  <a:srgbClr val="FF0000"/>
                </a:solidFill>
                <a:latin typeface="Cambria" panose="02040503050406030204" pitchFamily="18" charset="0"/>
              </a:rPr>
              <a:t> </a:t>
            </a:r>
            <a:r>
              <a:rPr lang="en-US" sz="3600" b="1" dirty="0" err="1">
                <a:solidFill>
                  <a:srgbClr val="FF0000"/>
                </a:solidFill>
                <a:latin typeface="Cambria" panose="02040503050406030204" pitchFamily="18" charset="0"/>
              </a:rPr>
              <a:t>đủ</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510644" cy="4372001"/>
            <a:chOff x="-2527669" y="1988175"/>
            <a:chExt cx="9945575" cy="3461155"/>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729820"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2: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diễn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biến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của</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037510" y="2425461"/>
            <a:ext cx="8269379" cy="2554545"/>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đầu</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tiên</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diễn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ra</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tiếp</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theo</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Việc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gì</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ấn</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tượng</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nhất</a:t>
            </a:r>
            <a:r>
              <a:rPr lang="en-US" sz="4000" b="1" dirty="0">
                <a:solidFill>
                  <a:srgbClr val="002060"/>
                </a:solidFill>
                <a:latin typeface="Cambria" panose="02040503050406030204" pitchFamily="18" charset="0"/>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4000" b="1" dirty="0" err="1">
                <a:solidFill>
                  <a:srgbClr val="002060"/>
                </a:solidFill>
                <a:latin typeface="Cambria" panose="02040503050406030204" pitchFamily="18" charset="0"/>
              </a:rPr>
              <a:t>Buổi</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học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kết</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thúc</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như</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thế</a:t>
            </a:r>
            <a:r>
              <a:rPr lang="en-US" sz="4000" b="1" dirty="0">
                <a:solidFill>
                  <a:srgbClr val="002060"/>
                </a:solidFill>
                <a:latin typeface="Cambria" panose="02040503050406030204" pitchFamily="18" charset="0"/>
              </a:rPr>
              <a:t> </a:t>
            </a:r>
            <a:r>
              <a:rPr lang="en-US" sz="4000" b="1" dirty="0" err="1">
                <a:solidFill>
                  <a:srgbClr val="002060"/>
                </a:solidFill>
                <a:latin typeface="Cambria" panose="02040503050406030204" pitchFamily="18" charset="0"/>
              </a:rPr>
              <a:t>nào</a:t>
            </a:r>
            <a:r>
              <a:rPr lang="en-US" sz="4000" b="1" dirty="0">
                <a:solidFill>
                  <a:srgbClr val="002060"/>
                </a:solidFill>
                <a:latin typeface="Cambria" panose="02040503050406030204" pitchFamily="18" charset="0"/>
              </a:rPr>
              <a:t>?</a:t>
            </a:r>
          </a:p>
        </p:txBody>
      </p:sp>
    </p:spTree>
    <p:extLst>
      <p:ext uri="{BB962C8B-B14F-4D97-AF65-F5344CB8AC3E}">
        <p14:creationId xmlns:p14="http://schemas.microsoft.com/office/powerpoint/2010/main" val="27218618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7" name="TextBox 6">
            <a:extLst>
              <a:ext uri="{FF2B5EF4-FFF2-40B4-BE49-F238E27FC236}">
                <a16:creationId xmlns:a16="http://schemas.microsoft.com/office/drawing/2014/main" id="{9174B8AD-BA57-40FC-FB8E-9761DC6979F6}"/>
              </a:ext>
            </a:extLst>
          </p:cNvPr>
          <p:cNvSpPr txBox="1"/>
          <p:nvPr/>
        </p:nvSpPr>
        <p:spPr>
          <a:xfrm>
            <a:off x="1893771" y="1234087"/>
            <a:ext cx="844073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Gợi</a:t>
            </a:r>
            <a:r>
              <a:rPr kumimoji="0" lang="en-US" sz="3600" b="1" i="0" u="none" strike="noStrike" kern="1200" cap="none" spc="0" normalizeH="0" noProof="0" dirty="0">
                <a:ln>
                  <a:noFill/>
                </a:ln>
                <a:solidFill>
                  <a:srgbClr val="224E4A"/>
                </a:solidFill>
                <a:effectLst/>
                <a:uLnTx/>
                <a:uFillTx/>
                <a:latin typeface="Cambria" panose="02040503050406030204" pitchFamily="18" charset="0"/>
                <a:ea typeface="+mn-ea"/>
                <a:cs typeface="+mn-cs"/>
              </a:rPr>
              <a:t> ý</a:t>
            </a:r>
            <a:r>
              <a:rPr kumimoji="0" lang="en-US" sz="36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10" name="Group 9">
            <a:extLst>
              <a:ext uri="{FF2B5EF4-FFF2-40B4-BE49-F238E27FC236}">
                <a16:creationId xmlns:a16="http://schemas.microsoft.com/office/drawing/2014/main" id="{0EFC23F3-0127-114E-1CF4-C01308B92F9C}"/>
              </a:ext>
            </a:extLst>
          </p:cNvPr>
          <p:cNvGrpSpPr/>
          <p:nvPr/>
        </p:nvGrpSpPr>
        <p:grpSpPr>
          <a:xfrm>
            <a:off x="746761" y="1251912"/>
            <a:ext cx="11124561" cy="3014003"/>
            <a:chOff x="-2527669" y="1988175"/>
            <a:chExt cx="9611987" cy="20967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978641"/>
              <a:ext cx="7056218" cy="1106277"/>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311914" y="1988175"/>
              <a:ext cx="7396232" cy="4496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B050"/>
                  </a:solidFill>
                  <a:latin typeface="Cambria" panose="02040503050406030204" pitchFamily="18" charset="0"/>
                </a:rPr>
                <a:t>Nội</a:t>
              </a:r>
              <a:r>
                <a:rPr lang="en-US" sz="3600" b="1" dirty="0">
                  <a:solidFill>
                    <a:srgbClr val="00B050"/>
                  </a:solidFill>
                  <a:latin typeface="Cambria" panose="02040503050406030204" pitchFamily="18" charset="0"/>
                </a:rPr>
                <a:t> dung 3:  </a:t>
              </a:r>
              <a:r>
                <a:rPr lang="en-US" sz="3600" b="1" dirty="0" err="1">
                  <a:solidFill>
                    <a:srgbClr val="00B050"/>
                  </a:solidFill>
                  <a:latin typeface="Cambria" panose="02040503050406030204" pitchFamily="18" charset="0"/>
                </a:rPr>
                <a:t>Nêu</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nhận</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xét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về</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hoạt</a:t>
              </a:r>
              <a:r>
                <a:rPr lang="en-US" sz="3600" b="1" dirty="0">
                  <a:solidFill>
                    <a:srgbClr val="00B050"/>
                  </a:solidFill>
                  <a:latin typeface="Cambria" panose="02040503050406030204" pitchFamily="18" charset="0"/>
                </a:rPr>
                <a:t> </a:t>
              </a:r>
              <a:r>
                <a:rPr lang="en-US" sz="3600" b="1" dirty="0" err="1">
                  <a:solidFill>
                    <a:srgbClr val="00B050"/>
                  </a:solidFill>
                  <a:latin typeface="Cambria" panose="02040503050406030204" pitchFamily="18" charset="0"/>
                </a:rPr>
                <a:t>động</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5" name="Picture 14">
            <a:extLst>
              <a:ext uri="{FF2B5EF4-FFF2-40B4-BE49-F238E27FC236}">
                <a16:creationId xmlns:a16="http://schemas.microsoft.com/office/drawing/2014/main" id="{8C8AAE34-C275-D42A-BBC3-D6B3900E3E4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0117" t="73491" r="-2725"/>
          <a:stretch/>
        </p:blipFill>
        <p:spPr>
          <a:xfrm>
            <a:off x="386083" y="841848"/>
            <a:ext cx="1876921" cy="144768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sp>
        <p:nvSpPr>
          <p:cNvPr id="8" name="TextBox 7">
            <a:extLst>
              <a:ext uri="{FF2B5EF4-FFF2-40B4-BE49-F238E27FC236}">
                <a16:creationId xmlns:a16="http://schemas.microsoft.com/office/drawing/2014/main" id="{DF9FD0D3-98A3-3B95-07B4-1EB3F6661517}"/>
              </a:ext>
            </a:extLst>
          </p:cNvPr>
          <p:cNvSpPr txBox="1"/>
          <p:nvPr/>
        </p:nvSpPr>
        <p:spPr>
          <a:xfrm>
            <a:off x="1145363" y="3158054"/>
            <a:ext cx="7768006"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3600" b="1" dirty="0" err="1">
                <a:solidFill>
                  <a:srgbClr val="002060"/>
                </a:solidFill>
                <a:latin typeface="Cambria" panose="02040503050406030204" pitchFamily="18" charset="0"/>
              </a:rPr>
              <a:t>Bạn</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có</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cảm</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nghĩ</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gì</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về</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giờ</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học</a:t>
            </a:r>
            <a:r>
              <a:rPr lang="en-US" sz="3600" b="1" dirty="0">
                <a:solidFill>
                  <a:srgbClr val="002060"/>
                </a:solidFill>
                <a:latin typeface="Cambria" panose="02040503050406030204" pitchFamily="18" charset="0"/>
              </a:rPr>
              <a:t> </a:t>
            </a:r>
            <a:r>
              <a:rPr lang="en-US" sz="3600" b="1" dirty="0" err="1">
                <a:solidFill>
                  <a:srgbClr val="002060"/>
                </a:solidFill>
                <a:latin typeface="Cambria" panose="02040503050406030204" pitchFamily="18" charset="0"/>
              </a:rPr>
              <a:t>đó</a:t>
            </a:r>
            <a:r>
              <a:rPr lang="en-US" sz="3600" b="1" dirty="0">
                <a:solidFill>
                  <a:srgbClr val="002060"/>
                </a:solidFill>
                <a:latin typeface="Cambria" panose="02040503050406030204" pitchFamily="18" charset="0"/>
              </a:rPr>
              <a:t>?</a:t>
            </a:r>
            <a:r>
              <a:rPr lang="en-US" sz="3600" b="1" dirty="0">
                <a:solidFill>
                  <a:srgbClr val="FF0000"/>
                </a:solidFill>
                <a:latin typeface="Cambria" panose="02040503050406030204" pitchFamily="18" charset="0"/>
              </a:rPr>
              <a:t>	</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64298238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2" name="Picture 1">
            <a:extLst>
              <a:ext uri="{FF2B5EF4-FFF2-40B4-BE49-F238E27FC236}">
                <a16:creationId xmlns:a16="http://schemas.microsoft.com/office/drawing/2014/main" id="{EE19EE1D-8F43-E424-D0FE-3148F3C7A8AB}"/>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101B38D2-2E0A-8306-A975-2A7B40AC419F}"/>
              </a:ext>
            </a:extLst>
          </p:cNvPr>
          <p:cNvPicPr>
            <a:picLocks noChangeAspect="1"/>
          </p:cNvPicPr>
          <p:nvPr/>
        </p:nvPicPr>
        <p:blipFill>
          <a:blip r:embed="rId7"/>
          <a:stretch>
            <a:fillRect/>
          </a:stretch>
        </p:blipFill>
        <p:spPr>
          <a:xfrm>
            <a:off x="5114988" y="292358"/>
            <a:ext cx="1396105" cy="1322947"/>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8"/>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334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8" name="Picture 7">
            <a:extLst>
              <a:ext uri="{FF2B5EF4-FFF2-40B4-BE49-F238E27FC236}">
                <a16:creationId xmlns:a16="http://schemas.microsoft.com/office/drawing/2014/main" id="{D858DB47-EEED-C98D-373B-3D9707BE65E4}"/>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pic>
        <p:nvPicPr>
          <p:cNvPr id="11" name="图片 11">
            <a:extLst>
              <a:ext uri="{FF2B5EF4-FFF2-40B4-BE49-F238E27FC236}">
                <a16:creationId xmlns:a16="http://schemas.microsoft.com/office/drawing/2014/main" id="{C96B23C3-38DA-F23A-7464-AEC5FD5AB8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9986" b="95562" l="9547" r="25026">
                        <a14:foregroundMark x1="24275" y1="86972" x2="23559" y2="89764"/>
                        <a14:foregroundMark x1="24787" y1="84681" x2="23457" y2="90981"/>
                        <a14:foregroundMark x1="23525" y1="86614" x2="21889" y2="93414"/>
                        <a14:foregroundMark x1="22400" y1="84180" x2="12376" y2="59986"/>
                      </a14:backgroundRemoval>
                    </a14:imgEffect>
                  </a14:imgLayer>
                </a14:imgProps>
              </a:ext>
              <a:ext uri="{28A0092B-C50C-407E-A947-70E740481C1C}">
                <a14:useLocalDpi xmlns:a14="http://schemas.microsoft.com/office/drawing/2010/main" val="0"/>
              </a:ext>
            </a:extLst>
          </a:blip>
          <a:srcRect l="7639" t="56055" r="73021"/>
          <a:stretch/>
        </p:blipFill>
        <p:spPr>
          <a:xfrm flipH="1">
            <a:off x="10227745" y="4699345"/>
            <a:ext cx="2029660" cy="2196055"/>
          </a:xfrm>
          <a:prstGeom prst="rect">
            <a:avLst/>
          </a:prstGeom>
        </p:spPr>
      </p:pic>
      <p:grpSp>
        <p:nvGrpSpPr>
          <p:cNvPr id="4" name="Group 3">
            <a:extLst>
              <a:ext uri="{FF2B5EF4-FFF2-40B4-BE49-F238E27FC236}">
                <a16:creationId xmlns:a16="http://schemas.microsoft.com/office/drawing/2014/main" id="{AD664A98-0FF6-745C-8934-DF4A4C197F02}"/>
              </a:ext>
            </a:extLst>
          </p:cNvPr>
          <p:cNvGrpSpPr/>
          <p:nvPr/>
        </p:nvGrpSpPr>
        <p:grpSpPr>
          <a:xfrm>
            <a:off x="274530" y="483010"/>
            <a:ext cx="11325014" cy="1833191"/>
            <a:chOff x="487489" y="764503"/>
            <a:chExt cx="6693244" cy="2768088"/>
          </a:xfrm>
        </p:grpSpPr>
        <p:sp>
          <p:nvSpPr>
            <p:cNvPr id="5" name="Speech Bubble: Rectangle with Corners Rounded 4">
              <a:extLst>
                <a:ext uri="{FF2B5EF4-FFF2-40B4-BE49-F238E27FC236}">
                  <a16:creationId xmlns:a16="http://schemas.microsoft.com/office/drawing/2014/main" id="{21D1C5E5-DA55-1256-9F4B-CF445B311B94}"/>
                </a:ext>
              </a:extLst>
            </p:cNvPr>
            <p:cNvSpPr/>
            <p:nvPr/>
          </p:nvSpPr>
          <p:spPr>
            <a:xfrm>
              <a:off x="487489" y="764503"/>
              <a:ext cx="6693244" cy="2673898"/>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7" name="TextBox 6">
              <a:extLst>
                <a:ext uri="{FF2B5EF4-FFF2-40B4-BE49-F238E27FC236}">
                  <a16:creationId xmlns:a16="http://schemas.microsoft.com/office/drawing/2014/main" id="{63E8673D-E777-62B8-17A9-D02A6F790C8C}"/>
                </a:ext>
              </a:extLst>
            </p:cNvPr>
            <p:cNvSpPr txBox="1"/>
            <p:nvPr/>
          </p:nvSpPr>
          <p:spPr>
            <a:xfrm>
              <a:off x="642231" y="953298"/>
              <a:ext cx="6355434" cy="25792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002060"/>
                  </a:solidFill>
                  <a:effectLst/>
                  <a:uLnTx/>
                  <a:uFillTx/>
                  <a:latin typeface="Cambria" panose="02040503050406030204" pitchFamily="18" charset="0"/>
                  <a:ea typeface="Calibri" panose="020F0502020204030204" pitchFamily="34" charset="0"/>
                  <a:cs typeface="+mn-cs"/>
                </a:rPr>
                <a:t>Viết đoạn văn kể lại diễn biến của một hoạt động ngoài trời dựa vào những điều em đã nói ở ý b của bài tập 2.</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594E5962-307A-A47A-3FFF-462BE6693389}"/>
              </a:ext>
            </a:extLst>
          </p:cNvPr>
          <p:cNvPicPr>
            <a:picLocks noChangeAspect="1"/>
          </p:cNvPicPr>
          <p:nvPr/>
        </p:nvPicPr>
        <p:blipFill>
          <a:blip r:embed="rId8"/>
          <a:stretch>
            <a:fillRect/>
          </a:stretch>
        </p:blipFill>
        <p:spPr>
          <a:xfrm>
            <a:off x="-687735" y="6157343"/>
            <a:ext cx="2188654" cy="890093"/>
          </a:xfrm>
          <a:prstGeom prst="rect">
            <a:avLst/>
          </a:prstGeom>
        </p:spPr>
      </p:pic>
      <p:grpSp>
        <p:nvGrpSpPr>
          <p:cNvPr id="18" name="Group 17">
            <a:extLst>
              <a:ext uri="{FF2B5EF4-FFF2-40B4-BE49-F238E27FC236}">
                <a16:creationId xmlns:a16="http://schemas.microsoft.com/office/drawing/2014/main" id="{8B74618E-8579-31A1-10DA-AF7B3B610A46}"/>
              </a:ext>
            </a:extLst>
          </p:cNvPr>
          <p:cNvGrpSpPr/>
          <p:nvPr/>
        </p:nvGrpSpPr>
        <p:grpSpPr>
          <a:xfrm>
            <a:off x="3078480" y="2330517"/>
            <a:ext cx="8976359" cy="4527483"/>
            <a:chOff x="3078480" y="2330517"/>
            <a:chExt cx="8976359" cy="4527483"/>
          </a:xfrm>
        </p:grpSpPr>
        <p:grpSp>
          <p:nvGrpSpPr>
            <p:cNvPr id="15" name="Group 14">
              <a:extLst>
                <a:ext uri="{FF2B5EF4-FFF2-40B4-BE49-F238E27FC236}">
                  <a16:creationId xmlns:a16="http://schemas.microsoft.com/office/drawing/2014/main" id="{C087F731-19BE-7ED2-D9DA-3845DAA3D056}"/>
                </a:ext>
              </a:extLst>
            </p:cNvPr>
            <p:cNvGrpSpPr/>
            <p:nvPr/>
          </p:nvGrpSpPr>
          <p:grpSpPr>
            <a:xfrm>
              <a:off x="3078480" y="2330517"/>
              <a:ext cx="8976359" cy="4527483"/>
              <a:chOff x="642528" y="276138"/>
              <a:chExt cx="8210057" cy="3759273"/>
            </a:xfrm>
          </p:grpSpPr>
          <p:sp>
            <p:nvSpPr>
              <p:cNvPr id="16" name="Rectangle: Rounded Corners 15">
                <a:extLst>
                  <a:ext uri="{FF2B5EF4-FFF2-40B4-BE49-F238E27FC236}">
                    <a16:creationId xmlns:a16="http://schemas.microsoft.com/office/drawing/2014/main" id="{A70C94BE-DBB3-D80B-F32C-4B4AFE20CE16}"/>
                  </a:ext>
                </a:extLst>
              </p:cNvPr>
              <p:cNvSpPr/>
              <p:nvPr/>
            </p:nvSpPr>
            <p:spPr>
              <a:xfrm>
                <a:off x="642528" y="276138"/>
                <a:ext cx="8210057" cy="3759273"/>
              </a:xfrm>
              <a:prstGeom prst="roundRect">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24B58A7-17A7-0240-90EB-B94C1E3C7776}"/>
                  </a:ext>
                </a:extLst>
              </p:cNvPr>
              <p:cNvSpPr txBox="1"/>
              <p:nvPr/>
            </p:nvSpPr>
            <p:spPr>
              <a:xfrm>
                <a:off x="803890" y="1403471"/>
                <a:ext cx="62332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0" name="TextBox 9">
              <a:extLst>
                <a:ext uri="{FF2B5EF4-FFF2-40B4-BE49-F238E27FC236}">
                  <a16:creationId xmlns:a16="http://schemas.microsoft.com/office/drawing/2014/main" id="{A82ED929-8A58-9808-BC5B-7E8F5965149F}"/>
                </a:ext>
              </a:extLst>
            </p:cNvPr>
            <p:cNvSpPr txBox="1"/>
            <p:nvPr/>
          </p:nvSpPr>
          <p:spPr>
            <a:xfrm>
              <a:off x="3243974" y="2528818"/>
              <a:ext cx="8642785" cy="4154984"/>
            </a:xfrm>
            <a:prstGeom prst="rect">
              <a:avLst/>
            </a:prstGeom>
            <a:noFill/>
          </p:spPr>
          <p:txBody>
            <a:bodyPr wrap="square">
              <a:spAutoFit/>
            </a:bodyPr>
            <a:lstStyle/>
            <a:p>
              <a:pPr algn="just"/>
              <a:r>
                <a:rPr lang="vi-VN" sz="2400" b="1" dirty="0">
                  <a:solidFill>
                    <a:schemeClr val="accent2">
                      <a:lumMod val="50000"/>
                    </a:schemeClr>
                  </a:solidFill>
                  <a:latin typeface="Cambria" panose="02040503050406030204" pitchFamily="18" charset="0"/>
                </a:rPr>
                <a:t>Cứ đến hoạt động thể dục giữa giờ, chúng em lại được tập ngay ở sân thể thao của trường. Thông thường, sau phút tập trung kiểm tra sĩ số và nghe thầy giáo hướng dẫn, chúng em tản ra theo các nhóm để tập. Ban đầu, bài thể dục 8 động tác được từng bạn thực hiện để các bạn khác góp ý. Nhóm nào lúng túng thì thầy giáo đến tận nơi hướng dẫn tận tình. Chỉ hai mươi phút sau, ai nấy đã tập khá thành thạo. Nghe tiếng còi của thầy vang lên, chúng em tập trung để kiểm tra bài thể dục. Cả nhóm em rất vui vì được khen ngợi vừa tập đúng động tác vừa biểu diễn rất đều và đẹp. Sau đó, chúng em lại tiếp tục về lớp học bài.</a:t>
              </a:r>
              <a:endParaRPr lang="en-US" sz="2400" b="1" dirty="0">
                <a:solidFill>
                  <a:schemeClr val="accent2">
                    <a:lumMod val="50000"/>
                  </a:schemeClr>
                </a:solidFill>
                <a:latin typeface="Cambria" panose="02040503050406030204" pitchFamily="18" charset="0"/>
              </a:endParaRPr>
            </a:p>
          </p:txBody>
        </p:sp>
      </p:grpSp>
    </p:spTree>
    <p:extLst>
      <p:ext uri="{BB962C8B-B14F-4D97-AF65-F5344CB8AC3E}">
        <p14:creationId xmlns:p14="http://schemas.microsoft.com/office/powerpoint/2010/main" val="194266687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515ED974-F9BE-6ADF-5A0E-4434EEFDC4EB}"/>
              </a:ext>
            </a:extLst>
          </p:cNvPr>
          <p:cNvGrpSpPr/>
          <p:nvPr/>
        </p:nvGrpSpPr>
        <p:grpSpPr>
          <a:xfrm>
            <a:off x="0" y="0"/>
            <a:ext cx="12181840" cy="6911340"/>
            <a:chOff x="0" y="0"/>
            <a:chExt cx="19184" cy="10884"/>
          </a:xfrm>
        </p:grpSpPr>
        <p:pic>
          <p:nvPicPr>
            <p:cNvPr id="5" name="图片 5" descr="34">
              <a:extLst>
                <a:ext uri="{FF2B5EF4-FFF2-40B4-BE49-F238E27FC236}">
                  <a16:creationId xmlns:a16="http://schemas.microsoft.com/office/drawing/2014/main" id="{DE2141AD-5EDE-9420-F4A3-60473F4165F5}"/>
                </a:ext>
              </a:extLst>
            </p:cNvPr>
            <p:cNvPicPr>
              <a:picLocks noChangeAspect="1"/>
            </p:cNvPicPr>
            <p:nvPr/>
          </p:nvPicPr>
          <p:blipFill>
            <a:blip r:embed="rId2"/>
            <a:stretch>
              <a:fillRect/>
            </a:stretch>
          </p:blipFill>
          <p:spPr>
            <a:xfrm>
              <a:off x="0" y="5114"/>
              <a:ext cx="19185" cy="5771"/>
            </a:xfrm>
            <a:prstGeom prst="rect">
              <a:avLst/>
            </a:prstGeom>
          </p:spPr>
        </p:pic>
        <p:sp>
          <p:nvSpPr>
            <p:cNvPr id="6" name="矩形 1">
              <a:extLst>
                <a:ext uri="{FF2B5EF4-FFF2-40B4-BE49-F238E27FC236}">
                  <a16:creationId xmlns:a16="http://schemas.microsoft.com/office/drawing/2014/main" id="{6D4434ED-9562-6433-05BE-DDCDCAB09240}"/>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7" name="图片 2" descr="35">
              <a:extLst>
                <a:ext uri="{FF2B5EF4-FFF2-40B4-BE49-F238E27FC236}">
                  <a16:creationId xmlns:a16="http://schemas.microsoft.com/office/drawing/2014/main" id="{2D414952-7B8C-7709-1BBE-CF5BD3AB7F6E}"/>
                </a:ext>
              </a:extLst>
            </p:cNvPr>
            <p:cNvPicPr>
              <a:picLocks noChangeAspect="1"/>
            </p:cNvPicPr>
            <p:nvPr/>
          </p:nvPicPr>
          <p:blipFill>
            <a:blip r:embed="rId3"/>
            <a:stretch>
              <a:fillRect/>
            </a:stretch>
          </p:blipFill>
          <p:spPr>
            <a:xfrm>
              <a:off x="0" y="0"/>
              <a:ext cx="19185" cy="9129"/>
            </a:xfrm>
            <a:prstGeom prst="rect">
              <a:avLst/>
            </a:prstGeom>
          </p:spPr>
        </p:pic>
      </p:grpSp>
      <p:sp>
        <p:nvSpPr>
          <p:cNvPr id="8" name="TextBox 7">
            <a:extLst>
              <a:ext uri="{FF2B5EF4-FFF2-40B4-BE49-F238E27FC236}">
                <a16:creationId xmlns:a16="http://schemas.microsoft.com/office/drawing/2014/main" id="{521B5FED-CE78-F567-31FB-82DFBC6F1984}"/>
              </a:ext>
            </a:extLst>
          </p:cNvPr>
          <p:cNvSpPr txBox="1"/>
          <p:nvPr/>
        </p:nvSpPr>
        <p:spPr>
          <a:xfrm>
            <a:off x="1021080" y="290922"/>
            <a:ext cx="1033272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Tìm</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đọc</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văn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bài</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thơ</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hiện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tượng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tự</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nhiên</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mưa</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nắng</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0" u="none" strike="noStrike" kern="1200" cap="none" spc="0" normalizeH="0" noProof="0" dirty="0" err="1">
                <a:ln>
                  <a:noFill/>
                </a:ln>
                <a:solidFill>
                  <a:srgbClr val="224E4A"/>
                </a:solidFill>
                <a:effectLst/>
                <a:uLnTx/>
                <a:uFillTx/>
                <a:latin typeface="Cambria" panose="02040503050406030204" pitchFamily="18" charset="0"/>
                <a:ea typeface="+mn-ea"/>
                <a:cs typeface="+mn-cs"/>
              </a:rPr>
              <a:t>gió</a:t>
            </a:r>
            <a:r>
              <a:rPr kumimoji="0" lang="en-US" sz="3400" b="1" i="0" u="none" strike="noStrike" kern="1200" cap="none" spc="0" normalizeH="0" noProof="0" dirty="0">
                <a:ln>
                  <a:noFill/>
                </a:ln>
                <a:solidFill>
                  <a:srgbClr val="224E4A"/>
                </a:solidFill>
                <a:effectLst/>
                <a:uLnTx/>
                <a:uFillTx/>
                <a:latin typeface="Cambria" panose="02040503050406030204" pitchFamily="18" charset="0"/>
                <a:ea typeface="+mn-ea"/>
                <a:cs typeface="+mn-cs"/>
              </a:rPr>
              <a:t>,..)</a:t>
            </a:r>
            <a:endParaRPr kumimoji="0" lang="en-US" sz="3400" b="1" i="0"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8983A789-B7DD-1227-F35D-E448A40A7A8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6888" y="1286817"/>
            <a:ext cx="2253952" cy="5002223"/>
          </a:xfrm>
          <a:prstGeom prst="rect">
            <a:avLst/>
          </a:prstGeom>
        </p:spPr>
      </p:pic>
      <p:pic>
        <p:nvPicPr>
          <p:cNvPr id="3" name="Picture 2">
            <a:extLst>
              <a:ext uri="{FF2B5EF4-FFF2-40B4-BE49-F238E27FC236}">
                <a16:creationId xmlns:a16="http://schemas.microsoft.com/office/drawing/2014/main" id="{83B6CD8D-D7DC-0B91-E023-F4A49A66BB2F}"/>
              </a:ext>
            </a:extLst>
          </p:cNvPr>
          <p:cNvPicPr>
            <a:picLocks noChangeAspect="1"/>
          </p:cNvPicPr>
          <p:nvPr/>
        </p:nvPicPr>
        <p:blipFill>
          <a:blip r:embed="rId5"/>
          <a:stretch>
            <a:fillRect/>
          </a:stretch>
        </p:blipFill>
        <p:spPr>
          <a:xfrm>
            <a:off x="2677120" y="1429695"/>
            <a:ext cx="8339931" cy="495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98694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600273"/>
            <a:ext cx="12201525" cy="3257727"/>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grpSp>
        <p:nvGrpSpPr>
          <p:cNvPr id="20" name="Group 19">
            <a:extLst>
              <a:ext uri="{FF2B5EF4-FFF2-40B4-BE49-F238E27FC236}">
                <a16:creationId xmlns:a16="http://schemas.microsoft.com/office/drawing/2014/main" id="{1B811C13-718D-18FB-2BBD-A5A8DB1507AF}"/>
              </a:ext>
            </a:extLst>
          </p:cNvPr>
          <p:cNvGrpSpPr/>
          <p:nvPr/>
        </p:nvGrpSpPr>
        <p:grpSpPr>
          <a:xfrm>
            <a:off x="596100" y="1051560"/>
            <a:ext cx="4401693" cy="4809644"/>
            <a:chOff x="1229661" y="1415632"/>
            <a:chExt cx="3768132" cy="4414100"/>
          </a:xfrm>
        </p:grpSpPr>
        <p:grpSp>
          <p:nvGrpSpPr>
            <p:cNvPr id="8" name="Group 7">
              <a:extLst>
                <a:ext uri="{FF2B5EF4-FFF2-40B4-BE49-F238E27FC236}">
                  <a16:creationId xmlns:a16="http://schemas.microsoft.com/office/drawing/2014/main" id="{0BB5EEB5-B919-B40C-7013-60DBF81107D9}"/>
                </a:ext>
              </a:extLst>
            </p:cNvPr>
            <p:cNvGrpSpPr/>
            <p:nvPr/>
          </p:nvGrpSpPr>
          <p:grpSpPr>
            <a:xfrm>
              <a:off x="1229661" y="1415632"/>
              <a:ext cx="3768132" cy="3768132"/>
              <a:chOff x="1055077" y="1727704"/>
              <a:chExt cx="3768132" cy="3768132"/>
            </a:xfrm>
          </p:grpSpPr>
          <p:sp>
            <p:nvSpPr>
              <p:cNvPr id="3" name="Oval 2">
                <a:extLst>
                  <a:ext uri="{FF2B5EF4-FFF2-40B4-BE49-F238E27FC236}">
                    <a16:creationId xmlns:a16="http://schemas.microsoft.com/office/drawing/2014/main" id="{4409F268-ABA3-6A20-9D7E-FB54A689D437}"/>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6" name="Oval 5">
                <a:extLst>
                  <a:ext uri="{FF2B5EF4-FFF2-40B4-BE49-F238E27FC236}">
                    <a16:creationId xmlns:a16="http://schemas.microsoft.com/office/drawing/2014/main" id="{63B654DD-B807-DFFC-57F2-1B461A43C1C9}"/>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8" name="TextBox 17">
              <a:extLst>
                <a:ext uri="{FF2B5EF4-FFF2-40B4-BE49-F238E27FC236}">
                  <a16:creationId xmlns:a16="http://schemas.microsoft.com/office/drawing/2014/main" id="{AFE4F3F2-FBF0-C1AA-F52E-F1ED4BD72FBF}"/>
                </a:ext>
              </a:extLst>
            </p:cNvPr>
            <p:cNvSpPr txBox="1"/>
            <p:nvPr/>
          </p:nvSpPr>
          <p:spPr>
            <a:xfrm>
              <a:off x="1381479" y="1918918"/>
              <a:ext cx="3452030" cy="3910814"/>
            </a:xfrm>
            <a:prstGeom prst="rect">
              <a:avLst/>
            </a:prstGeom>
            <a:noFill/>
          </p:spPr>
          <p:txBody>
            <a:bodyPr wrap="square">
              <a:spAutoFit/>
            </a:bodyPr>
            <a:lstStyle/>
            <a:p>
              <a:pPr algn="ctr">
                <a:lnSpc>
                  <a:spcPct val="120000"/>
                </a:lnSpc>
                <a:defRPr/>
              </a:pPr>
              <a:r>
                <a:rPr lang="en-US" sz="3500" b="1" dirty="0" err="1">
                  <a:solidFill>
                    <a:srgbClr val="FFFFFF"/>
                  </a:solidFill>
                  <a:latin typeface="Cambria" panose="02040503050406030204" pitchFamily="18" charset="0"/>
                  <a:cs typeface="Times New Roman" panose="02020603050405020304" pitchFamily="18" charset="0"/>
                </a:rPr>
                <a:t>Tìm</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đọc</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bài</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văn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bài</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thơ</a:t>
              </a:r>
              <a:r>
                <a:rPr lang="en-US" sz="3500" b="1" dirty="0">
                  <a:solidFill>
                    <a:srgbClr val="FFFFFF"/>
                  </a:solidFill>
                  <a:latin typeface="Cambria" panose="02040503050406030204" pitchFamily="18" charset="0"/>
                  <a:cs typeface="Times New Roman" panose="02020603050405020304" pitchFamily="18" charset="0"/>
                </a:rPr>
                <a:t>, … </a:t>
              </a:r>
              <a:r>
                <a:rPr lang="en-US" sz="3500" b="1" dirty="0" err="1">
                  <a:solidFill>
                    <a:srgbClr val="FFFFFF"/>
                  </a:solidFill>
                  <a:latin typeface="Cambria" panose="02040503050406030204" pitchFamily="18" charset="0"/>
                  <a:cs typeface="Times New Roman" panose="02020603050405020304" pitchFamily="18" charset="0"/>
                </a:rPr>
                <a:t>về</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hiện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tượng</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tự</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nhiên</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mưa</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nắng</a:t>
              </a:r>
              <a:r>
                <a:rPr lang="en-US" sz="3500" b="1" dirty="0">
                  <a:solidFill>
                    <a:srgbClr val="FFFFFF"/>
                  </a:solidFill>
                  <a:latin typeface="Cambria" panose="02040503050406030204" pitchFamily="18" charset="0"/>
                  <a:cs typeface="Times New Roman" panose="02020603050405020304" pitchFamily="18" charset="0"/>
                </a:rPr>
                <a:t>, </a:t>
              </a:r>
              <a:r>
                <a:rPr lang="en-US" sz="3500" b="1" dirty="0" err="1">
                  <a:solidFill>
                    <a:srgbClr val="FFFFFF"/>
                  </a:solidFill>
                  <a:latin typeface="Cambria" panose="02040503050406030204" pitchFamily="18" charset="0"/>
                  <a:cs typeface="Times New Roman" panose="02020603050405020304" pitchFamily="18" charset="0"/>
                </a:rPr>
                <a:t>gió</a:t>
              </a:r>
              <a:r>
                <a:rPr lang="en-US" sz="3500" b="1" dirty="0">
                  <a:solidFill>
                    <a:srgbClr val="FFFFFF"/>
                  </a:solidFill>
                  <a:latin typeface="Cambria" panose="020405030504060302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D428472-0E28-A454-3D4A-7926CD3420A4}"/>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C4317B94-1E05-2BCC-C215-37F499316B01}"/>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4354A8A-5E78-4D95-5727-B4DFD0854A6E}"/>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4" name="Oval 13">
                <a:extLst>
                  <a:ext uri="{FF2B5EF4-FFF2-40B4-BE49-F238E27FC236}">
                    <a16:creationId xmlns:a16="http://schemas.microsoft.com/office/drawing/2014/main" id="{907EDFCE-1999-C412-8CD0-A62B2CCE141C}"/>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9" name="TextBox 18">
              <a:extLst>
                <a:ext uri="{FF2B5EF4-FFF2-40B4-BE49-F238E27FC236}">
                  <a16:creationId xmlns:a16="http://schemas.microsoft.com/office/drawing/2014/main" id="{E39D75CD-C297-97AF-9FAF-C2CF35CE8E26}"/>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CB02BA2-41EF-6AB5-AD63-0E2C38549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2" name="Picture 1">
            <a:extLst>
              <a:ext uri="{FF2B5EF4-FFF2-40B4-BE49-F238E27FC236}">
                <a16:creationId xmlns:a16="http://schemas.microsoft.com/office/drawing/2014/main" id="{64C5BD18-E860-C227-B570-25281FB34168}"/>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4" name="Picture 3">
            <a:extLst>
              <a:ext uri="{FF2B5EF4-FFF2-40B4-BE49-F238E27FC236}">
                <a16:creationId xmlns:a16="http://schemas.microsoft.com/office/drawing/2014/main" id="{5BDBA6B7-983A-4A34-9479-FDBC895258E8}"/>
              </a:ext>
            </a:extLst>
          </p:cNvPr>
          <p:cNvPicPr>
            <a:picLocks noChangeAspect="1"/>
          </p:cNvPicPr>
          <p:nvPr/>
        </p:nvPicPr>
        <p:blipFill>
          <a:blip r:embed="rId7"/>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4142531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4779"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FB04DF26-32A9-839B-5F63-1DCB446AA219}"/>
              </a:ext>
            </a:extLst>
          </p:cNvPr>
          <p:cNvGrpSpPr/>
          <p:nvPr/>
        </p:nvGrpSpPr>
        <p:grpSpPr>
          <a:xfrm>
            <a:off x="973454" y="1539842"/>
            <a:ext cx="3420572" cy="1424157"/>
            <a:chOff x="613600" y="1403470"/>
            <a:chExt cx="3420572" cy="1424157"/>
          </a:xfrm>
        </p:grpSpPr>
        <p:sp>
          <p:nvSpPr>
            <p:cNvPr id="11" name="Speech Bubble: Rectangle with Corners Rounded 10">
              <a:extLst>
                <a:ext uri="{FF2B5EF4-FFF2-40B4-BE49-F238E27FC236}">
                  <a16:creationId xmlns:a16="http://schemas.microsoft.com/office/drawing/2014/main" id="{D49F3249-5FA5-D39B-0601-406BF2BAAAB8}"/>
                </a:ext>
              </a:extLst>
            </p:cNvPr>
            <p:cNvSpPr/>
            <p:nvPr/>
          </p:nvSpPr>
          <p:spPr>
            <a:xfrm>
              <a:off x="613600" y="1403470"/>
              <a:ext cx="3420572" cy="1424157"/>
            </a:xfrm>
            <a:prstGeom prst="wedgeRoundRectCallout">
              <a:avLst>
                <a:gd name="adj1" fmla="val -31043"/>
                <a:gd name="adj2" fmla="val 69878"/>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TextBox 12">
              <a:extLst>
                <a:ext uri="{FF2B5EF4-FFF2-40B4-BE49-F238E27FC236}">
                  <a16:creationId xmlns:a16="http://schemas.microsoft.com/office/drawing/2014/main" id="{7F1E5CFF-D369-D8D5-01C3-A99EDE650898}"/>
                </a:ext>
              </a:extLst>
            </p:cNvPr>
            <p:cNvSpPr txBox="1"/>
            <p:nvPr/>
          </p:nvSpPr>
          <p:spPr>
            <a:xfrm>
              <a:off x="669757" y="1465233"/>
              <a:ext cx="336441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Hình mô tả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hoạt động gì?</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721289" y="719862"/>
            <a:ext cx="1044109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Quan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sát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và</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nói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nội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dung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từng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tranh</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5">
            <a:extLst>
              <a:ext uri="{28A0092B-C50C-407E-A947-70E740481C1C}">
                <a14:useLocalDpi xmlns:a14="http://schemas.microsoft.com/office/drawing/2010/main" val="0"/>
              </a:ext>
            </a:extLst>
          </a:blip>
          <a:srcRect t="-4095" r="83764" b="37529"/>
          <a:stretch/>
        </p:blipFill>
        <p:spPr>
          <a:xfrm flipH="1">
            <a:off x="218568" y="3116142"/>
            <a:ext cx="2465172" cy="3142191"/>
          </a:xfrm>
          <a:prstGeom prst="rect">
            <a:avLst/>
          </a:prstGeom>
        </p:spPr>
      </p:pic>
      <p:grpSp>
        <p:nvGrpSpPr>
          <p:cNvPr id="20" name="Group 19">
            <a:extLst>
              <a:ext uri="{FF2B5EF4-FFF2-40B4-BE49-F238E27FC236}">
                <a16:creationId xmlns:a16="http://schemas.microsoft.com/office/drawing/2014/main" id="{B2595C01-1E0D-1276-F0BE-C1700005A1CE}"/>
              </a:ext>
            </a:extLst>
          </p:cNvPr>
          <p:cNvGrpSpPr/>
          <p:nvPr/>
        </p:nvGrpSpPr>
        <p:grpSpPr>
          <a:xfrm>
            <a:off x="1856397" y="3192812"/>
            <a:ext cx="2891524" cy="3021996"/>
            <a:chOff x="619383" y="4604535"/>
            <a:chExt cx="2978870"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619383" y="4604535"/>
              <a:ext cx="2978870"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619383" y="5078071"/>
              <a:ext cx="297887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Thầy và các bạn đang có tiết học ngoài trời.</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5AD16643-E218-FFCB-CCEE-9382C95FE4AE}"/>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CD52CDC8-CB52-05DD-D8CA-5F7CA643C972}"/>
              </a:ext>
            </a:extLst>
          </p:cNvPr>
          <p:cNvPicPr>
            <a:picLocks noChangeAspect="1"/>
          </p:cNvPicPr>
          <p:nvPr/>
        </p:nvPicPr>
        <p:blipFill>
          <a:blip r:embed="rId7"/>
          <a:stretch>
            <a:fillRect/>
          </a:stretch>
        </p:blipFill>
        <p:spPr>
          <a:xfrm>
            <a:off x="4749504" y="1408719"/>
            <a:ext cx="6412885" cy="4494621"/>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57725"/>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4" name="图片 5" descr="33">
            <a:extLst>
              <a:ext uri="{FF2B5EF4-FFF2-40B4-BE49-F238E27FC236}">
                <a16:creationId xmlns:a16="http://schemas.microsoft.com/office/drawing/2014/main" id="{F1AFA10A-09EA-B07B-C1CC-861442C5C379}"/>
              </a:ext>
            </a:extLst>
          </p:cNvPr>
          <p:cNvPicPr>
            <a:picLocks noChangeAspect="1"/>
          </p:cNvPicPr>
          <p:nvPr/>
        </p:nvPicPr>
        <p:blipFill>
          <a:blip r:embed="rId7"/>
          <a:stretch>
            <a:fillRect/>
          </a:stretch>
        </p:blipFill>
        <p:spPr>
          <a:xfrm>
            <a:off x="273101" y="1074272"/>
            <a:ext cx="6967957" cy="5783729"/>
          </a:xfrm>
          <a:prstGeom prst="rect">
            <a:avLst/>
          </a:prstGeom>
        </p:spPr>
      </p:pic>
      <p:grpSp>
        <p:nvGrpSpPr>
          <p:cNvPr id="5" name="Group 4">
            <a:extLst>
              <a:ext uri="{FF2B5EF4-FFF2-40B4-BE49-F238E27FC236}">
                <a16:creationId xmlns:a16="http://schemas.microsoft.com/office/drawing/2014/main" id="{DB83251F-276D-6B08-FC6E-8516F81AE58F}"/>
              </a:ext>
            </a:extLst>
          </p:cNvPr>
          <p:cNvGrpSpPr/>
          <p:nvPr/>
        </p:nvGrpSpPr>
        <p:grpSpPr>
          <a:xfrm>
            <a:off x="6965120" y="3180182"/>
            <a:ext cx="3408091" cy="3310254"/>
            <a:chOff x="488751" y="3690298"/>
            <a:chExt cx="3408091" cy="3310254"/>
          </a:xfrm>
        </p:grpSpPr>
        <p:pic>
          <p:nvPicPr>
            <p:cNvPr id="7" name="Picture 6">
              <a:extLst>
                <a:ext uri="{FF2B5EF4-FFF2-40B4-BE49-F238E27FC236}">
                  <a16:creationId xmlns:a16="http://schemas.microsoft.com/office/drawing/2014/main" id="{AB005937-50B3-2AC3-258B-0E9FC545DD6D}"/>
                </a:ext>
              </a:extLst>
            </p:cNvPr>
            <p:cNvPicPr>
              <a:picLocks noChangeAspect="1"/>
            </p:cNvPicPr>
            <p:nvPr/>
          </p:nvPicPr>
          <p:blipFill rotWithShape="1">
            <a:blip r:embed="rId8">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D91B761F-EC0E-C2A8-5B53-D015D7960E34}"/>
                </a:ext>
              </a:extLst>
            </p:cNvPr>
            <p:cNvPicPr>
              <a:picLocks noChangeAspect="1"/>
            </p:cNvPicPr>
            <p:nvPr/>
          </p:nvPicPr>
          <p:blipFill rotWithShape="1">
            <a:blip r:embed="rId8">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grpSp>
        <p:nvGrpSpPr>
          <p:cNvPr id="9" name="Group 8">
            <a:extLst>
              <a:ext uri="{FF2B5EF4-FFF2-40B4-BE49-F238E27FC236}">
                <a16:creationId xmlns:a16="http://schemas.microsoft.com/office/drawing/2014/main" id="{2F1D0388-9C74-F0AE-5670-9D39CC682E9D}"/>
              </a:ext>
            </a:extLst>
          </p:cNvPr>
          <p:cNvGrpSpPr/>
          <p:nvPr/>
        </p:nvGrpSpPr>
        <p:grpSpPr>
          <a:xfrm>
            <a:off x="2833155" y="815152"/>
            <a:ext cx="8263929" cy="1511360"/>
            <a:chOff x="350008" y="2619740"/>
            <a:chExt cx="8263929" cy="1511360"/>
          </a:xfrm>
        </p:grpSpPr>
        <p:sp>
          <p:nvSpPr>
            <p:cNvPr id="10" name="Rectangle: Rounded Corners 9">
              <a:extLst>
                <a:ext uri="{FF2B5EF4-FFF2-40B4-BE49-F238E27FC236}">
                  <a16:creationId xmlns:a16="http://schemas.microsoft.com/office/drawing/2014/main" id="{4A94DC2A-E63C-B592-02FF-FEC61A44B720}"/>
                </a:ext>
              </a:extLst>
            </p:cNvPr>
            <p:cNvSpPr/>
            <p:nvPr/>
          </p:nvSpPr>
          <p:spPr>
            <a:xfrm>
              <a:off x="2181450" y="2619740"/>
              <a:ext cx="4294208" cy="1511360"/>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1" name="TextBox 10">
              <a:extLst>
                <a:ext uri="{FF2B5EF4-FFF2-40B4-BE49-F238E27FC236}">
                  <a16:creationId xmlns:a16="http://schemas.microsoft.com/office/drawing/2014/main" id="{2CC17E55-4E36-7E8F-637C-52B57CBE508D}"/>
                </a:ext>
              </a:extLst>
            </p:cNvPr>
            <p:cNvSpPr txBox="1"/>
            <p:nvPr/>
          </p:nvSpPr>
          <p:spPr>
            <a:xfrm>
              <a:off x="350008" y="3016615"/>
              <a:ext cx="8263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Chia sẻ nhóm </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047F6E2A-F9CE-71C2-95E5-F176A1DA715A}"/>
              </a:ext>
            </a:extLst>
          </p:cNvPr>
          <p:cNvPicPr>
            <a:picLocks noChangeAspect="1"/>
          </p:cNvPicPr>
          <p:nvPr/>
        </p:nvPicPr>
        <p:blipFill>
          <a:blip r:embed="rId9"/>
          <a:stretch>
            <a:fillRect/>
          </a:stretch>
        </p:blipFill>
        <p:spPr>
          <a:xfrm>
            <a:off x="-687735" y="6157343"/>
            <a:ext cx="2188654" cy="890093"/>
          </a:xfrm>
          <a:prstGeom prst="rect">
            <a:avLst/>
          </a:prstGeom>
        </p:spPr>
      </p:pic>
      <p:pic>
        <p:nvPicPr>
          <p:cNvPr id="14" name="2 Minute Timer with Music for Kids! Countdown Videos HD!">
            <a:hlinkClick r:id="" action="ppaction://media"/>
            <a:extLst>
              <a:ext uri="{FF2B5EF4-FFF2-40B4-BE49-F238E27FC236}">
                <a16:creationId xmlns:a16="http://schemas.microsoft.com/office/drawing/2014/main" id="{FBA3BD2F-4E9F-4ED5-A3CB-A5170F6C867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278491" y="873173"/>
            <a:ext cx="2465081" cy="1385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62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1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638751" y="1575546"/>
            <a:ext cx="5309562" cy="4926954"/>
            <a:chOff x="149417" y="2619738"/>
            <a:chExt cx="3119415" cy="480408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8"/>
              <a:ext cx="3119415" cy="3860135"/>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5245" y="2899509"/>
              <a:ext cx="3047759"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Tranh kể về một hoạt động ngoài trời của các bạn học sinh. Thầy giáo nhắc các bạn hãy quan sát và chọn cảnh mình thích nhất để vẽ.</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8" name="Picture 7">
            <a:extLst>
              <a:ext uri="{FF2B5EF4-FFF2-40B4-BE49-F238E27FC236}">
                <a16:creationId xmlns:a16="http://schemas.microsoft.com/office/drawing/2014/main" id="{9FE5EA2E-A74A-4BE8-55D9-C90FC53C6354}"/>
              </a:ext>
            </a:extLst>
          </p:cNvPr>
          <p:cNvPicPr>
            <a:picLocks noChangeAspect="1"/>
          </p:cNvPicPr>
          <p:nvPr/>
        </p:nvPicPr>
        <p:blipFill>
          <a:blip r:embed="rId6"/>
          <a:stretch>
            <a:fillRect/>
          </a:stretch>
        </p:blipFill>
        <p:spPr>
          <a:xfrm>
            <a:off x="5966669" y="1415551"/>
            <a:ext cx="6065728" cy="4278850"/>
          </a:xfrm>
          <a:prstGeom prst="rect">
            <a:avLst/>
          </a:prstGeom>
        </p:spPr>
      </p:pic>
    </p:spTree>
    <p:extLst>
      <p:ext uri="{BB962C8B-B14F-4D97-AF65-F5344CB8AC3E}">
        <p14:creationId xmlns:p14="http://schemas.microsoft.com/office/powerpoint/2010/main" val="24378011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2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10414" y="1982480"/>
            <a:ext cx="4146842" cy="3171758"/>
            <a:chOff x="149417" y="2619739"/>
            <a:chExt cx="3153644" cy="281876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2541962"/>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83645" y="3130180"/>
              <a:ext cx="3119416"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Các bạn nhỏ đang ở dưới gốc cây say mê vẽ tranh.</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16" name="Picture 15">
            <a:extLst>
              <a:ext uri="{FF2B5EF4-FFF2-40B4-BE49-F238E27FC236}">
                <a16:creationId xmlns:a16="http://schemas.microsoft.com/office/drawing/2014/main" id="{21B397D5-D7D8-E070-8943-65BD1F97722F}"/>
              </a:ext>
            </a:extLst>
          </p:cNvPr>
          <p:cNvPicPr>
            <a:picLocks noChangeAspect="1"/>
          </p:cNvPicPr>
          <p:nvPr/>
        </p:nvPicPr>
        <p:blipFill>
          <a:blip r:embed="rId6"/>
          <a:stretch>
            <a:fillRect/>
          </a:stretch>
        </p:blipFill>
        <p:spPr>
          <a:xfrm>
            <a:off x="4902268" y="1788816"/>
            <a:ext cx="6363985" cy="3590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77302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3</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988324" y="2040843"/>
            <a:ext cx="3838319" cy="3021996"/>
            <a:chOff x="149417" y="2619739"/>
            <a:chExt cx="3838319" cy="3021996"/>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838319" cy="302199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7" y="2699576"/>
              <a:ext cx="368784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Cả lớp đang vẽ thì trời đổ mưa. Các bạn vội vàng gọi nhau tìm chỗ trú.</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9C5C9EEE-03A1-5F42-59B9-9CDAB7D1E5E4}"/>
              </a:ext>
            </a:extLst>
          </p:cNvPr>
          <p:cNvPicPr>
            <a:picLocks noChangeAspect="1"/>
          </p:cNvPicPr>
          <p:nvPr/>
        </p:nvPicPr>
        <p:blipFill>
          <a:blip r:embed="rId6"/>
          <a:stretch>
            <a:fillRect/>
          </a:stretch>
        </p:blipFill>
        <p:spPr>
          <a:xfrm>
            <a:off x="5227563" y="1453282"/>
            <a:ext cx="5947632" cy="4268509"/>
          </a:xfrm>
          <a:prstGeom prst="rect">
            <a:avLst/>
          </a:prstGeom>
        </p:spPr>
      </p:pic>
    </p:spTree>
    <p:extLst>
      <p:ext uri="{BB962C8B-B14F-4D97-AF65-F5344CB8AC3E}">
        <p14:creationId xmlns:p14="http://schemas.microsoft.com/office/powerpoint/2010/main" val="3700660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14" name="TextBox 13">
            <a:extLst>
              <a:ext uri="{FF2B5EF4-FFF2-40B4-BE49-F238E27FC236}">
                <a16:creationId xmlns:a16="http://schemas.microsoft.com/office/drawing/2014/main" id="{75FE2F5D-D2FC-772D-4644-1BCAC509395E}"/>
              </a:ext>
            </a:extLst>
          </p:cNvPr>
          <p:cNvSpPr txBox="1"/>
          <p:nvPr/>
        </p:nvSpPr>
        <p:spPr>
          <a:xfrm>
            <a:off x="721290" y="719862"/>
            <a:ext cx="5227023"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Hình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lang="en-US" sz="3400" b="1" i="1" dirty="0">
                <a:solidFill>
                  <a:srgbClr val="224E4A"/>
                </a:solidFill>
                <a:latin typeface="Cambria" panose="02040503050406030204" pitchFamily="18" charset="0"/>
              </a:rPr>
              <a:t>4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cho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biết</a:t>
            </a:r>
            <a:r>
              <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rPr>
              <a:t>:</a:t>
            </a:r>
          </a:p>
        </p:txBody>
      </p:sp>
      <p:grpSp>
        <p:nvGrpSpPr>
          <p:cNvPr id="20" name="Group 19">
            <a:extLst>
              <a:ext uri="{FF2B5EF4-FFF2-40B4-BE49-F238E27FC236}">
                <a16:creationId xmlns:a16="http://schemas.microsoft.com/office/drawing/2014/main" id="{B2595C01-1E0D-1276-F0BE-C1700005A1CE}"/>
              </a:ext>
            </a:extLst>
          </p:cNvPr>
          <p:cNvGrpSpPr/>
          <p:nvPr/>
        </p:nvGrpSpPr>
        <p:grpSpPr>
          <a:xfrm>
            <a:off x="702114" y="1434884"/>
            <a:ext cx="5389123" cy="4422156"/>
            <a:chOff x="149417" y="2619739"/>
            <a:chExt cx="3119417" cy="3588675"/>
          </a:xfrm>
        </p:grpSpPr>
        <p:sp>
          <p:nvSpPr>
            <p:cNvPr id="19" name="Rectangle: Rounded Corners 18">
              <a:extLst>
                <a:ext uri="{FF2B5EF4-FFF2-40B4-BE49-F238E27FC236}">
                  <a16:creationId xmlns:a16="http://schemas.microsoft.com/office/drawing/2014/main" id="{8CA21C71-9622-C53E-9B09-9F7AC94E865C}"/>
                </a:ext>
              </a:extLst>
            </p:cNvPr>
            <p:cNvSpPr/>
            <p:nvPr/>
          </p:nvSpPr>
          <p:spPr>
            <a:xfrm>
              <a:off x="149417" y="2619739"/>
              <a:ext cx="3119415" cy="3414556"/>
            </a:xfrm>
            <a:prstGeom prst="roundRect">
              <a:avLst/>
            </a:prstGeom>
            <a:solidFill>
              <a:srgbClr val="CAECDA"/>
            </a:solidFill>
            <a:ln w="19050">
              <a:solidFill>
                <a:srgbClr val="3C9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8" name="TextBox 17">
              <a:extLst>
                <a:ext uri="{FF2B5EF4-FFF2-40B4-BE49-F238E27FC236}">
                  <a16:creationId xmlns:a16="http://schemas.microsoft.com/office/drawing/2014/main" id="{EF13C82B-0FFC-73EA-7DBA-83DCFE8E6E30}"/>
                </a:ext>
              </a:extLst>
            </p:cNvPr>
            <p:cNvSpPr txBox="1"/>
            <p:nvPr/>
          </p:nvSpPr>
          <p:spPr>
            <a:xfrm>
              <a:off x="149418" y="2699576"/>
              <a:ext cx="3119416" cy="35088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mbria" panose="02040503050406030204" pitchFamily="18" charset="0"/>
                  <a:ea typeface="Calibri" panose="020F0502020204030204" pitchFamily="34" charset="0"/>
                  <a:cs typeface="+mn-cs"/>
                </a:rPr>
                <a:t>Bức tranh của các bạn vẽ rất đặc biệt. Vì bạn nào cũng vẽ cảnh vật trong mưa. Chiếc lá trong mưa và cả những chú chim đang trú mưa dưới những tán lá.</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EF05968A-0189-EAF5-2AE3-6FB3DDEDB485}"/>
              </a:ext>
            </a:extLst>
          </p:cNvPr>
          <p:cNvPicPr>
            <a:picLocks noChangeAspect="1"/>
          </p:cNvPicPr>
          <p:nvPr/>
        </p:nvPicPr>
        <p:blipFill>
          <a:blip r:embed="rId5"/>
          <a:stretch>
            <a:fillRect/>
          </a:stretch>
        </p:blipFill>
        <p:spPr>
          <a:xfrm>
            <a:off x="-687735" y="6157343"/>
            <a:ext cx="2188654" cy="890093"/>
          </a:xfrm>
          <a:prstGeom prst="rect">
            <a:avLst/>
          </a:prstGeom>
        </p:spPr>
      </p:pic>
      <p:pic>
        <p:nvPicPr>
          <p:cNvPr id="9" name="Picture 8">
            <a:extLst>
              <a:ext uri="{FF2B5EF4-FFF2-40B4-BE49-F238E27FC236}">
                <a16:creationId xmlns:a16="http://schemas.microsoft.com/office/drawing/2014/main" id="{6F8BC0AE-2932-0392-1D43-2F08F04EAB63}"/>
              </a:ext>
            </a:extLst>
          </p:cNvPr>
          <p:cNvPicPr>
            <a:picLocks noChangeAspect="1"/>
          </p:cNvPicPr>
          <p:nvPr/>
        </p:nvPicPr>
        <p:blipFill>
          <a:blip r:embed="rId6"/>
          <a:stretch>
            <a:fillRect/>
          </a:stretch>
        </p:blipFill>
        <p:spPr>
          <a:xfrm>
            <a:off x="6155830" y="1489865"/>
            <a:ext cx="5509623" cy="4323777"/>
          </a:xfrm>
          <a:prstGeom prst="rect">
            <a:avLst/>
          </a:prstGeom>
        </p:spPr>
      </p:pic>
    </p:spTree>
    <p:extLst>
      <p:ext uri="{BB962C8B-B14F-4D97-AF65-F5344CB8AC3E}">
        <p14:creationId xmlns:p14="http://schemas.microsoft.com/office/powerpoint/2010/main" val="847447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D937C891-7A38-081D-E274-BF9C65680E96}"/>
              </a:ext>
            </a:extLst>
          </p:cNvPr>
          <p:cNvGrpSpPr/>
          <p:nvPr/>
        </p:nvGrpSpPr>
        <p:grpSpPr>
          <a:xfrm>
            <a:off x="0" y="0"/>
            <a:ext cx="12181840" cy="6911340"/>
            <a:chOff x="0" y="0"/>
            <a:chExt cx="19184" cy="10884"/>
          </a:xfrm>
        </p:grpSpPr>
        <p:pic>
          <p:nvPicPr>
            <p:cNvPr id="3" name="图片 5" descr="34">
              <a:extLst>
                <a:ext uri="{FF2B5EF4-FFF2-40B4-BE49-F238E27FC236}">
                  <a16:creationId xmlns:a16="http://schemas.microsoft.com/office/drawing/2014/main" id="{C5178112-BE43-25AE-3AF8-DC5EFA72AB04}"/>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30D3093A-9DD7-2824-D941-F0093C0FF02C}"/>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1DE15996-1507-2A53-05C9-3C303D737467}"/>
                </a:ext>
              </a:extLst>
            </p:cNvPr>
            <p:cNvPicPr>
              <a:picLocks noChangeAspect="1"/>
            </p:cNvPicPr>
            <p:nvPr/>
          </p:nvPicPr>
          <p:blipFill>
            <a:blip r:embed="rId3"/>
            <a:stretch>
              <a:fillRect/>
            </a:stretch>
          </p:blipFill>
          <p:spPr>
            <a:xfrm>
              <a:off x="0" y="0"/>
              <a:ext cx="19185" cy="9129"/>
            </a:xfrm>
            <a:prstGeom prst="rect">
              <a:avLst/>
            </a:prstGeom>
          </p:spPr>
        </p:pic>
      </p:grpSp>
      <p:pic>
        <p:nvPicPr>
          <p:cNvPr id="6" name="Picture 5">
            <a:extLst>
              <a:ext uri="{FF2B5EF4-FFF2-40B4-BE49-F238E27FC236}">
                <a16:creationId xmlns:a16="http://schemas.microsoft.com/office/drawing/2014/main" id="{A57ECD0B-B81E-21EB-34AF-4892607308A8}"/>
              </a:ext>
            </a:extLst>
          </p:cNvPr>
          <p:cNvPicPr>
            <a:picLocks noChangeAspect="1"/>
          </p:cNvPicPr>
          <p:nvPr/>
        </p:nvPicPr>
        <p:blipFill rotWithShape="1">
          <a:blip r:embed="rId4">
            <a:extLst>
              <a:ext uri="{28A0092B-C50C-407E-A947-70E740481C1C}">
                <a14:useLocalDpi xmlns:a14="http://schemas.microsoft.com/office/drawing/2010/main" val="0"/>
              </a:ext>
            </a:extLst>
          </a:blip>
          <a:srcRect t="-4095" r="83764" b="37529"/>
          <a:stretch/>
        </p:blipFill>
        <p:spPr>
          <a:xfrm flipH="1">
            <a:off x="274530" y="2505002"/>
            <a:ext cx="2969444" cy="3784953"/>
          </a:xfrm>
          <a:prstGeom prst="rect">
            <a:avLst/>
          </a:prstGeom>
        </p:spPr>
      </p:pic>
      <p:grpSp>
        <p:nvGrpSpPr>
          <p:cNvPr id="7" name="Group 6">
            <a:extLst>
              <a:ext uri="{FF2B5EF4-FFF2-40B4-BE49-F238E27FC236}">
                <a16:creationId xmlns:a16="http://schemas.microsoft.com/office/drawing/2014/main" id="{EAFF13A8-3287-2C77-D591-F6F34703E015}"/>
              </a:ext>
            </a:extLst>
          </p:cNvPr>
          <p:cNvGrpSpPr/>
          <p:nvPr/>
        </p:nvGrpSpPr>
        <p:grpSpPr>
          <a:xfrm>
            <a:off x="2595561" y="1705719"/>
            <a:ext cx="6991351" cy="1192738"/>
            <a:chOff x="669757" y="1375190"/>
            <a:chExt cx="6510976" cy="2063211"/>
          </a:xfrm>
        </p:grpSpPr>
        <p:sp>
          <p:nvSpPr>
            <p:cNvPr id="8" name="Speech Bubble: Rectangle with Corners Rounded 7">
              <a:extLst>
                <a:ext uri="{FF2B5EF4-FFF2-40B4-BE49-F238E27FC236}">
                  <a16:creationId xmlns:a16="http://schemas.microsoft.com/office/drawing/2014/main" id="{98D9CF29-CFA1-1636-8E54-40D1AE56A19B}"/>
                </a:ext>
              </a:extLst>
            </p:cNvPr>
            <p:cNvSpPr/>
            <p:nvPr/>
          </p:nvSpPr>
          <p:spPr>
            <a:xfrm>
              <a:off x="669757" y="1375190"/>
              <a:ext cx="6510976" cy="2063211"/>
            </a:xfrm>
            <a:prstGeom prst="wedgeRoundRectCallout">
              <a:avLst>
                <a:gd name="adj1" fmla="val -43409"/>
                <a:gd name="adj2" fmla="val 72047"/>
                <a:gd name="adj3" fmla="val 16667"/>
              </a:avLst>
            </a:prstGeom>
            <a:solidFill>
              <a:schemeClr val="tx2"/>
            </a:solidFill>
            <a:ln w="28575">
              <a:solidFill>
                <a:srgbClr val="34733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9" name="TextBox 8">
              <a:extLst>
                <a:ext uri="{FF2B5EF4-FFF2-40B4-BE49-F238E27FC236}">
                  <a16:creationId xmlns:a16="http://schemas.microsoft.com/office/drawing/2014/main" id="{584D747E-CDC3-AD9F-A76B-3103D17B485A}"/>
                </a:ext>
              </a:extLst>
            </p:cNvPr>
            <p:cNvSpPr txBox="1"/>
            <p:nvPr/>
          </p:nvSpPr>
          <p:spPr>
            <a:xfrm>
              <a:off x="825299" y="1507603"/>
              <a:ext cx="6355434" cy="1766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500" b="1" dirty="0">
                  <a:solidFill>
                    <a:srgbClr val="002060"/>
                  </a:solidFill>
                  <a:latin typeface="Cambria" panose="02040503050406030204" pitchFamily="18" charset="0"/>
                </a:rPr>
                <a:t>Em hãy kể tên những hoạt động ngoài trời mà em biết</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06975058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1">
            <a:extLst>
              <a:ext uri="{FF2B5EF4-FFF2-40B4-BE49-F238E27FC236}">
                <a16:creationId xmlns:a16="http://schemas.microsoft.com/office/drawing/2014/main" id="{3BE15E3C-3AC3-7674-9FC0-A31D72B94D39}"/>
              </a:ext>
            </a:extLst>
          </p:cNvPr>
          <p:cNvGrpSpPr/>
          <p:nvPr/>
        </p:nvGrpSpPr>
        <p:grpSpPr>
          <a:xfrm>
            <a:off x="0" y="-26671"/>
            <a:ext cx="12181840" cy="6911340"/>
            <a:chOff x="0" y="0"/>
            <a:chExt cx="19184" cy="10884"/>
          </a:xfrm>
        </p:grpSpPr>
        <p:pic>
          <p:nvPicPr>
            <p:cNvPr id="3" name="图片 5" descr="34">
              <a:extLst>
                <a:ext uri="{FF2B5EF4-FFF2-40B4-BE49-F238E27FC236}">
                  <a16:creationId xmlns:a16="http://schemas.microsoft.com/office/drawing/2014/main" id="{AF7E67DC-EE0F-B622-6D03-7FD9960EE3F3}"/>
                </a:ext>
              </a:extLst>
            </p:cNvPr>
            <p:cNvPicPr>
              <a:picLocks noChangeAspect="1"/>
            </p:cNvPicPr>
            <p:nvPr/>
          </p:nvPicPr>
          <p:blipFill>
            <a:blip r:embed="rId2"/>
            <a:stretch>
              <a:fillRect/>
            </a:stretch>
          </p:blipFill>
          <p:spPr>
            <a:xfrm>
              <a:off x="0" y="5114"/>
              <a:ext cx="19185" cy="5771"/>
            </a:xfrm>
            <a:prstGeom prst="rect">
              <a:avLst/>
            </a:prstGeom>
          </p:spPr>
        </p:pic>
        <p:sp>
          <p:nvSpPr>
            <p:cNvPr id="4" name="矩形 1">
              <a:extLst>
                <a:ext uri="{FF2B5EF4-FFF2-40B4-BE49-F238E27FC236}">
                  <a16:creationId xmlns:a16="http://schemas.microsoft.com/office/drawing/2014/main" id="{0605730A-7EBD-D7C4-F775-AD1BCDD83253}"/>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5" name="图片 2" descr="35">
              <a:extLst>
                <a:ext uri="{FF2B5EF4-FFF2-40B4-BE49-F238E27FC236}">
                  <a16:creationId xmlns:a16="http://schemas.microsoft.com/office/drawing/2014/main" id="{4A2DA0D2-90A4-24F1-71E4-BDD7FB4E0246}"/>
                </a:ext>
              </a:extLst>
            </p:cNvPr>
            <p:cNvPicPr>
              <a:picLocks noChangeAspect="1"/>
            </p:cNvPicPr>
            <p:nvPr/>
          </p:nvPicPr>
          <p:blipFill>
            <a:blip r:embed="rId3"/>
            <a:stretch>
              <a:fillRect/>
            </a:stretch>
          </p:blipFill>
          <p:spPr>
            <a:xfrm>
              <a:off x="0" y="0"/>
              <a:ext cx="19185" cy="9129"/>
            </a:xfrm>
            <a:prstGeom prst="rect">
              <a:avLst/>
            </a:prstGeom>
          </p:spPr>
        </p:pic>
      </p:grpSp>
      <p:pic>
        <p:nvPicPr>
          <p:cNvPr id="1026" name="Picture 2" descr="Trẻ học được gì từ những chuyến dã ngoại">
            <a:extLst>
              <a:ext uri="{FF2B5EF4-FFF2-40B4-BE49-F238E27FC236}">
                <a16:creationId xmlns:a16="http://schemas.microsoft.com/office/drawing/2014/main" id="{87BAA247-F1EA-E293-2D69-9D9F37BC9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218" y="528164"/>
            <a:ext cx="3867782" cy="290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ợi ích sau những chuyến dã ngoại của bé | MẦM NON TÂM ĐỨC QUẬN 9">
            <a:extLst>
              <a:ext uri="{FF2B5EF4-FFF2-40B4-BE49-F238E27FC236}">
                <a16:creationId xmlns:a16="http://schemas.microsoft.com/office/drawing/2014/main" id="{1C726222-0A7B-0A5C-F36E-C4F2EEE35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87" y="563333"/>
            <a:ext cx="3820890" cy="2865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 khu vui chơi dã ngoại ven Hà Nội dành cho bé">
            <a:extLst>
              <a:ext uri="{FF2B5EF4-FFF2-40B4-BE49-F238E27FC236}">
                <a16:creationId xmlns:a16="http://schemas.microsoft.com/office/drawing/2014/main" id="{4F4D8B60-E354-775C-E761-F570F3D2C3E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15507" y="3957164"/>
            <a:ext cx="3964842" cy="26464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ông trình “mảng xanh trên không” giúp trẻ khám phá thế giới xung quanh">
            <a:extLst>
              <a:ext uri="{FF2B5EF4-FFF2-40B4-BE49-F238E27FC236}">
                <a16:creationId xmlns:a16="http://schemas.microsoft.com/office/drawing/2014/main" id="{58E5C4BE-2F35-1248-1C85-ADCF54B7A7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403" y="3957164"/>
            <a:ext cx="3348769" cy="2664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8AE7BC-02C3-AEF4-3790-DD8F199C32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003366" y="3957164"/>
            <a:ext cx="4167617" cy="264649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2">
            <a:extLst>
              <a:ext uri="{FF2B5EF4-FFF2-40B4-BE49-F238E27FC236}">
                <a16:creationId xmlns:a16="http://schemas.microsoft.com/office/drawing/2014/main" id="{A719EF76-A744-2693-0E2C-96C2AC7B15DE}"/>
              </a:ext>
            </a:extLst>
          </p:cNvPr>
          <p:cNvSpPr/>
          <p:nvPr/>
        </p:nvSpPr>
        <p:spPr>
          <a:xfrm>
            <a:off x="2748841" y="3296554"/>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Khám</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phá</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7" name="矩形 2">
            <a:extLst>
              <a:ext uri="{FF2B5EF4-FFF2-40B4-BE49-F238E27FC236}">
                <a16:creationId xmlns:a16="http://schemas.microsoft.com/office/drawing/2014/main" id="{61AF7E23-96C3-4102-1EE9-E4E540EB9BEA}"/>
              </a:ext>
            </a:extLst>
          </p:cNvPr>
          <p:cNvSpPr/>
          <p:nvPr/>
        </p:nvSpPr>
        <p:spPr>
          <a:xfrm>
            <a:off x="7327001" y="3283297"/>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Dã</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ngoại</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9FFC13AB-D933-9532-D27B-D6BA368723E9}"/>
              </a:ext>
            </a:extLst>
          </p:cNvPr>
          <p:cNvSpPr/>
          <p:nvPr/>
        </p:nvSpPr>
        <p:spPr>
          <a:xfrm>
            <a:off x="526700" y="6237606"/>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Trồng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cây</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9" name="矩形 2">
            <a:extLst>
              <a:ext uri="{FF2B5EF4-FFF2-40B4-BE49-F238E27FC236}">
                <a16:creationId xmlns:a16="http://schemas.microsoft.com/office/drawing/2014/main" id="{97D95041-91AE-2E98-DE6F-8B1DDD52E4C8}"/>
              </a:ext>
            </a:extLst>
          </p:cNvPr>
          <p:cNvSpPr/>
          <p:nvPr/>
        </p:nvSpPr>
        <p:spPr>
          <a:xfrm>
            <a:off x="4517841" y="62143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Thể</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thao</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10" name="矩形 2">
            <a:extLst>
              <a:ext uri="{FF2B5EF4-FFF2-40B4-BE49-F238E27FC236}">
                <a16:creationId xmlns:a16="http://schemas.microsoft.com/office/drawing/2014/main" id="{C624150C-452F-173F-7E92-93B1A404207F}"/>
              </a:ext>
            </a:extLst>
          </p:cNvPr>
          <p:cNvSpPr/>
          <p:nvPr/>
        </p:nvSpPr>
        <p:spPr>
          <a:xfrm>
            <a:off x="8754722" y="6239101"/>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Múa</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hát</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534349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Effect transition="in" filter="fade">
                                      <p:cBhvr>
                                        <p:cTn id="35" dur="1000"/>
                                        <p:tgtEl>
                                          <p:spTgt spid="1032"/>
                                        </p:tgtEl>
                                      </p:cBhvr>
                                    </p:animEffect>
                                    <p:anim calcmode="lin" valueType="num">
                                      <p:cBhvr>
                                        <p:cTn id="36" dur="1000" fill="hold"/>
                                        <p:tgtEl>
                                          <p:spTgt spid="1032"/>
                                        </p:tgtEl>
                                        <p:attrNameLst>
                                          <p:attrName>ppt_x</p:attrName>
                                        </p:attrNameLst>
                                      </p:cBhvr>
                                      <p:tavLst>
                                        <p:tav tm="0">
                                          <p:val>
                                            <p:strVal val="#ppt_x"/>
                                          </p:val>
                                        </p:tav>
                                        <p:tav tm="100000">
                                          <p:val>
                                            <p:strVal val="#ppt_x"/>
                                          </p:val>
                                        </p:tav>
                                      </p:tavLst>
                                    </p:anim>
                                    <p:anim calcmode="lin" valueType="num">
                                      <p:cBhvr>
                                        <p:cTn id="3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000"/>
                                        <p:tgtEl>
                                          <p:spTgt spid="1030"/>
                                        </p:tgtEl>
                                      </p:cBhvr>
                                    </p:animEffect>
                                    <p:anim calcmode="lin" valueType="num">
                                      <p:cBhvr>
                                        <p:cTn id="50" dur="1000" fill="hold"/>
                                        <p:tgtEl>
                                          <p:spTgt spid="1030"/>
                                        </p:tgtEl>
                                        <p:attrNameLst>
                                          <p:attrName>ppt_x</p:attrName>
                                        </p:attrNameLst>
                                      </p:cBhvr>
                                      <p:tavLst>
                                        <p:tav tm="0">
                                          <p:val>
                                            <p:strVal val="#ppt_x"/>
                                          </p:val>
                                        </p:tav>
                                        <p:tav tm="100000">
                                          <p:val>
                                            <p:strVal val="#ppt_x"/>
                                          </p:val>
                                        </p:tav>
                                      </p:tavLst>
                                    </p:anim>
                                    <p:anim calcmode="lin" valueType="num">
                                      <p:cBhvr>
                                        <p:cTn id="5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Effect transition="in" filter="fade">
                                      <p:cBhvr>
                                        <p:cTn id="63" dur="1000"/>
                                        <p:tgtEl>
                                          <p:spTgt spid="1034"/>
                                        </p:tgtEl>
                                      </p:cBhvr>
                                    </p:animEffect>
                                    <p:anim calcmode="lin" valueType="num">
                                      <p:cBhvr>
                                        <p:cTn id="64" dur="1000" fill="hold"/>
                                        <p:tgtEl>
                                          <p:spTgt spid="1034"/>
                                        </p:tgtEl>
                                        <p:attrNameLst>
                                          <p:attrName>ppt_x</p:attrName>
                                        </p:attrNameLst>
                                      </p:cBhvr>
                                      <p:tavLst>
                                        <p:tav tm="0">
                                          <p:val>
                                            <p:strVal val="#ppt_x"/>
                                          </p:val>
                                        </p:tav>
                                        <p:tav tm="100000">
                                          <p:val>
                                            <p:strVal val="#ppt_x"/>
                                          </p:val>
                                        </p:tav>
                                      </p:tavLst>
                                    </p:anim>
                                    <p:anim calcmode="lin" valueType="num">
                                      <p:cBhvr>
                                        <p:cTn id="65"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564</Words>
  <Application>Microsoft Office PowerPoint</Application>
  <PresentationFormat>Widescreen</PresentationFormat>
  <Paragraphs>45</Paragraphs>
  <Slides>18</Slides>
  <Notes>0</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18</vt:i4>
      </vt:variant>
    </vt:vector>
  </HeadingPairs>
  <TitlesOfParts>
    <vt:vector size="36" baseType="lpstr">
      <vt:lpstr>Times New Roman</vt:lpstr>
      <vt:lpstr>字魂105号-简雅黑</vt:lpstr>
      <vt:lpstr>Arial</vt:lpstr>
      <vt:lpstr>字魂131号-酷乐潮玩体</vt:lpstr>
      <vt:lpstr>#9Slide07 HoneyCream</vt:lpstr>
      <vt:lpstr>思源黑体 CN Bold</vt:lpstr>
      <vt:lpstr>UTM Avo</vt:lpstr>
      <vt:lpstr>Calibri</vt:lpstr>
      <vt:lpstr>#9Slide05 Bodega Script</vt:lpstr>
      <vt:lpstr>SVN-Newton</vt:lpstr>
      <vt:lpstr>#9Slide07 Cadena</vt:lpstr>
      <vt:lpstr>字魂59号-创粗黑</vt:lpstr>
      <vt:lpstr>#9Slide05 Aphrodite Pro</vt:lpstr>
      <vt:lpstr>Wingdings</vt:lpstr>
      <vt:lpstr>等线</vt:lpstr>
      <vt:lpstr>Cambria</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LOP_2E</cp:lastModifiedBy>
  <cp:revision>2</cp:revision>
  <dcterms:created xsi:type="dcterms:W3CDTF">2023-01-02T02:14:52Z</dcterms:created>
  <dcterms:modified xsi:type="dcterms:W3CDTF">2025-01-13T04:49:55Z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2023-01-02T03:01:27Z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bf4e5088-0425-40d4-b68f-c30b6d8ff408</vt:lpwstr>
  </property>
  <property fmtid="{D5CDD505-2E9C-101B-9397-08002B2CF9AE}" pid="8" name="MSIP_Label_defa4170-0d19-0005-0004-bc88714345d2_ContentBits">
    <vt:lpwstr>0</vt:lpwstr>
  </property>
</Properties>
</file>