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97" r:id="rId3"/>
    <p:sldId id="259" r:id="rId4"/>
    <p:sldId id="308" r:id="rId5"/>
    <p:sldId id="309" r:id="rId6"/>
    <p:sldId id="310" r:id="rId7"/>
    <p:sldId id="311" r:id="rId8"/>
    <p:sldId id="298" r:id="rId9"/>
    <p:sldId id="312" r:id="rId10"/>
    <p:sldId id="313" r:id="rId11"/>
    <p:sldId id="31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3333" autoAdjust="0"/>
  </p:normalViewPr>
  <p:slideViewPr>
    <p:cSldViewPr snapToGrid="0">
      <p:cViewPr varScale="1">
        <p:scale>
          <a:sx n="53" d="100"/>
          <a:sy n="53" d="100"/>
        </p:scale>
        <p:origin x="1176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A38BD3-E452-4C96-95F6-FBD55D3DE9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AE94C-349B-42F6-872A-338D5CA573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42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2833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7907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9403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94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2309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3035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37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14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AC6D98-046A-405E-9FCB-494EC8D89F4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474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10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81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449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0737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66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734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0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91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802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127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A37A6F9-0407-4492-B52F-49C63C5837A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673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E:\素材\卡通\2eda1b5881d68c7bd19974ddd6672194.png2eda1b5881d68c7bd19974ddd6672194"/>
          <p:cNvPicPr>
            <a:picLocks noChangeAspect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0" y="245110"/>
            <a:ext cx="12188190" cy="6648450"/>
          </a:xfrm>
          <a:prstGeom prst="rect">
            <a:avLst/>
          </a:prstGeom>
        </p:spPr>
      </p:pic>
      <p:pic>
        <p:nvPicPr>
          <p:cNvPr id="17" name="图片 16" descr="E:\素材\卡通\dd2fa15830b53acb0d7380b2390f694c.pngdd2fa15830b53acb0d7380b2390f694c"/>
          <p:cNvPicPr>
            <a:picLocks noChangeAspect="1"/>
          </p:cNvPicPr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455960" y="245396"/>
            <a:ext cx="1999615" cy="1999645"/>
          </a:xfrm>
          <a:prstGeom prst="rect">
            <a:avLst/>
          </a:prstGeom>
        </p:spPr>
      </p:pic>
      <p:pic>
        <p:nvPicPr>
          <p:cNvPr id="19" name="图片 18" descr="E:\素材\卡通\92ae4d8057413ac541816c85d7c4bf83.png92ae4d8057413ac541816c85d7c4bf83"/>
          <p:cNvPicPr>
            <a:picLocks noChangeAspect="1"/>
          </p:cNvPicPr>
          <p:nvPr/>
        </p:nvPicPr>
        <p:blipFill rotWithShape="1">
          <a:blip r:embed="rId5"/>
          <a:srcRect/>
          <a:stretch>
            <a:fillRect/>
          </a:stretch>
        </p:blipFill>
        <p:spPr>
          <a:xfrm flipH="1">
            <a:off x="0" y="-36195"/>
            <a:ext cx="5517515" cy="6929755"/>
          </a:xfrm>
          <a:prstGeom prst="rect">
            <a:avLst/>
          </a:prstGeom>
        </p:spPr>
      </p:pic>
      <p:sp>
        <p:nvSpPr>
          <p:cNvPr id="23" name="TextBox 65"/>
          <p:cNvSpPr txBox="1"/>
          <p:nvPr/>
        </p:nvSpPr>
        <p:spPr>
          <a:xfrm>
            <a:off x="8926218" y="757046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延时符</a:t>
            </a:r>
          </a:p>
        </p:txBody>
      </p:sp>
      <p:pic>
        <p:nvPicPr>
          <p:cNvPr id="13" name="图片 12" descr="E:\素材\卡通\543b8de0e1c0138c2e66a9325a79873e.png543b8de0e1c0138c2e66a9325a79873e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19785" y="3284855"/>
            <a:ext cx="4843145" cy="32518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076450" y="1306286"/>
            <a:ext cx="8782050" cy="3474720"/>
          </a:xfrm>
          <a:prstGeom prst="round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7515" y="1484477"/>
            <a:ext cx="29987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ea typeface="+mn-ea"/>
                <a:cs typeface="+mn-cs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B7387-67B2-BF1F-FA6F-65D31921F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6450" y="2044968"/>
            <a:ext cx="8638781" cy="10181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84D81A-71E4-E5B7-294D-C1183889AB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0994" y="3130142"/>
            <a:ext cx="1603387" cy="85961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extLst>
    <p:ext uri="{E180D4A7-C9FB-4DFB-919C-405C955672EB}">
      <p14:showEvtLst xmlns:p14="http://schemas.microsoft.com/office/powerpoint/2010/main">
        <p14:playEvt time="311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1557" y="139995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Chọn hai đồ vật em muốn mua trong hình dưới đây và tính số tiền cần trả.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A2682B-7D99-F52D-EE2C-A56E92EAD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5" y="1754231"/>
            <a:ext cx="10472737" cy="25034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84510B-75E5-F83B-12D2-BED08572EF12}"/>
              </a:ext>
            </a:extLst>
          </p:cNvPr>
          <p:cNvSpPr txBox="1"/>
          <p:nvPr/>
        </p:nvSpPr>
        <p:spPr>
          <a:xfrm>
            <a:off x="1647826" y="4581525"/>
            <a:ext cx="97726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 err="1">
                <a:solidFill>
                  <a:srgbClr val="FF0000"/>
                </a:solidFill>
                <a:effectLst/>
              </a:rPr>
              <a:t>Ví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dụ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: 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Em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muốn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mua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quyển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sách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và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1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quả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bóng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.</a:t>
            </a:r>
          </a:p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</a:rPr>
              <a:t>Số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tiền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cần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trả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là</a:t>
            </a:r>
            <a:endParaRPr lang="en-US" sz="3200" b="1" i="0" dirty="0">
              <a:solidFill>
                <a:srgbClr val="FF0000"/>
              </a:solidFill>
              <a:effectLst/>
            </a:endParaRPr>
          </a:p>
          <a:p>
            <a:pPr algn="ctr"/>
            <a:r>
              <a:rPr lang="en-US" sz="3200" b="1" i="0" dirty="0">
                <a:solidFill>
                  <a:srgbClr val="FF0000"/>
                </a:solidFill>
                <a:effectLst/>
              </a:rPr>
              <a:t> 22 000 + 76 000 = 98 000 (</a:t>
            </a:r>
            <a:r>
              <a:rPr lang="en-US" sz="3200" b="1" i="0" dirty="0" err="1">
                <a:solidFill>
                  <a:srgbClr val="FF0000"/>
                </a:solidFill>
                <a:effectLst/>
              </a:rPr>
              <a:t>đồng</a:t>
            </a:r>
            <a:r>
              <a:rPr lang="en-US" sz="3200" b="1" i="0" dirty="0">
                <a:solidFill>
                  <a:srgbClr val="FF0000"/>
                </a:solidFill>
                <a:effectLst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60179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1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A2682B-7D99-F52D-EE2C-A56E92EAD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478006"/>
            <a:ext cx="10472737" cy="250344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C84510B-75E5-F83B-12D2-BED08572EF12}"/>
              </a:ext>
            </a:extLst>
          </p:cNvPr>
          <p:cNvSpPr txBox="1"/>
          <p:nvPr/>
        </p:nvSpPr>
        <p:spPr>
          <a:xfrm>
            <a:off x="781051" y="4581525"/>
            <a:ext cx="106394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srgbClr val="FF0000"/>
                </a:solidFill>
                <a:latin typeface="Calibri"/>
              </a:rPr>
              <a:t>Với 100 000 đồng em có thể mua được nhiều nhất là 3 món đồ gồm: 1 quyển sách, 1 khối ru</a:t>
            </a:r>
            <a:r>
              <a:rPr lang="en-US" sz="32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libri"/>
              </a:rPr>
              <a:t>bíc</a:t>
            </a:r>
            <a:r>
              <a:rPr lang="vi-VN" sz="3200" b="1" dirty="0">
                <a:solidFill>
                  <a:srgbClr val="FF0000"/>
                </a:solidFill>
                <a:latin typeface="Calibri"/>
              </a:rPr>
              <a:t> và 1 máy bay đồ chơi.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A2C0AC-10E2-3425-1A51-5AC422E6AADD}"/>
              </a:ext>
            </a:extLst>
          </p:cNvPr>
          <p:cNvSpPr txBox="1"/>
          <p:nvPr/>
        </p:nvSpPr>
        <p:spPr>
          <a:xfrm>
            <a:off x="1466850" y="406695"/>
            <a:ext cx="960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Với 100 000 đồng em hãy lựa chọn những đồ vật ở câu a để mua được nhiều loại nhất.</a:t>
            </a:r>
          </a:p>
        </p:txBody>
      </p:sp>
    </p:spTree>
    <p:extLst>
      <p:ext uri="{BB962C8B-B14F-4D97-AF65-F5344CB8AC3E}">
        <p14:creationId xmlns:p14="http://schemas.microsoft.com/office/powerpoint/2010/main" val="193290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184832" y="3190065"/>
            <a:ext cx="4007768" cy="37959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/>
          <a:srcRect l="62055" t="32662" r="1"/>
          <a:stretch>
            <a:fillRect/>
          </a:stretch>
        </p:blipFill>
        <p:spPr>
          <a:xfrm>
            <a:off x="119936" y="476672"/>
            <a:ext cx="2285772" cy="457952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763940" y="2815013"/>
            <a:ext cx="48513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-300" normalizeH="0" baseline="0" noProof="0">
                <a:ln w="3175">
                  <a:solidFill>
                    <a:prstClr val="black"/>
                  </a:solidFill>
                </a:ln>
                <a:solidFill>
                  <a:srgbClr val="39B72B"/>
                </a:solidFill>
                <a:effectLst/>
                <a:uLnTx/>
                <a:uFillTx/>
                <a:latin typeface="SVN-Dumpling" panose="02000000000000000000" pitchFamily="50" charset="0"/>
                <a:ea typeface="微软雅黑" panose="020B0503020204020204" charset="-122"/>
                <a:cs typeface="+mn-cs"/>
              </a:rPr>
              <a:t>Luyện tập</a:t>
            </a:r>
            <a:endParaRPr kumimoji="0" lang="zh-CN" altLang="en-US" sz="8000" b="1" i="0" u="none" strike="noStrike" kern="1200" cap="none" spc="-300" normalizeH="0" baseline="0" noProof="0" dirty="0">
              <a:ln w="3175">
                <a:solidFill>
                  <a:prstClr val="black"/>
                </a:solidFill>
              </a:ln>
              <a:solidFill>
                <a:srgbClr val="39B72B"/>
              </a:solidFill>
              <a:effectLst/>
              <a:uLnTx/>
              <a:uFillTx/>
              <a:latin typeface="SVN-Dumpling" panose="02000000000000000000" pitchFamily="50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96" y="476672"/>
            <a:ext cx="3990423" cy="2713393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397132" y="1454602"/>
            <a:ext cx="1404721" cy="1240472"/>
            <a:chOff x="9125196" y="1278496"/>
            <a:chExt cx="1193743" cy="1204717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25196" y="1278496"/>
              <a:ext cx="1193743" cy="120471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 flipH="1">
              <a:off x="9266021" y="1543791"/>
              <a:ext cx="912092" cy="576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95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01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Calibri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1447800" y="3343275"/>
            <a:ext cx="98583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 bảng trên và trả lời các câu hỏi: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Năm học nào có số lượng trường tiểu học nhiều nhất?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lượng trường tiểu học năm học 2017 - 2018 ít hơn số lượng trường tiểu học năm học 2016 — 2017 là bao nhiêu trường?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Làm tròn số trường tiểu học ở Việt Nam trong bảng trên đến hàng nghìn và đọc các số vừa làm tròn.</a:t>
            </a:r>
          </a:p>
          <a:p>
            <a:pPr algn="just"/>
            <a:r>
              <a:rPr lang="vi-VN" sz="2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Tuấn nhận xét: “Số lượng trường tiểu học ở Việt Nam giảm dần qua các năm học”. Em có đồng ý với nhận xét của Tuấn không?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1447800" y="3343275"/>
            <a:ext cx="98583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Đọc bảng trên và trả lời các câu hỏi: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Năm học nào có số lượng trường tiểu học nhiều nhất?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50B156-1AAE-FB0C-5CC3-19A97A5333A1}"/>
              </a:ext>
            </a:extLst>
          </p:cNvPr>
          <p:cNvSpPr/>
          <p:nvPr/>
        </p:nvSpPr>
        <p:spPr>
          <a:xfrm>
            <a:off x="4238625" y="1695450"/>
            <a:ext cx="1409700" cy="10287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B1E1-714A-F2D0-A6FF-7AE08C75FD41}"/>
              </a:ext>
            </a:extLst>
          </p:cNvPr>
          <p:cNvSpPr txBox="1"/>
          <p:nvPr/>
        </p:nvSpPr>
        <p:spPr>
          <a:xfrm>
            <a:off x="1676399" y="4638675"/>
            <a:ext cx="93249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 học 2015 - 2016 có số lượng trường tiểu học nhiều nhất.</a:t>
            </a:r>
          </a:p>
        </p:txBody>
      </p:sp>
    </p:spTree>
    <p:extLst>
      <p:ext uri="{BB962C8B-B14F-4D97-AF65-F5344CB8AC3E}">
        <p14:creationId xmlns:p14="http://schemas.microsoft.com/office/powerpoint/2010/main" val="816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552450" y="123825"/>
            <a:ext cx="11087100" cy="6457950"/>
          </a:xfrm>
          <a:prstGeom prst="round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666750" y="3343275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Số lượng trường tiểu học năm học 2017 - 2018 ít hơn số lượng trường tiểu học năm học 2016 — 2017 là bao nhiêu trường?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B1E1-714A-F2D0-A6FF-7AE08C75FD41}"/>
              </a:ext>
            </a:extLst>
          </p:cNvPr>
          <p:cNvSpPr txBox="1"/>
          <p:nvPr/>
        </p:nvSpPr>
        <p:spPr>
          <a:xfrm>
            <a:off x="1647825" y="4638675"/>
            <a:ext cx="982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lượng trường tiểu học năm học 2017 - 2018 ít hơn số lượng trường tiểu học năm học 2016 </a:t>
            </a:r>
            <a:r>
              <a:rPr lang="en-US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2017 là:</a:t>
            </a:r>
            <a:endParaRPr lang="en-US" sz="3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15 052 – 14 937 = 115 (trường)</a:t>
            </a:r>
          </a:p>
        </p:txBody>
      </p:sp>
    </p:spTree>
    <p:extLst>
      <p:ext uri="{BB962C8B-B14F-4D97-AF65-F5344CB8AC3E}">
        <p14:creationId xmlns:p14="http://schemas.microsoft.com/office/powerpoint/2010/main" val="300439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81557" y="139995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105727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685800" y="2838450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</a:t>
            </a: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Làm tròn số trường tiểu học ở Việt Nam trong bảng trên đến hàng nghìn và đọc các số vừa làm tròn.</a:t>
            </a:r>
          </a:p>
        </p:txBody>
      </p:sp>
      <p:graphicFrame>
        <p:nvGraphicFramePr>
          <p:cNvPr id="4" name="Table 5">
            <a:extLst>
              <a:ext uri="{FF2B5EF4-FFF2-40B4-BE49-F238E27FC236}">
                <a16:creationId xmlns:a16="http://schemas.microsoft.com/office/drawing/2014/main" id="{41061435-38ED-23D6-103B-8DA189E00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24362"/>
              </p:ext>
            </p:extLst>
          </p:nvPr>
        </p:nvGraphicFramePr>
        <p:xfrm>
          <a:off x="885826" y="4205815"/>
          <a:ext cx="10248900" cy="21473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49780">
                  <a:extLst>
                    <a:ext uri="{9D8B030D-6E8A-4147-A177-3AD203B41FA5}">
                      <a16:colId xmlns:a16="http://schemas.microsoft.com/office/drawing/2014/main" val="2665804421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5123365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2451016909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435720517"/>
                    </a:ext>
                  </a:extLst>
                </a:gridCol>
                <a:gridCol w="2049780">
                  <a:extLst>
                    <a:ext uri="{9D8B030D-6E8A-4147-A177-3AD203B41FA5}">
                      <a16:colId xmlns:a16="http://schemas.microsoft.com/office/drawing/2014/main" val="1054758036"/>
                    </a:ext>
                  </a:extLst>
                </a:gridCol>
              </a:tblGrid>
              <a:tr h="81410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/>
                        <a:t>Năm</a:t>
                      </a:r>
                      <a:r>
                        <a:rPr lang="en-US" sz="2200" dirty="0"/>
                        <a:t> </a:t>
                      </a:r>
                      <a:r>
                        <a:rPr lang="en-US" sz="2200" dirty="0" err="1"/>
                        <a:t>học</a:t>
                      </a:r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2015 - 2016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2016 - 2017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2017 - 2018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dirty="0"/>
                        <a:t>2018 - 2019</a:t>
                      </a:r>
                    </a:p>
                    <a:p>
                      <a:pPr algn="ctr"/>
                      <a:endParaRPr lang="en-US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0808458"/>
                  </a:ext>
                </a:extLst>
              </a:tr>
              <a:tr h="683851">
                <a:tc>
                  <a:txBody>
                    <a:bodyPr/>
                    <a:lstStyle/>
                    <a:p>
                      <a:r>
                        <a:rPr lang="en-US" dirty="0" err="1"/>
                        <a:t>Làm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tròn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trường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tiểu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học</a:t>
                      </a:r>
                      <a:r>
                        <a:rPr lang="en-US" dirty="0"/>
                        <a:t> ở </a:t>
                      </a:r>
                      <a:r>
                        <a:rPr lang="en-US" dirty="0" err="1"/>
                        <a:t>Việt</a:t>
                      </a:r>
                      <a:r>
                        <a:rPr lang="en-US" dirty="0"/>
                        <a:t> Nam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044363"/>
                  </a:ext>
                </a:extLst>
              </a:tr>
              <a:tr h="649402">
                <a:tc>
                  <a:txBody>
                    <a:bodyPr/>
                    <a:lstStyle/>
                    <a:p>
                      <a:r>
                        <a:rPr lang="en-US" dirty="0" err="1"/>
                        <a:t>Đọc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số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9437432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803A084-CD30-85D3-0A66-E2449E98ECC5}"/>
              </a:ext>
            </a:extLst>
          </p:cNvPr>
          <p:cNvSpPr txBox="1"/>
          <p:nvPr/>
        </p:nvSpPr>
        <p:spPr>
          <a:xfrm>
            <a:off x="3305175" y="499110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15 000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77C6FD-2C11-15B9-AEE0-9A9D53B696ED}"/>
              </a:ext>
            </a:extLst>
          </p:cNvPr>
          <p:cNvSpPr txBox="1"/>
          <p:nvPr/>
        </p:nvSpPr>
        <p:spPr>
          <a:xfrm>
            <a:off x="5305425" y="497205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15 000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CD8F9F-009B-6E7B-8654-9BE14DC52487}"/>
              </a:ext>
            </a:extLst>
          </p:cNvPr>
          <p:cNvSpPr txBox="1"/>
          <p:nvPr/>
        </p:nvSpPr>
        <p:spPr>
          <a:xfrm>
            <a:off x="7334250" y="4924425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15 000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368D9-FBC3-3F27-E46E-A288FAE155B9}"/>
              </a:ext>
            </a:extLst>
          </p:cNvPr>
          <p:cNvSpPr txBox="1"/>
          <p:nvPr/>
        </p:nvSpPr>
        <p:spPr>
          <a:xfrm>
            <a:off x="9324975" y="4933950"/>
            <a:ext cx="1533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14 000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39A1FE-37B4-59C5-3687-A00DB04A8F35}"/>
              </a:ext>
            </a:extLst>
          </p:cNvPr>
          <p:cNvSpPr txBox="1"/>
          <p:nvPr/>
        </p:nvSpPr>
        <p:spPr>
          <a:xfrm>
            <a:off x="3171825" y="563880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6C8131-DFA7-B257-CAC1-33369B860759}"/>
              </a:ext>
            </a:extLst>
          </p:cNvPr>
          <p:cNvSpPr txBox="1"/>
          <p:nvPr/>
        </p:nvSpPr>
        <p:spPr>
          <a:xfrm>
            <a:off x="5314950" y="560070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4CBF65-D5B1-0930-8634-AD586B8A39E9}"/>
              </a:ext>
            </a:extLst>
          </p:cNvPr>
          <p:cNvSpPr txBox="1"/>
          <p:nvPr/>
        </p:nvSpPr>
        <p:spPr>
          <a:xfrm>
            <a:off x="7191375" y="561975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lăm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0B63C7-6008-3A41-B364-A14B5A8AC053}"/>
              </a:ext>
            </a:extLst>
          </p:cNvPr>
          <p:cNvSpPr txBox="1"/>
          <p:nvPr/>
        </p:nvSpPr>
        <p:spPr>
          <a:xfrm>
            <a:off x="9305925" y="5638800"/>
            <a:ext cx="16954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 err="1">
                <a:solidFill>
                  <a:srgbClr val="FF0000"/>
                </a:solidFill>
              </a:rPr>
              <a:t>Mười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bốn</a:t>
            </a:r>
            <a:r>
              <a:rPr lang="en-US" sz="2200" b="1" dirty="0">
                <a:solidFill>
                  <a:srgbClr val="FF0000"/>
                </a:solidFill>
              </a:rPr>
              <a:t> </a:t>
            </a:r>
            <a:r>
              <a:rPr lang="en-US" sz="2200" b="1" dirty="0" err="1">
                <a:solidFill>
                  <a:srgbClr val="FF0000"/>
                </a:solidFill>
              </a:rPr>
              <a:t>nghìn</a:t>
            </a:r>
            <a:endParaRPr lang="en-US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01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757" y="-4961"/>
            <a:ext cx="1662144" cy="1204686"/>
          </a:xfrm>
          <a:prstGeom prst="rect">
            <a:avLst/>
          </a:prstGeom>
        </p:spPr>
      </p:pic>
      <p:sp>
        <p:nvSpPr>
          <p:cNvPr id="21" name="Flowchart: Connector 20"/>
          <p:cNvSpPr/>
          <p:nvPr/>
        </p:nvSpPr>
        <p:spPr>
          <a:xfrm>
            <a:off x="1044388" y="32366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62507" y="340020"/>
            <a:ext cx="97770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Bảng sau cho biết số trường tiểu học ở Việt Nam từ năm 2015 đến năm 2019: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4AF3F90-CECD-09B5-C98D-BED85F5A1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7825" y="1495425"/>
            <a:ext cx="9105900" cy="1905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4EE71F-9CC5-1C4F-09E1-AA42C9963236}"/>
              </a:ext>
            </a:extLst>
          </p:cNvPr>
          <p:cNvSpPr txBox="1"/>
          <p:nvPr/>
        </p:nvSpPr>
        <p:spPr>
          <a:xfrm>
            <a:off x="666750" y="3343275"/>
            <a:ext cx="1063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d) Tuấn nhận xét: “Số lượng trường tiểu học ở Việt Nam giảm dần qua các năm học”. Em có đồng ý với nhận xét của Tuấn không?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08B1E1-714A-F2D0-A6FF-7AE08C75FD41}"/>
              </a:ext>
            </a:extLst>
          </p:cNvPr>
          <p:cNvSpPr txBox="1"/>
          <p:nvPr/>
        </p:nvSpPr>
        <p:spPr>
          <a:xfrm>
            <a:off x="1647825" y="4638675"/>
            <a:ext cx="982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 15 254 &gt; 15 052 &gt; 14 937 &gt; 13 970. Vậy nhận xét của bạn Tuấn là đúng.</a:t>
            </a:r>
          </a:p>
        </p:txBody>
      </p:sp>
    </p:spTree>
    <p:extLst>
      <p:ext uri="{BB962C8B-B14F-4D97-AF65-F5344CB8AC3E}">
        <p14:creationId xmlns:p14="http://schemas.microsoft.com/office/powerpoint/2010/main" val="8289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917056" y="38081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6850" y="406695"/>
            <a:ext cx="10477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a) Ước lượng số gam đậu tương trong lọ đựng nhiều hơn: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944B6C-EE79-A101-FE47-DB61EF17C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071562"/>
            <a:ext cx="6619875" cy="38004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B481F5-0587-00B4-AE0B-D681240DCC31}"/>
              </a:ext>
            </a:extLst>
          </p:cNvPr>
          <p:cNvSpPr txBox="1"/>
          <p:nvPr/>
        </p:nvSpPr>
        <p:spPr>
          <a:xfrm>
            <a:off x="1628775" y="5019675"/>
            <a:ext cx="9963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thấy số gam đậu tương trong lọ có nắp màu đỏ gấp khoảng 2 lần số gam đậu tương trong lọ có nắp màu xanh.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Ước lượng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tầm 1 000g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đậu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tương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25225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Connector 4"/>
          <p:cNvSpPr/>
          <p:nvPr/>
        </p:nvSpPr>
        <p:spPr>
          <a:xfrm>
            <a:off x="917056" y="380813"/>
            <a:ext cx="618120" cy="662688"/>
          </a:xfrm>
          <a:prstGeom prst="flowChartConnector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6850" y="406695"/>
            <a:ext cx="104775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b) Ước lượng số mi-li-lít nước trong bể lớn hơn: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B62B27-0016-7498-E47E-6E89DCD12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995363"/>
            <a:ext cx="6210300" cy="368117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4007FC-583F-1ED9-00C4-0D1BAA05D17A}"/>
              </a:ext>
            </a:extLst>
          </p:cNvPr>
          <p:cNvSpPr txBox="1"/>
          <p:nvPr/>
        </p:nvSpPr>
        <p:spPr>
          <a:xfrm>
            <a:off x="1524000" y="5267325"/>
            <a:ext cx="94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Ta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ml ở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gấp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ml ở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bể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lương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lọ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tầm 6 000 ml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4194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655</Words>
  <Application>Microsoft Office PowerPoint</Application>
  <PresentationFormat>Widescreen</PresentationFormat>
  <Paragraphs>65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等线</vt:lpstr>
      <vt:lpstr>微软雅黑</vt:lpstr>
      <vt:lpstr>Arial</vt:lpstr>
      <vt:lpstr>Calibri</vt:lpstr>
      <vt:lpstr>Calibri Light</vt:lpstr>
      <vt:lpstr>Cambria</vt:lpstr>
      <vt:lpstr>SVN-Dumpling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21</cp:revision>
  <dcterms:created xsi:type="dcterms:W3CDTF">2023-04-15T09:49:54Z</dcterms:created>
  <dcterms:modified xsi:type="dcterms:W3CDTF">2025-04-21T07:21:58Z</dcterms:modified>
</cp:coreProperties>
</file>