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
  </p:notesMasterIdLst>
  <p:sldIdLst>
    <p:sldId id="430" r:id="rId3"/>
    <p:sldId id="425" r:id="rId4"/>
    <p:sldId id="2661" r:id="rId5"/>
    <p:sldId id="427" r:id="rId6"/>
    <p:sldId id="428" r:id="rId7"/>
    <p:sldId id="2666" r:id="rId8"/>
    <p:sldId id="26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F16AC9-BA71-4411-A2CE-8A143FF8D67E}"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3383B-7E92-4D53-8024-A1A995BDBB89}" type="slidenum">
              <a:rPr lang="en-US" smtClean="0"/>
              <a:t>‹#›</a:t>
            </a:fld>
            <a:endParaRPr lang="en-US"/>
          </a:p>
        </p:txBody>
      </p:sp>
    </p:spTree>
    <p:extLst>
      <p:ext uri="{BB962C8B-B14F-4D97-AF65-F5344CB8AC3E}">
        <p14:creationId xmlns:p14="http://schemas.microsoft.com/office/powerpoint/2010/main" val="1327311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Bấm</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chọn</a:t>
            </a:r>
            <a:r>
              <a:rPr lang="en-US" baseline="0" dirty="0"/>
              <a:t>.</a:t>
            </a:r>
            <a:endParaRPr lang="vi-VN"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259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Bấm</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chọn</a:t>
            </a:r>
            <a:r>
              <a:rPr lang="en-US" baseline="0" dirty="0"/>
              <a:t>.</a:t>
            </a:r>
            <a:endParaRPr lang="vi-VN"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5784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Bấm</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chọn</a:t>
            </a:r>
            <a:r>
              <a:rPr lang="en-US" baseline="0" dirty="0"/>
              <a:t>.</a:t>
            </a:r>
            <a:endParaRPr lang="vi-VN"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2282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Bấm</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chọn</a:t>
            </a:r>
            <a:r>
              <a:rPr lang="en-US" baseline="0" dirty="0"/>
              <a:t>.</a:t>
            </a:r>
            <a:endParaRPr lang="vi-VN"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8489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938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6766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10555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22/04/2025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4219981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22/04/2025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754084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392B6E-AC57-4EC7-A4ED-45A8F494EAAC}" type="datetimeFigureOut">
              <a:rPr lang="vi-VN" smtClean="0"/>
              <a:t>22/04/2025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983397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0392B6E-AC57-4EC7-A4ED-45A8F494EAAC}" type="datetimeFigureOut">
              <a:rPr lang="vi-VN" smtClean="0"/>
              <a:t>22/04/2025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429840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0392B6E-AC57-4EC7-A4ED-45A8F494EAAC}" type="datetimeFigureOut">
              <a:rPr lang="vi-VN" smtClean="0"/>
              <a:t>22/04/2025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993485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0392B6E-AC57-4EC7-A4ED-45A8F494EAAC}" type="datetimeFigureOut">
              <a:rPr lang="vi-VN" smtClean="0"/>
              <a:t>22/04/2025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033183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92B6E-AC57-4EC7-A4ED-45A8F494EAAC}" type="datetimeFigureOut">
              <a:rPr lang="vi-VN" smtClean="0"/>
              <a:t>22/04/2025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979616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t>22/04/2025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844339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6588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t>22/04/2025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728951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22/04/2025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32493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22/04/2025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65554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63222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0538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2962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837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9766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424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965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600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92B6E-AC57-4EC7-A4ED-45A8F494EAAC}" type="datetimeFigureOut">
              <a:rPr lang="vi-VN" smtClean="0"/>
              <a:t>22/04/2025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40588-9AA4-4EE8-A8F0-AB40AAF79670}" type="slidenum">
              <a:rPr lang="vi-VN" smtClean="0"/>
              <a:t>‹#›</a:t>
            </a:fld>
            <a:endParaRPr lang="vi-VN"/>
          </a:p>
        </p:txBody>
      </p:sp>
    </p:spTree>
    <p:extLst>
      <p:ext uri="{BB962C8B-B14F-4D97-AF65-F5344CB8AC3E}">
        <p14:creationId xmlns:p14="http://schemas.microsoft.com/office/powerpoint/2010/main" val="12504469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wnload 999 Hình Nền Powerpoint Dễ Thương, Ngộ Nghĩnh Nhất Quả Đ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3B62BB0F-3742-5FC3-BD31-0BB633579D4D}"/>
              </a:ext>
            </a:extLst>
          </p:cNvPr>
          <p:cNvGrpSpPr/>
          <p:nvPr/>
        </p:nvGrpSpPr>
        <p:grpSpPr>
          <a:xfrm>
            <a:off x="0" y="0"/>
            <a:ext cx="12192000" cy="6858000"/>
            <a:chOff x="0" y="0"/>
            <a:chExt cx="12192000" cy="6858000"/>
          </a:xfrm>
        </p:grpSpPr>
        <p:sp>
          <p:nvSpPr>
            <p:cNvPr id="2" name="TextBox 1">
              <a:extLst>
                <a:ext uri="{FF2B5EF4-FFF2-40B4-BE49-F238E27FC236}">
                  <a16:creationId xmlns:a16="http://schemas.microsoft.com/office/drawing/2014/main" id="{BDCC9EC3-D92F-5C86-D4EF-0A5A8430FDC2}"/>
                </a:ext>
              </a:extLst>
            </p:cNvPr>
            <p:cNvSpPr txBox="1"/>
            <p:nvPr/>
          </p:nvSpPr>
          <p:spPr>
            <a:xfrm>
              <a:off x="4229386" y="5888810"/>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Lê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Oanh</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sp>
        <p:nvSpPr>
          <p:cNvPr id="8" name="Hình chữ nhật: Góc Tròn 1">
            <a:extLst>
              <a:ext uri="{FF2B5EF4-FFF2-40B4-BE49-F238E27FC236}">
                <a16:creationId xmlns:a16="http://schemas.microsoft.com/office/drawing/2014/main" id="{6A851486-12CD-20DC-8C03-541F7D51A7B8}"/>
              </a:ext>
            </a:extLst>
          </p:cNvPr>
          <p:cNvSpPr/>
          <p:nvPr/>
        </p:nvSpPr>
        <p:spPr>
          <a:xfrm>
            <a:off x="1491175" y="112542"/>
            <a:ext cx="8356210" cy="4125630"/>
          </a:xfrm>
          <a:custGeom>
            <a:avLst/>
            <a:gdLst>
              <a:gd name="connsiteX0" fmla="*/ 0 w 8356210"/>
              <a:gd name="connsiteY0" fmla="*/ 687618 h 4125630"/>
              <a:gd name="connsiteX1" fmla="*/ 741975 w 8356210"/>
              <a:gd name="connsiteY1" fmla="*/ 0 h 4125630"/>
              <a:gd name="connsiteX2" fmla="*/ 7614234 w 8356210"/>
              <a:gd name="connsiteY2" fmla="*/ 0 h 4125630"/>
              <a:gd name="connsiteX3" fmla="*/ 8356210 w 8356210"/>
              <a:gd name="connsiteY3" fmla="*/ 687618 h 4125630"/>
              <a:gd name="connsiteX4" fmla="*/ 8356210 w 8356210"/>
              <a:gd name="connsiteY4" fmla="*/ 3438011 h 4125630"/>
              <a:gd name="connsiteX5" fmla="*/ 7614234 w 8356210"/>
              <a:gd name="connsiteY5" fmla="*/ 4125630 h 4125630"/>
              <a:gd name="connsiteX6" fmla="*/ 741975 w 8356210"/>
              <a:gd name="connsiteY6" fmla="*/ 4125630 h 4125630"/>
              <a:gd name="connsiteX7" fmla="*/ 0 w 8356210"/>
              <a:gd name="connsiteY7" fmla="*/ 3438011 h 4125630"/>
              <a:gd name="connsiteX8" fmla="*/ 0 w 8356210"/>
              <a:gd name="connsiteY8" fmla="*/ 687618 h 4125630"/>
              <a:gd name="connsiteX0" fmla="*/ 0 w 8356210"/>
              <a:gd name="connsiteY0" fmla="*/ 687618 h 4125630"/>
              <a:gd name="connsiteX1" fmla="*/ 741975 w 8356210"/>
              <a:gd name="connsiteY1" fmla="*/ 0 h 4125630"/>
              <a:gd name="connsiteX2" fmla="*/ 7614234 w 8356210"/>
              <a:gd name="connsiteY2" fmla="*/ 0 h 4125630"/>
              <a:gd name="connsiteX3" fmla="*/ 8356210 w 8356210"/>
              <a:gd name="connsiteY3" fmla="*/ 687618 h 4125630"/>
              <a:gd name="connsiteX4" fmla="*/ 8356210 w 8356210"/>
              <a:gd name="connsiteY4" fmla="*/ 3438011 h 4125630"/>
              <a:gd name="connsiteX5" fmla="*/ 7614234 w 8356210"/>
              <a:gd name="connsiteY5" fmla="*/ 4125630 h 4125630"/>
              <a:gd name="connsiteX6" fmla="*/ 741975 w 8356210"/>
              <a:gd name="connsiteY6" fmla="*/ 4125630 h 4125630"/>
              <a:gd name="connsiteX7" fmla="*/ 0 w 8356210"/>
              <a:gd name="connsiteY7" fmla="*/ 3438011 h 4125630"/>
              <a:gd name="connsiteX8" fmla="*/ 0 w 8356210"/>
              <a:gd name="connsiteY8" fmla="*/ 687618 h 4125630"/>
              <a:gd name="connsiteX0" fmla="*/ 0 w 8356210"/>
              <a:gd name="connsiteY0" fmla="*/ 687618 h 4125630"/>
              <a:gd name="connsiteX1" fmla="*/ 741975 w 8356210"/>
              <a:gd name="connsiteY1" fmla="*/ 0 h 4125630"/>
              <a:gd name="connsiteX2" fmla="*/ 7614234 w 8356210"/>
              <a:gd name="connsiteY2" fmla="*/ 0 h 4125630"/>
              <a:gd name="connsiteX3" fmla="*/ 8356210 w 8356210"/>
              <a:gd name="connsiteY3" fmla="*/ 687618 h 4125630"/>
              <a:gd name="connsiteX4" fmla="*/ 8356210 w 8356210"/>
              <a:gd name="connsiteY4" fmla="*/ 3438011 h 4125630"/>
              <a:gd name="connsiteX5" fmla="*/ 7614234 w 8356210"/>
              <a:gd name="connsiteY5" fmla="*/ 4125630 h 4125630"/>
              <a:gd name="connsiteX6" fmla="*/ 741975 w 8356210"/>
              <a:gd name="connsiteY6" fmla="*/ 4125630 h 4125630"/>
              <a:gd name="connsiteX7" fmla="*/ 0 w 8356210"/>
              <a:gd name="connsiteY7" fmla="*/ 3438011 h 4125630"/>
              <a:gd name="connsiteX8" fmla="*/ 0 w 8356210"/>
              <a:gd name="connsiteY8" fmla="*/ 687618 h 412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6210" h="4125630" fill="none" extrusionOk="0">
                <a:moveTo>
                  <a:pt x="0" y="687618"/>
                </a:moveTo>
                <a:cubicBezTo>
                  <a:pt x="3792" y="409751"/>
                  <a:pt x="391070" y="93683"/>
                  <a:pt x="741975" y="0"/>
                </a:cubicBezTo>
                <a:cubicBezTo>
                  <a:pt x="1919414" y="92840"/>
                  <a:pt x="4450163" y="449841"/>
                  <a:pt x="7614234" y="0"/>
                </a:cubicBezTo>
                <a:cubicBezTo>
                  <a:pt x="7999725" y="-162224"/>
                  <a:pt x="8204311" y="262948"/>
                  <a:pt x="8356210" y="687618"/>
                </a:cubicBezTo>
                <a:cubicBezTo>
                  <a:pt x="8630532" y="1248671"/>
                  <a:pt x="8188812" y="2574859"/>
                  <a:pt x="8356210" y="3438011"/>
                </a:cubicBezTo>
                <a:cubicBezTo>
                  <a:pt x="8390713" y="3646558"/>
                  <a:pt x="8002066" y="4101371"/>
                  <a:pt x="7614234" y="4125630"/>
                </a:cubicBezTo>
                <a:cubicBezTo>
                  <a:pt x="5049703" y="4246101"/>
                  <a:pt x="1510606" y="4241093"/>
                  <a:pt x="741975" y="4125630"/>
                </a:cubicBezTo>
                <a:cubicBezTo>
                  <a:pt x="438762" y="4113937"/>
                  <a:pt x="-83551" y="3833746"/>
                  <a:pt x="0" y="3438011"/>
                </a:cubicBezTo>
                <a:cubicBezTo>
                  <a:pt x="152051" y="1994804"/>
                  <a:pt x="-51524" y="1222306"/>
                  <a:pt x="0" y="687618"/>
                </a:cubicBezTo>
                <a:close/>
              </a:path>
              <a:path w="8356210" h="4125630" stroke="0" extrusionOk="0">
                <a:moveTo>
                  <a:pt x="0" y="687618"/>
                </a:moveTo>
                <a:cubicBezTo>
                  <a:pt x="-4395" y="381238"/>
                  <a:pt x="351254" y="10073"/>
                  <a:pt x="741975" y="0"/>
                </a:cubicBezTo>
                <a:cubicBezTo>
                  <a:pt x="2727180" y="63869"/>
                  <a:pt x="4913657" y="65766"/>
                  <a:pt x="7614234" y="0"/>
                </a:cubicBezTo>
                <a:cubicBezTo>
                  <a:pt x="7876529" y="-27918"/>
                  <a:pt x="8489225" y="293851"/>
                  <a:pt x="8356210" y="687618"/>
                </a:cubicBezTo>
                <a:cubicBezTo>
                  <a:pt x="8451634" y="1890100"/>
                  <a:pt x="8527069" y="2211430"/>
                  <a:pt x="8356210" y="3438011"/>
                </a:cubicBezTo>
                <a:cubicBezTo>
                  <a:pt x="8328041" y="3736156"/>
                  <a:pt x="7898398" y="4064359"/>
                  <a:pt x="7614234" y="4125630"/>
                </a:cubicBezTo>
                <a:cubicBezTo>
                  <a:pt x="4536249" y="3816725"/>
                  <a:pt x="3960492" y="4324359"/>
                  <a:pt x="741975" y="4125630"/>
                </a:cubicBezTo>
                <a:cubicBezTo>
                  <a:pt x="301891" y="4212101"/>
                  <a:pt x="-33437" y="3748824"/>
                  <a:pt x="0" y="3438011"/>
                </a:cubicBezTo>
                <a:cubicBezTo>
                  <a:pt x="51431" y="2386984"/>
                  <a:pt x="75649" y="1457734"/>
                  <a:pt x="0" y="687618"/>
                </a:cubicBezTo>
                <a:close/>
              </a:path>
              <a:path w="8356210" h="4125630" fill="none" stroke="0" extrusionOk="0">
                <a:moveTo>
                  <a:pt x="0" y="687618"/>
                </a:moveTo>
                <a:cubicBezTo>
                  <a:pt x="53594" y="327617"/>
                  <a:pt x="440861" y="47001"/>
                  <a:pt x="741975" y="0"/>
                </a:cubicBezTo>
                <a:cubicBezTo>
                  <a:pt x="2601256" y="414228"/>
                  <a:pt x="3973549" y="301948"/>
                  <a:pt x="7614234" y="0"/>
                </a:cubicBezTo>
                <a:cubicBezTo>
                  <a:pt x="7962111" y="-121110"/>
                  <a:pt x="8332474" y="220923"/>
                  <a:pt x="8356210" y="687618"/>
                </a:cubicBezTo>
                <a:cubicBezTo>
                  <a:pt x="8447313" y="1194260"/>
                  <a:pt x="8423947" y="2478045"/>
                  <a:pt x="8356210" y="3438011"/>
                </a:cubicBezTo>
                <a:cubicBezTo>
                  <a:pt x="8375100" y="3799723"/>
                  <a:pt x="7970914" y="4077531"/>
                  <a:pt x="7614234" y="4125630"/>
                </a:cubicBezTo>
                <a:cubicBezTo>
                  <a:pt x="4849212" y="3986918"/>
                  <a:pt x="1308850" y="4059566"/>
                  <a:pt x="741975" y="4125630"/>
                </a:cubicBezTo>
                <a:cubicBezTo>
                  <a:pt x="279807" y="4078453"/>
                  <a:pt x="-78927" y="3781579"/>
                  <a:pt x="0" y="3438011"/>
                </a:cubicBezTo>
                <a:cubicBezTo>
                  <a:pt x="-16556" y="2257456"/>
                  <a:pt x="-15099" y="1343235"/>
                  <a:pt x="0" y="687618"/>
                </a:cubicBezTo>
                <a:close/>
              </a:path>
              <a:path w="8356210" h="4125630" fill="none" stroke="0" extrusionOk="0">
                <a:moveTo>
                  <a:pt x="0" y="687618"/>
                </a:moveTo>
                <a:cubicBezTo>
                  <a:pt x="11347" y="348100"/>
                  <a:pt x="397977" y="109638"/>
                  <a:pt x="741975" y="0"/>
                </a:cubicBezTo>
                <a:cubicBezTo>
                  <a:pt x="2300146" y="254632"/>
                  <a:pt x="4117439" y="480569"/>
                  <a:pt x="7614234" y="0"/>
                </a:cubicBezTo>
                <a:cubicBezTo>
                  <a:pt x="7997111" y="-138296"/>
                  <a:pt x="8266106" y="249280"/>
                  <a:pt x="8356210" y="687618"/>
                </a:cubicBezTo>
                <a:cubicBezTo>
                  <a:pt x="8595659" y="1072328"/>
                  <a:pt x="8243614" y="2500941"/>
                  <a:pt x="8356210" y="3438011"/>
                </a:cubicBezTo>
                <a:cubicBezTo>
                  <a:pt x="8320711" y="3714515"/>
                  <a:pt x="7986880" y="4112234"/>
                  <a:pt x="7614234" y="4125630"/>
                </a:cubicBezTo>
                <a:cubicBezTo>
                  <a:pt x="4924358" y="4180049"/>
                  <a:pt x="1372195" y="4231983"/>
                  <a:pt x="741975" y="4125630"/>
                </a:cubicBezTo>
                <a:cubicBezTo>
                  <a:pt x="357382" y="4109098"/>
                  <a:pt x="-111305" y="3813682"/>
                  <a:pt x="0" y="3438011"/>
                </a:cubicBezTo>
                <a:cubicBezTo>
                  <a:pt x="101284" y="2093435"/>
                  <a:pt x="-47933" y="1305874"/>
                  <a:pt x="0" y="687618"/>
                </a:cubicBezTo>
                <a:close/>
              </a:path>
            </a:pathLst>
          </a:custGeom>
          <a:solidFill>
            <a:srgbClr val="FFFFFF">
              <a:alpha val="80000"/>
            </a:srgbClr>
          </a:solidFill>
          <a:ln w="38100">
            <a:solidFill>
              <a:srgbClr val="002060"/>
            </a:solidFill>
            <a:extLst>
              <a:ext uri="{C807C97D-BFC1-408E-A445-0C87EB9F89A2}">
                <ask:lineSketchStyleProps xmlns:ask="http://schemas.microsoft.com/office/drawing/2018/sketchyshapes" sd="852854689">
                  <a:custGeom>
                    <a:avLst/>
                    <a:gdLst>
                      <a:gd name="connsiteX0" fmla="*/ 0 w 8356210"/>
                      <a:gd name="connsiteY0" fmla="*/ 687618 h 4125630"/>
                      <a:gd name="connsiteX1" fmla="*/ 741975 w 8356210"/>
                      <a:gd name="connsiteY1" fmla="*/ 0 h 4125630"/>
                      <a:gd name="connsiteX2" fmla="*/ 7614234 w 8356210"/>
                      <a:gd name="connsiteY2" fmla="*/ 0 h 4125630"/>
                      <a:gd name="connsiteX3" fmla="*/ 8356210 w 8356210"/>
                      <a:gd name="connsiteY3" fmla="*/ 687618 h 4125630"/>
                      <a:gd name="connsiteX4" fmla="*/ 8356210 w 8356210"/>
                      <a:gd name="connsiteY4" fmla="*/ 3438011 h 4125630"/>
                      <a:gd name="connsiteX5" fmla="*/ 7614234 w 8356210"/>
                      <a:gd name="connsiteY5" fmla="*/ 4125630 h 4125630"/>
                      <a:gd name="connsiteX6" fmla="*/ 741975 w 8356210"/>
                      <a:gd name="connsiteY6" fmla="*/ 4125630 h 4125630"/>
                      <a:gd name="connsiteX7" fmla="*/ 0 w 8356210"/>
                      <a:gd name="connsiteY7" fmla="*/ 3438011 h 4125630"/>
                      <a:gd name="connsiteX8" fmla="*/ 0 w 8356210"/>
                      <a:gd name="connsiteY8" fmla="*/ 687618 h 4125630"/>
                      <a:gd name="connsiteX0" fmla="*/ 0 w 8356210"/>
                      <a:gd name="connsiteY0" fmla="*/ 687618 h 4125630"/>
                      <a:gd name="connsiteX1" fmla="*/ 741975 w 8356210"/>
                      <a:gd name="connsiteY1" fmla="*/ 0 h 4125630"/>
                      <a:gd name="connsiteX2" fmla="*/ 7614234 w 8356210"/>
                      <a:gd name="connsiteY2" fmla="*/ 0 h 4125630"/>
                      <a:gd name="connsiteX3" fmla="*/ 8356210 w 8356210"/>
                      <a:gd name="connsiteY3" fmla="*/ 687618 h 4125630"/>
                      <a:gd name="connsiteX4" fmla="*/ 8356210 w 8356210"/>
                      <a:gd name="connsiteY4" fmla="*/ 3438011 h 4125630"/>
                      <a:gd name="connsiteX5" fmla="*/ 7614234 w 8356210"/>
                      <a:gd name="connsiteY5" fmla="*/ 4125630 h 4125630"/>
                      <a:gd name="connsiteX6" fmla="*/ 741975 w 8356210"/>
                      <a:gd name="connsiteY6" fmla="*/ 4125630 h 4125630"/>
                      <a:gd name="connsiteX7" fmla="*/ 0 w 8356210"/>
                      <a:gd name="connsiteY7" fmla="*/ 3438011 h 4125630"/>
                      <a:gd name="connsiteX8" fmla="*/ 0 w 8356210"/>
                      <a:gd name="connsiteY8" fmla="*/ 687618 h 412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6210" h="4125630" fill="none" extrusionOk="0">
                        <a:moveTo>
                          <a:pt x="0" y="687618"/>
                        </a:moveTo>
                        <a:cubicBezTo>
                          <a:pt x="1414" y="345392"/>
                          <a:pt x="387212" y="87209"/>
                          <a:pt x="741975" y="0"/>
                        </a:cubicBezTo>
                        <a:cubicBezTo>
                          <a:pt x="2047926" y="85213"/>
                          <a:pt x="4344238" y="213794"/>
                          <a:pt x="7614234" y="0"/>
                        </a:cubicBezTo>
                        <a:cubicBezTo>
                          <a:pt x="8003959" y="-133077"/>
                          <a:pt x="8252149" y="277418"/>
                          <a:pt x="8356210" y="687618"/>
                        </a:cubicBezTo>
                        <a:cubicBezTo>
                          <a:pt x="8494949" y="1157955"/>
                          <a:pt x="8216306" y="2520614"/>
                          <a:pt x="8356210" y="3438011"/>
                        </a:cubicBezTo>
                        <a:cubicBezTo>
                          <a:pt x="8381675" y="3692429"/>
                          <a:pt x="8016008" y="4117001"/>
                          <a:pt x="7614234" y="4125630"/>
                        </a:cubicBezTo>
                        <a:cubicBezTo>
                          <a:pt x="4930115" y="4203428"/>
                          <a:pt x="1504440" y="4163402"/>
                          <a:pt x="741975" y="4125630"/>
                        </a:cubicBezTo>
                        <a:cubicBezTo>
                          <a:pt x="401947" y="4118099"/>
                          <a:pt x="-72041" y="3831470"/>
                          <a:pt x="0" y="3438011"/>
                        </a:cubicBezTo>
                        <a:cubicBezTo>
                          <a:pt x="103638" y="2084934"/>
                          <a:pt x="-22749" y="1296532"/>
                          <a:pt x="0" y="687618"/>
                        </a:cubicBezTo>
                        <a:close/>
                      </a:path>
                      <a:path w="8356210" h="4125630" stroke="0" extrusionOk="0">
                        <a:moveTo>
                          <a:pt x="0" y="687618"/>
                        </a:moveTo>
                        <a:cubicBezTo>
                          <a:pt x="7771" y="352101"/>
                          <a:pt x="351809" y="15677"/>
                          <a:pt x="741975" y="0"/>
                        </a:cubicBezTo>
                        <a:cubicBezTo>
                          <a:pt x="2724602" y="92564"/>
                          <a:pt x="4847681" y="-24172"/>
                          <a:pt x="7614234" y="0"/>
                        </a:cubicBezTo>
                        <a:cubicBezTo>
                          <a:pt x="7890079" y="-29285"/>
                          <a:pt x="8412874" y="277369"/>
                          <a:pt x="8356210" y="687618"/>
                        </a:cubicBezTo>
                        <a:cubicBezTo>
                          <a:pt x="8417015" y="1894268"/>
                          <a:pt x="8467862" y="2198886"/>
                          <a:pt x="8356210" y="3438011"/>
                        </a:cubicBezTo>
                        <a:cubicBezTo>
                          <a:pt x="8320318" y="3763565"/>
                          <a:pt x="7949178" y="4092481"/>
                          <a:pt x="7614234" y="4125630"/>
                        </a:cubicBezTo>
                        <a:cubicBezTo>
                          <a:pt x="4526664" y="3915997"/>
                          <a:pt x="3976008" y="4217640"/>
                          <a:pt x="741975" y="4125630"/>
                        </a:cubicBezTo>
                        <a:cubicBezTo>
                          <a:pt x="286208" y="4166932"/>
                          <a:pt x="-30294" y="3763990"/>
                          <a:pt x="0" y="3438011"/>
                        </a:cubicBezTo>
                        <a:cubicBezTo>
                          <a:pt x="41060" y="2531491"/>
                          <a:pt x="74881" y="1469878"/>
                          <a:pt x="0" y="687618"/>
                        </a:cubicBezTo>
                        <a:close/>
                      </a:path>
                      <a:path w="8356210" h="4125630" fill="none" stroke="0" extrusionOk="0">
                        <a:moveTo>
                          <a:pt x="0" y="687618"/>
                        </a:moveTo>
                        <a:cubicBezTo>
                          <a:pt x="48024" y="330545"/>
                          <a:pt x="387302" y="92784"/>
                          <a:pt x="741975" y="0"/>
                        </a:cubicBezTo>
                        <a:cubicBezTo>
                          <a:pt x="2443993" y="222006"/>
                          <a:pt x="4215326" y="135594"/>
                          <a:pt x="7614234" y="0"/>
                        </a:cubicBezTo>
                        <a:cubicBezTo>
                          <a:pt x="7958033" y="-105916"/>
                          <a:pt x="8322957" y="267550"/>
                          <a:pt x="8356210" y="687618"/>
                        </a:cubicBezTo>
                        <a:cubicBezTo>
                          <a:pt x="8537517" y="1081588"/>
                          <a:pt x="8329247" y="2413647"/>
                          <a:pt x="8356210" y="3438011"/>
                        </a:cubicBezTo>
                        <a:cubicBezTo>
                          <a:pt x="8309748" y="3789038"/>
                          <a:pt x="8002285" y="4118376"/>
                          <a:pt x="7614234" y="4125630"/>
                        </a:cubicBezTo>
                        <a:cubicBezTo>
                          <a:pt x="4772443" y="4051309"/>
                          <a:pt x="1386140" y="4100240"/>
                          <a:pt x="741975" y="4125630"/>
                        </a:cubicBezTo>
                        <a:cubicBezTo>
                          <a:pt x="321139" y="4110273"/>
                          <a:pt x="-72788" y="3808805"/>
                          <a:pt x="0" y="3438011"/>
                        </a:cubicBezTo>
                        <a:cubicBezTo>
                          <a:pt x="38461" y="2236439"/>
                          <a:pt x="-9532" y="1361280"/>
                          <a:pt x="0" y="68761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67E1FD8-3C46-D337-18D8-DC16F93D7B5F}"/>
              </a:ext>
            </a:extLst>
          </p:cNvPr>
          <p:cNvPicPr>
            <a:picLocks noChangeAspect="1"/>
          </p:cNvPicPr>
          <p:nvPr/>
        </p:nvPicPr>
        <p:blipFill>
          <a:blip r:embed="rId4"/>
          <a:stretch>
            <a:fillRect/>
          </a:stretch>
        </p:blipFill>
        <p:spPr>
          <a:xfrm>
            <a:off x="2251418" y="516978"/>
            <a:ext cx="6736664" cy="890093"/>
          </a:xfrm>
          <a:prstGeom prst="rect">
            <a:avLst/>
          </a:prstGeom>
        </p:spPr>
      </p:pic>
      <p:sp>
        <p:nvSpPr>
          <p:cNvPr id="7" name="TextBox 6">
            <a:extLst>
              <a:ext uri="{FF2B5EF4-FFF2-40B4-BE49-F238E27FC236}">
                <a16:creationId xmlns:a16="http://schemas.microsoft.com/office/drawing/2014/main" id="{BF6C8FDF-8918-54ED-1E65-1C5B4EB0F087}"/>
              </a:ext>
            </a:extLst>
          </p:cNvPr>
          <p:cNvSpPr txBox="1"/>
          <p:nvPr/>
        </p:nvSpPr>
        <p:spPr>
          <a:xfrm>
            <a:off x="3810000" y="1438274"/>
            <a:ext cx="4514850" cy="707886"/>
          </a:xfrm>
          <a:prstGeom prst="rect">
            <a:avLst/>
          </a:prstGeom>
          <a:noFill/>
        </p:spPr>
        <p:txBody>
          <a:bodyPr wrap="square" rtlCol="0">
            <a:spAutoFit/>
          </a:bodyPr>
          <a:lstStyle/>
          <a:p>
            <a:r>
              <a:rPr lang="en-US" sz="4000" dirty="0" err="1">
                <a:latin typeface="Nunito black" pitchFamily="2" charset="0"/>
              </a:rPr>
              <a:t>Bài</a:t>
            </a:r>
            <a:r>
              <a:rPr lang="en-US" sz="4000" dirty="0">
                <a:latin typeface="Nunito black" pitchFamily="2" charset="0"/>
              </a:rPr>
              <a:t> 28: </a:t>
            </a:r>
            <a:r>
              <a:rPr lang="en-US" sz="4000" dirty="0" err="1">
                <a:latin typeface="Nunito black" pitchFamily="2" charset="0"/>
              </a:rPr>
              <a:t>Tiết</a:t>
            </a:r>
            <a:r>
              <a:rPr lang="en-US" sz="4000" dirty="0">
                <a:latin typeface="Nunito black" pitchFamily="2" charset="0"/>
              </a:rPr>
              <a:t> 1, 2</a:t>
            </a:r>
          </a:p>
        </p:txBody>
      </p:sp>
      <p:pic>
        <p:nvPicPr>
          <p:cNvPr id="16" name="Picture 15">
            <a:extLst>
              <a:ext uri="{FF2B5EF4-FFF2-40B4-BE49-F238E27FC236}">
                <a16:creationId xmlns:a16="http://schemas.microsoft.com/office/drawing/2014/main" id="{EB9CD951-6D70-8765-2E1B-80EFFE94CD56}"/>
              </a:ext>
            </a:extLst>
          </p:cNvPr>
          <p:cNvPicPr>
            <a:picLocks noChangeAspect="1"/>
          </p:cNvPicPr>
          <p:nvPr/>
        </p:nvPicPr>
        <p:blipFill>
          <a:blip r:embed="rId5"/>
          <a:stretch>
            <a:fillRect/>
          </a:stretch>
        </p:blipFill>
        <p:spPr>
          <a:xfrm>
            <a:off x="2733778" y="2063037"/>
            <a:ext cx="6419644" cy="1798476"/>
          </a:xfrm>
          <a:prstGeom prst="rect">
            <a:avLst/>
          </a:prstGeom>
        </p:spPr>
      </p:pic>
    </p:spTree>
    <p:extLst>
      <p:ext uri="{BB962C8B-B14F-4D97-AF65-F5344CB8AC3E}">
        <p14:creationId xmlns:p14="http://schemas.microsoft.com/office/powerpoint/2010/main" val="355063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9198"/>
          <a:stretch/>
        </p:blipFill>
        <p:spPr>
          <a:xfrm>
            <a:off x="0" y="0"/>
            <a:ext cx="12192000" cy="6865257"/>
          </a:xfrm>
          <a:prstGeom prst="rect">
            <a:avLst/>
          </a:prstGeom>
        </p:spPr>
      </p:pic>
      <p:sp>
        <p:nvSpPr>
          <p:cNvPr id="17" name="Rectangle: Rounded Corners 6">
            <a:extLst>
              <a:ext uri="{FF2B5EF4-FFF2-40B4-BE49-F238E27FC236}">
                <a16:creationId xmlns:a16="http://schemas.microsoft.com/office/drawing/2014/main" id="{C4D63267-0065-4DF6-B5B4-D4A3E36F9DF0}"/>
              </a:ext>
            </a:extLst>
          </p:cNvPr>
          <p:cNvSpPr/>
          <p:nvPr/>
        </p:nvSpPr>
        <p:spPr>
          <a:xfrm>
            <a:off x="233390" y="144736"/>
            <a:ext cx="11837449" cy="6649913"/>
          </a:xfrm>
          <a:prstGeom prst="roundRect">
            <a:avLst>
              <a:gd name="adj" fmla="val 13348"/>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4772DA2-0A3E-CE3F-40DE-E7F819C4C18D}"/>
              </a:ext>
            </a:extLst>
          </p:cNvPr>
          <p:cNvSpPr txBox="1"/>
          <p:nvPr/>
        </p:nvSpPr>
        <p:spPr>
          <a:xfrm>
            <a:off x="333375" y="342900"/>
            <a:ext cx="11858625" cy="5693866"/>
          </a:xfrm>
          <a:prstGeom prst="rect">
            <a:avLst/>
          </a:prstGeom>
          <a:noFill/>
        </p:spPr>
        <p:txBody>
          <a:bodyPr wrap="square" rtlCol="0">
            <a:spAutoFit/>
          </a:bodyPr>
          <a:lstStyle/>
          <a:p>
            <a:pPr algn="ctr"/>
            <a:r>
              <a:rPr lang="vi-VN" sz="2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 ĐIỀU NHỎ TỚ LÀM CHO TRÁI ĐẤT</a:t>
            </a:r>
          </a:p>
          <a:p>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Chỉ là những điều nhỏ thôi, nhưng tớ tin rằng nếu mọi người cùng làm thì kết quả sẽ rất lớn.</a:t>
            </a:r>
          </a:p>
          <a:p>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1. Không vứt rác bừa bãi</a:t>
            </a:r>
          </a:p>
          <a:p>
            <a:r>
              <a:rPr lang="vi-VN" sz="2600" dirty="0">
                <a:latin typeface="Arial-Rounded" panose="020B0500000000000000" pitchFamily="34" charset="0"/>
                <a:ea typeface="Arial-Rounded" panose="020B0500000000000000" pitchFamily="34" charset="0"/>
                <a:cs typeface="Arial-Rounded" panose="020B0500000000000000" pitchFamily="34" charset="0"/>
              </a:rPr>
              <a:t>Nhiều bạn thản nhiên vứt rác ra đường, vì cho rằng có người dọn hộ. Nếu ai cũng như thế, Trái Đất sẽ biến thành núi rác khổng lồ.</a:t>
            </a:r>
          </a:p>
          <a:p>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2. Không dùng túi ni lông</a:t>
            </a:r>
          </a:p>
          <a:p>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Ước tính hiện nay có khoảng 300 triệu túi ni lông đang bị vứt trôi nổi trên đại dương. Để cứu sinh vật biển, chúng ta có thể dùng túi vải, túi giấy,... thay cho túi ni lông.</a:t>
            </a:r>
          </a:p>
          <a:p>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3. Không lãng phí thức ăn</a:t>
            </a:r>
          </a:p>
          <a:p>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Điều này chắc chắn ai cũng làm được. Không để thừa thức ăn là chúng ta tôn trọng người làm ra thức ăn cho mình. Và thế là Trái Đất cũng được tôn trọng. </a:t>
            </a:r>
          </a:p>
          <a:p>
            <a:r>
              <a:rPr lang="vi-VN" sz="2600" dirty="0">
                <a:latin typeface="Arial-Rounded" panose="020B0500000000000000" pitchFamily="34" charset="0"/>
                <a:ea typeface="Arial-Rounded" panose="020B0500000000000000" pitchFamily="34" charset="0"/>
                <a:cs typeface="Arial-Rounded" panose="020B0500000000000000" pitchFamily="34" charset="0"/>
              </a:rPr>
              <a:t>Đến lượt bạn rồi. Hãy viết tiếp những điều thứ tư, thứ năm,... nhé.</a:t>
            </a:r>
          </a:p>
          <a:p>
            <a:pPr algn="r"/>
            <a:r>
              <a:rPr lang="vi-VN" sz="2600" dirty="0">
                <a:latin typeface="Arial-Rounded" panose="020B0500000000000000" pitchFamily="34" charset="0"/>
                <a:ea typeface="Arial-Rounded" panose="020B0500000000000000" pitchFamily="34" charset="0"/>
                <a:cs typeface="Arial-Rounded" panose="020B0500000000000000" pitchFamily="34" charset="0"/>
              </a:rPr>
              <a:t>(Theo Trang Nguyễn)</a:t>
            </a:r>
          </a:p>
        </p:txBody>
      </p:sp>
    </p:spTree>
    <p:extLst>
      <p:ext uri="{BB962C8B-B14F-4D97-AF65-F5344CB8AC3E}">
        <p14:creationId xmlns:p14="http://schemas.microsoft.com/office/powerpoint/2010/main" val="96291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9198"/>
          <a:stretch/>
        </p:blipFill>
        <p:spPr>
          <a:xfrm>
            <a:off x="0" y="0"/>
            <a:ext cx="12192000" cy="6865257"/>
          </a:xfrm>
          <a:prstGeom prst="rect">
            <a:avLst/>
          </a:prstGeom>
        </p:spPr>
      </p:pic>
      <p:sp>
        <p:nvSpPr>
          <p:cNvPr id="17" name="Rectangle: Rounded Corners 6">
            <a:extLst>
              <a:ext uri="{FF2B5EF4-FFF2-40B4-BE49-F238E27FC236}">
                <a16:creationId xmlns:a16="http://schemas.microsoft.com/office/drawing/2014/main" id="{C4D63267-0065-4DF6-B5B4-D4A3E36F9DF0}"/>
              </a:ext>
            </a:extLst>
          </p:cNvPr>
          <p:cNvSpPr/>
          <p:nvPr/>
        </p:nvSpPr>
        <p:spPr>
          <a:xfrm>
            <a:off x="233390" y="144736"/>
            <a:ext cx="11837449" cy="6649913"/>
          </a:xfrm>
          <a:prstGeom prst="roundRect">
            <a:avLst>
              <a:gd name="adj" fmla="val 13348"/>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4772DA2-0A3E-CE3F-40DE-E7F819C4C18D}"/>
              </a:ext>
            </a:extLst>
          </p:cNvPr>
          <p:cNvSpPr txBox="1"/>
          <p:nvPr/>
        </p:nvSpPr>
        <p:spPr>
          <a:xfrm>
            <a:off x="333375" y="342900"/>
            <a:ext cx="11858625" cy="5693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ĐIỀU NHỎ TỚ LÀM CHO TRÁI ĐẤT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 là những điều nhỏ thôi, nhưng tớ tin rằng nếu mọi người cùng làm thì kết quả sẽ rất lớn.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1. Không vứt rác bừa bãi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Nhiều bạn thản nhiên vứt rác ra đường, vì cho rằng có người dọn hộ. Nếu ai cũng như thế, Trái Đất sẽ biến thành núi rác khổng lồ.</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Không dùng túi ni lông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Ước tính hiện nay có khoảng 300 triệu túi ni lông đang bị vứt trôi nổi trên đại dương. Để cứu sinh vật biển, chúng ta có thể dùng túi vải, túi giấy,... thay cho túi ni lông.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3. Không lãng phí thức ăn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 này chắc chắn ai cũng làm được. Không để thừa thức ăn là chúng ta tôn trọng người làm ra thức ăn cho mình. Và thế là Trái Đất cũng được tôn trọng.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lượt bạn rồi. Hãy viết tiếp những điều thứ tư, thứ năm,...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Trang Nguyễn)</a:t>
            </a:r>
          </a:p>
        </p:txBody>
      </p:sp>
      <p:sp>
        <p:nvSpPr>
          <p:cNvPr id="3" name="Rectangle: Rounded Corners 2">
            <a:extLst>
              <a:ext uri="{FF2B5EF4-FFF2-40B4-BE49-F238E27FC236}">
                <a16:creationId xmlns:a16="http://schemas.microsoft.com/office/drawing/2014/main" id="{E33F328D-AB22-7C90-922B-06AA44DC5452}"/>
              </a:ext>
            </a:extLst>
          </p:cNvPr>
          <p:cNvSpPr/>
          <p:nvPr/>
        </p:nvSpPr>
        <p:spPr>
          <a:xfrm>
            <a:off x="666670" y="5907991"/>
            <a:ext cx="3319860" cy="589280"/>
          </a:xfrm>
          <a:prstGeom prst="roundRect">
            <a:avLst>
              <a:gd name="adj" fmla="val 3046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Cùng</a:t>
            </a:r>
            <a:r>
              <a:rPr lang="en-US" sz="2800" dirty="0">
                <a:latin typeface="Arial-Rounded" panose="020B0500000000000000" pitchFamily="34" charset="0"/>
                <a:ea typeface="Arial-Rounded" panose="020B0500000000000000" pitchFamily="34" charset="0"/>
                <a:cs typeface="Arial-Rounded" panose="020B0500000000000000" pitchFamily="34" charset="0"/>
              </a:rPr>
              <a:t> chia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đoạn</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54C016D9-D8E8-41CE-E680-F1F43DDBD3F7}"/>
              </a:ext>
            </a:extLst>
          </p:cNvPr>
          <p:cNvSpPr/>
          <p:nvPr/>
        </p:nvSpPr>
        <p:spPr>
          <a:xfrm>
            <a:off x="364530" y="851457"/>
            <a:ext cx="11663680" cy="1863168"/>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7" name="Oval 6">
            <a:extLst>
              <a:ext uri="{FF2B5EF4-FFF2-40B4-BE49-F238E27FC236}">
                <a16:creationId xmlns:a16="http://schemas.microsoft.com/office/drawing/2014/main" id="{4152547F-03AA-2D67-F255-26FBD59FF066}"/>
              </a:ext>
            </a:extLst>
          </p:cNvPr>
          <p:cNvSpPr/>
          <p:nvPr/>
        </p:nvSpPr>
        <p:spPr>
          <a:xfrm>
            <a:off x="126527" y="707383"/>
            <a:ext cx="463997" cy="496868"/>
          </a:xfrm>
          <a:prstGeom prst="ellipse">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sp>
        <p:nvSpPr>
          <p:cNvPr id="8" name="Rectangle 7">
            <a:extLst>
              <a:ext uri="{FF2B5EF4-FFF2-40B4-BE49-F238E27FC236}">
                <a16:creationId xmlns:a16="http://schemas.microsoft.com/office/drawing/2014/main" id="{46DC9480-FC6D-707B-3291-B2800F53D44C}"/>
              </a:ext>
            </a:extLst>
          </p:cNvPr>
          <p:cNvSpPr/>
          <p:nvPr/>
        </p:nvSpPr>
        <p:spPr>
          <a:xfrm>
            <a:off x="335955" y="2842182"/>
            <a:ext cx="11663680" cy="1101168"/>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9" name="Oval 8">
            <a:extLst>
              <a:ext uri="{FF2B5EF4-FFF2-40B4-BE49-F238E27FC236}">
                <a16:creationId xmlns:a16="http://schemas.microsoft.com/office/drawing/2014/main" id="{1B6A4911-BAF1-9C21-B0FA-72CCF8FB92AC}"/>
              </a:ext>
            </a:extLst>
          </p:cNvPr>
          <p:cNvSpPr/>
          <p:nvPr/>
        </p:nvSpPr>
        <p:spPr>
          <a:xfrm>
            <a:off x="97952" y="2698108"/>
            <a:ext cx="463997" cy="496868"/>
          </a:xfrm>
          <a:prstGeom prst="ellipse">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sp>
        <p:nvSpPr>
          <p:cNvPr id="10" name="Rectangle 9">
            <a:extLst>
              <a:ext uri="{FF2B5EF4-FFF2-40B4-BE49-F238E27FC236}">
                <a16:creationId xmlns:a16="http://schemas.microsoft.com/office/drawing/2014/main" id="{F33D5783-F1F8-95E0-0BC2-0B6FDF8C7653}"/>
              </a:ext>
            </a:extLst>
          </p:cNvPr>
          <p:cNvSpPr/>
          <p:nvPr/>
        </p:nvSpPr>
        <p:spPr>
          <a:xfrm>
            <a:off x="326430" y="3994707"/>
            <a:ext cx="11663680" cy="1615518"/>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11" name="Oval 10">
            <a:extLst>
              <a:ext uri="{FF2B5EF4-FFF2-40B4-BE49-F238E27FC236}">
                <a16:creationId xmlns:a16="http://schemas.microsoft.com/office/drawing/2014/main" id="{613EBF81-23A3-970D-DD31-8EE7E7EE4F9F}"/>
              </a:ext>
            </a:extLst>
          </p:cNvPr>
          <p:cNvSpPr/>
          <p:nvPr/>
        </p:nvSpPr>
        <p:spPr>
          <a:xfrm>
            <a:off x="88427" y="3850633"/>
            <a:ext cx="463997" cy="496868"/>
          </a:xfrm>
          <a:prstGeom prst="ellipse">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spTree>
    <p:extLst>
      <p:ext uri="{BB962C8B-B14F-4D97-AF65-F5344CB8AC3E}">
        <p14:creationId xmlns:p14="http://schemas.microsoft.com/office/powerpoint/2010/main" val="34785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25">
            <a:extLst>
              <a:ext uri="{FF2B5EF4-FFF2-40B4-BE49-F238E27FC236}">
                <a16:creationId xmlns:a16="http://schemas.microsoft.com/office/drawing/2014/main" id="{5481CE8B-299B-8611-0711-F86FCF4B367C}"/>
              </a:ext>
            </a:extLst>
          </p:cNvPr>
          <p:cNvSpPr/>
          <p:nvPr/>
        </p:nvSpPr>
        <p:spPr>
          <a:xfrm>
            <a:off x="2713835" y="2625117"/>
            <a:ext cx="8081983" cy="2670783"/>
          </a:xfrm>
          <a:prstGeom prst="roundRect">
            <a:avLst/>
          </a:prstGeom>
          <a:solidFill>
            <a:srgbClr val="FFFF00"/>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lvl="0" algn="just">
              <a:defRPr/>
            </a:pPr>
            <a:r>
              <a:rPr lang="vi-VN" sz="3600" dirty="0">
                <a:solidFill>
                  <a:srgbClr val="333333"/>
                </a:solidFill>
                <a:latin typeface="Calibri" panose="020F0502020204030204" pitchFamily="34" charset="0"/>
                <a:cs typeface="Calibri" panose="020F0502020204030204" pitchFamily="34" charset="0"/>
              </a:rPr>
              <a:t>Bài viết nhắc đến 3 điều mọi người cần làm cho trái đất. Đó là: không vứt rác bừa bãi, không dùng túi ni lông, không lãng phí đồ ăn</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Rounded Rectangle 9">
            <a:extLst>
              <a:ext uri="{FF2B5EF4-FFF2-40B4-BE49-F238E27FC236}">
                <a16:creationId xmlns:a16="http://schemas.microsoft.com/office/drawing/2014/main" id="{57E9AE13-A5C2-1F25-E1FE-1AB61B674AA4}"/>
              </a:ext>
            </a:extLst>
          </p:cNvPr>
          <p:cNvSpPr/>
          <p:nvPr/>
        </p:nvSpPr>
        <p:spPr>
          <a:xfrm>
            <a:off x="576260" y="383119"/>
            <a:ext cx="11009286" cy="1637410"/>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Bài viết nhắc đến mấy điều mọi người cần làm cho Trái Đất? Đó là những điều gì?</a:t>
            </a:r>
          </a:p>
        </p:txBody>
      </p:sp>
    </p:spTree>
    <p:extLst>
      <p:ext uri="{BB962C8B-B14F-4D97-AF65-F5344CB8AC3E}">
        <p14:creationId xmlns:p14="http://schemas.microsoft.com/office/powerpoint/2010/main" val="149724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25">
            <a:extLst>
              <a:ext uri="{FF2B5EF4-FFF2-40B4-BE49-F238E27FC236}">
                <a16:creationId xmlns:a16="http://schemas.microsoft.com/office/drawing/2014/main" id="{5481CE8B-299B-8611-0711-F86FCF4B367C}"/>
              </a:ext>
            </a:extLst>
          </p:cNvPr>
          <p:cNvSpPr/>
          <p:nvPr/>
        </p:nvSpPr>
        <p:spPr>
          <a:xfrm>
            <a:off x="2713835" y="2625117"/>
            <a:ext cx="8697115" cy="3338022"/>
          </a:xfrm>
          <a:prstGeom prst="roundRect">
            <a:avLst/>
          </a:prstGeom>
          <a:solidFill>
            <a:srgbClr val="FFFF00"/>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lvl="0" algn="just">
              <a:defRPr/>
            </a:pPr>
            <a:r>
              <a:rPr lang="vi-VN" sz="3200">
                <a:solidFill>
                  <a:srgbClr val="333333"/>
                </a:solidFill>
                <a:latin typeface="Calibri" panose="020F0502020204030204" pitchFamily="34" charset="0"/>
                <a:cs typeface="Calibri" panose="020F0502020204030204" pitchFamily="34" charset="0"/>
              </a:rPr>
              <a:t>Vì nếu ai cũng vứt rác bừa bãi thì Trái Đất sẽ bến thành nủi rác khổng lồ. Việc sử dụng túi ni lông bừa bãi sẽ làm ảnh hưởng đến môi trường sống của sinh vật biển. Nếu chúng ta càng lãng phí thức ăn thì chúng ta lại phải làm ra đồ ăn nhiều hơn. Điều này làm đất đai bị vắt kiệt chất dinh dưỡng dẫn đến ô nhiễm đất.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Rounded Rectangle 9">
            <a:extLst>
              <a:ext uri="{FF2B5EF4-FFF2-40B4-BE49-F238E27FC236}">
                <a16:creationId xmlns:a16="http://schemas.microsoft.com/office/drawing/2014/main" id="{57E9AE13-A5C2-1F25-E1FE-1AB61B674AA4}"/>
              </a:ext>
            </a:extLst>
          </p:cNvPr>
          <p:cNvSpPr/>
          <p:nvPr/>
        </p:nvSpPr>
        <p:spPr>
          <a:xfrm>
            <a:off x="576260" y="383119"/>
            <a:ext cx="11009286" cy="1207556"/>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lvl="0" algn="just">
              <a:defRPr/>
            </a:pPr>
            <a:r>
              <a:rPr lang="vi-VN" sz="3600" b="1" dirty="0">
                <a:solidFill>
                  <a:prstClr val="black"/>
                </a:solidFill>
                <a:latin typeface="Calibri" panose="020F0502020204030204" pitchFamily="34" charset="0"/>
                <a:cs typeface="Calibri" panose="020F0502020204030204" pitchFamily="34" charset="0"/>
              </a:rPr>
              <a:t>2</a:t>
            </a:r>
            <a:r>
              <a:rPr lang="en-US" sz="3600" b="1" dirty="0">
                <a:solidFill>
                  <a:prstClr val="black"/>
                </a:solidFill>
                <a:latin typeface="Calibri" panose="020F0502020204030204" pitchFamily="34" charset="0"/>
                <a:cs typeface="Calibri" panose="020F0502020204030204" pitchFamily="34" charset="0"/>
              </a:rPr>
              <a:t>.</a:t>
            </a:r>
            <a:r>
              <a:rPr lang="vi-VN" sz="3600" b="1" dirty="0">
                <a:solidFill>
                  <a:prstClr val="black"/>
                </a:solidFill>
                <a:latin typeface="Calibri" panose="020F0502020204030204" pitchFamily="34" charset="0"/>
                <a:cs typeface="Calibri" panose="020F0502020204030204" pitchFamily="34" charset="0"/>
              </a:rPr>
              <a:t> Vì sao mọi người cần làm những điều đó? </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614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25">
            <a:extLst>
              <a:ext uri="{FF2B5EF4-FFF2-40B4-BE49-F238E27FC236}">
                <a16:creationId xmlns:a16="http://schemas.microsoft.com/office/drawing/2014/main" id="{5481CE8B-299B-8611-0711-F86FCF4B367C}"/>
              </a:ext>
            </a:extLst>
          </p:cNvPr>
          <p:cNvSpPr/>
          <p:nvPr/>
        </p:nvSpPr>
        <p:spPr>
          <a:xfrm>
            <a:off x="2713835" y="2625117"/>
            <a:ext cx="8697115" cy="2451708"/>
          </a:xfrm>
          <a:prstGeom prst="roundRect">
            <a:avLst/>
          </a:prstGeom>
          <a:solidFill>
            <a:srgbClr val="FFFF00"/>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lvl="0" algn="just">
              <a:defRPr/>
            </a:pPr>
            <a:r>
              <a:rPr lang="vi-VN" sz="3600" dirty="0">
                <a:solidFill>
                  <a:srgbClr val="333333"/>
                </a:solidFill>
                <a:latin typeface="Calibri" panose="020F0502020204030204" pitchFamily="34" charset="0"/>
                <a:cs typeface="Calibri" panose="020F0502020204030204" pitchFamily="34" charset="0"/>
              </a:rPr>
              <a:t>Những điều chúng ta làm cho Trái Đất được gọi là những điều nhỏ bé vì: dễ làm, ai cũng làm được, không mất thời gan, công sức</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Rounded Rectangle 9">
            <a:extLst>
              <a:ext uri="{FF2B5EF4-FFF2-40B4-BE49-F238E27FC236}">
                <a16:creationId xmlns:a16="http://schemas.microsoft.com/office/drawing/2014/main" id="{57E9AE13-A5C2-1F25-E1FE-1AB61B674AA4}"/>
              </a:ext>
            </a:extLst>
          </p:cNvPr>
          <p:cNvSpPr/>
          <p:nvPr/>
        </p:nvSpPr>
        <p:spPr>
          <a:xfrm>
            <a:off x="576260" y="383119"/>
            <a:ext cx="11009286" cy="1207556"/>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 </a:t>
            </a: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Theo em vì sao lại gọi đó là những điều nhỏ?</a:t>
            </a:r>
          </a:p>
        </p:txBody>
      </p:sp>
    </p:spTree>
    <p:extLst>
      <p:ext uri="{BB962C8B-B14F-4D97-AF65-F5344CB8AC3E}">
        <p14:creationId xmlns:p14="http://schemas.microsoft.com/office/powerpoint/2010/main" val="119371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25">
            <a:extLst>
              <a:ext uri="{FF2B5EF4-FFF2-40B4-BE49-F238E27FC236}">
                <a16:creationId xmlns:a16="http://schemas.microsoft.com/office/drawing/2014/main" id="{5481CE8B-299B-8611-0711-F86FCF4B367C}"/>
              </a:ext>
            </a:extLst>
          </p:cNvPr>
          <p:cNvSpPr/>
          <p:nvPr/>
        </p:nvSpPr>
        <p:spPr>
          <a:xfrm>
            <a:off x="2713835" y="2625117"/>
            <a:ext cx="8697115" cy="2451708"/>
          </a:xfrm>
          <a:prstGeom prst="roundRect">
            <a:avLst/>
          </a:prstGeom>
          <a:solidFill>
            <a:srgbClr val="FFFF00"/>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Những điều chúng ta làm cho Trái Đất được gọi là những điều nhỏ bé vì: dễ làm, ai cũng làm được, không mất thời gan, công sức</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Rounded Rectangle 9">
            <a:extLst>
              <a:ext uri="{FF2B5EF4-FFF2-40B4-BE49-F238E27FC236}">
                <a16:creationId xmlns:a16="http://schemas.microsoft.com/office/drawing/2014/main" id="{57E9AE13-A5C2-1F25-E1FE-1AB61B674AA4}"/>
              </a:ext>
            </a:extLst>
          </p:cNvPr>
          <p:cNvSpPr/>
          <p:nvPr/>
        </p:nvSpPr>
        <p:spPr>
          <a:xfrm>
            <a:off x="576260" y="383119"/>
            <a:ext cx="11009286" cy="1207556"/>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Chúng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ta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thể</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làm</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gì</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để</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cứu</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sinh</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vật</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biển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228812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697</Words>
  <Application>Microsoft Office PowerPoint</Application>
  <PresentationFormat>Widescreen</PresentationFormat>
  <Paragraphs>42</Paragraphs>
  <Slides>7</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Arial-Rounded</vt:lpstr>
      <vt:lpstr>Calibri</vt:lpstr>
      <vt:lpstr>Calibri Light</vt:lpstr>
      <vt:lpstr>Nunito black</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20</cp:revision>
  <dcterms:created xsi:type="dcterms:W3CDTF">2023-02-03T05:50:02Z</dcterms:created>
  <dcterms:modified xsi:type="dcterms:W3CDTF">2025-04-22T01:29:56Z</dcterms:modified>
</cp:coreProperties>
</file>