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 id="2147483733" r:id="rId4"/>
  </p:sldMasterIdLst>
  <p:notesMasterIdLst>
    <p:notesMasterId r:id="rId17"/>
  </p:notesMasterIdLst>
  <p:sldIdLst>
    <p:sldId id="283" r:id="rId5"/>
    <p:sldId id="287" r:id="rId6"/>
    <p:sldId id="4366" r:id="rId7"/>
    <p:sldId id="4367" r:id="rId8"/>
    <p:sldId id="4368" r:id="rId9"/>
    <p:sldId id="4369" r:id="rId10"/>
    <p:sldId id="288" r:id="rId11"/>
    <p:sldId id="4370" r:id="rId12"/>
    <p:sldId id="289" r:id="rId13"/>
    <p:sldId id="294" r:id="rId14"/>
    <p:sldId id="297"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13" autoAdjust="0"/>
  </p:normalViewPr>
  <p:slideViewPr>
    <p:cSldViewPr snapToGrid="0">
      <p:cViewPr varScale="1">
        <p:scale>
          <a:sx n="55" d="100"/>
          <a:sy n="55" d="100"/>
        </p:scale>
        <p:origin x="10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F57B6-28A5-40CA-87B4-0F2C170C6618}"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7FA2D-696D-4ABF-B2F0-1A82CA48C34C}" type="slidenum">
              <a:rPr lang="en-US" smtClean="0"/>
              <a:t>‹#›</a:t>
            </a:fld>
            <a:endParaRPr lang="en-US"/>
          </a:p>
        </p:txBody>
      </p:sp>
    </p:spTree>
    <p:extLst>
      <p:ext uri="{BB962C8B-B14F-4D97-AF65-F5344CB8AC3E}">
        <p14:creationId xmlns:p14="http://schemas.microsoft.com/office/powerpoint/2010/main" val="294110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20403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1330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4967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2547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639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4.emf"/><Relationship Id="rId7" Type="http://schemas.openxmlformats.org/officeDocument/2006/relationships/image" Target="../media/image15.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7.emf"/><Relationship Id="rId4" Type="http://schemas.openxmlformats.org/officeDocument/2006/relationships/image" Target="../media/image25.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30.emf"/><Relationship Id="rId3" Type="http://schemas.openxmlformats.org/officeDocument/2006/relationships/image" Target="../media/image24.emf"/><Relationship Id="rId7" Type="http://schemas.openxmlformats.org/officeDocument/2006/relationships/image" Target="../media/image15.emf"/><Relationship Id="rId12" Type="http://schemas.openxmlformats.org/officeDocument/2006/relationships/image" Target="../media/image29.emf"/><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6.emf"/><Relationship Id="rId11" Type="http://schemas.openxmlformats.org/officeDocument/2006/relationships/image" Target="../media/image28.emf"/><Relationship Id="rId5" Type="http://schemas.openxmlformats.org/officeDocument/2006/relationships/image" Target="../media/image7.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218325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96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20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7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60584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4627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8536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79198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108901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2920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36377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1677901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15637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37130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57556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93584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08946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6746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427150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035167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12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807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46357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106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000429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9536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895044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5650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81216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2025/4/21</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207537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51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93310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390" y="6356749"/>
            <a:ext cx="2742447" cy="364275"/>
          </a:xfrm>
          <a:prstGeom prst="rect">
            <a:avLst/>
          </a:prstGeom>
        </p:spPr>
        <p:txBody>
          <a:bodyPr/>
          <a:lstStyle/>
          <a:p>
            <a:fld id="{A02D5873-6696-4EE0-B765-90B210B469DD}" type="datetimeFigureOut">
              <a:rPr lang="vi-VN" smtClean="0"/>
              <a:t>21/04/2025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413" y="6356749"/>
            <a:ext cx="4115176" cy="36427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1167" y="6356749"/>
            <a:ext cx="2742447" cy="36427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20831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23058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167468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167179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376097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427341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99934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905601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337477865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91078395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926903"/>
      </p:ext>
    </p:extLst>
  </p:cSld>
  <p:clrMap bg1="lt1" tx1="dk1" bg2="lt2" tx2="dk2" accent1="accent1" accent2="accent2" accent3="accent3" accent4="accent4" accent5="accent5" accent6="accent6" hlink="hlink" folHlink="folHlink"/>
  <p:sldLayoutIdLst>
    <p:sldLayoutId id="2147483734" r:id="rId1"/>
    <p:sldLayoutId id="2147483735"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emf"/><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5.sv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17" name="Picture 16">
            <a:extLst>
              <a:ext uri="{FF2B5EF4-FFF2-40B4-BE49-F238E27FC236}">
                <a16:creationId xmlns:a16="http://schemas.microsoft.com/office/drawing/2014/main" id="{059DFBFE-5589-0A88-ED62-F1E43B738D5B}"/>
              </a:ext>
            </a:extLst>
          </p:cNvPr>
          <p:cNvPicPr>
            <a:picLocks noChangeAspect="1"/>
          </p:cNvPicPr>
          <p:nvPr/>
        </p:nvPicPr>
        <p:blipFill>
          <a:blip r:embed="rId8"/>
          <a:stretch>
            <a:fillRect/>
          </a:stretch>
        </p:blipFill>
        <p:spPr>
          <a:xfrm>
            <a:off x="4232468" y="2496638"/>
            <a:ext cx="6370872" cy="1646063"/>
          </a:xfrm>
          <a:prstGeom prst="rect">
            <a:avLst/>
          </a:prstGeom>
        </p:spPr>
      </p:pic>
      <p:sp>
        <p:nvSpPr>
          <p:cNvPr id="16" name="TextBox 15">
            <a:extLst>
              <a:ext uri="{FF2B5EF4-FFF2-40B4-BE49-F238E27FC236}">
                <a16:creationId xmlns:a16="http://schemas.microsoft.com/office/drawing/2014/main" id="{7EE0B9CC-5CFB-B874-E80C-55D320308526}"/>
              </a:ext>
            </a:extLst>
          </p:cNvPr>
          <p:cNvSpPr txBox="1"/>
          <p:nvPr/>
        </p:nvSpPr>
        <p:spPr>
          <a:xfrm>
            <a:off x="6559826" y="4333461"/>
            <a:ext cx="2077278"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a:t>
            </a:r>
            <a:r>
              <a:rPr lang="en-US" sz="3600" b="1" dirty="0" err="1">
                <a:solidFill>
                  <a:srgbClr val="FF0000"/>
                </a:solidFill>
                <a:latin typeface="Cambria" panose="02040503050406030204" pitchFamily="18" charset="0"/>
                <a:ea typeface="Cambria" panose="02040503050406030204" pitchFamily="18" charset="0"/>
              </a:rPr>
              <a:t>Tiết</a:t>
            </a:r>
            <a:r>
              <a:rPr lang="en-US" sz="3600" b="1" dirty="0">
                <a:solidFill>
                  <a:srgbClr val="FF00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F51B22-B802-9A77-3176-3F8815F26175}"/>
              </a:ext>
            </a:extLst>
          </p:cNvPr>
          <p:cNvSpPr/>
          <p:nvPr/>
        </p:nvSpPr>
        <p:spPr>
          <a:xfrm>
            <a:off x="657225" y="210710"/>
            <a:ext cx="10963275" cy="1875266"/>
          </a:xfrm>
          <a:custGeom>
            <a:avLst/>
            <a:gdLst>
              <a:gd name="connsiteX0" fmla="*/ 0 w 10963275"/>
              <a:gd name="connsiteY0" fmla="*/ 312551 h 1875266"/>
              <a:gd name="connsiteX1" fmla="*/ 312551 w 10963275"/>
              <a:gd name="connsiteY1" fmla="*/ 0 h 1875266"/>
              <a:gd name="connsiteX2" fmla="*/ 10650724 w 10963275"/>
              <a:gd name="connsiteY2" fmla="*/ 0 h 1875266"/>
              <a:gd name="connsiteX3" fmla="*/ 10963275 w 10963275"/>
              <a:gd name="connsiteY3" fmla="*/ 312551 h 1875266"/>
              <a:gd name="connsiteX4" fmla="*/ 10963275 w 10963275"/>
              <a:gd name="connsiteY4" fmla="*/ 1562715 h 1875266"/>
              <a:gd name="connsiteX5" fmla="*/ 10650724 w 10963275"/>
              <a:gd name="connsiteY5" fmla="*/ 1875266 h 1875266"/>
              <a:gd name="connsiteX6" fmla="*/ 312551 w 10963275"/>
              <a:gd name="connsiteY6" fmla="*/ 1875266 h 1875266"/>
              <a:gd name="connsiteX7" fmla="*/ 0 w 10963275"/>
              <a:gd name="connsiteY7" fmla="*/ 1562715 h 1875266"/>
              <a:gd name="connsiteX8" fmla="*/ 0 w 10963275"/>
              <a:gd name="connsiteY8" fmla="*/ 312551 h 18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3275" h="1875266" fill="none" extrusionOk="0">
                <a:moveTo>
                  <a:pt x="0" y="312551"/>
                </a:moveTo>
                <a:cubicBezTo>
                  <a:pt x="-238" y="144176"/>
                  <a:pt x="141667" y="31200"/>
                  <a:pt x="312551" y="0"/>
                </a:cubicBezTo>
                <a:cubicBezTo>
                  <a:pt x="4278029" y="-123866"/>
                  <a:pt x="6757219" y="81108"/>
                  <a:pt x="10650724" y="0"/>
                </a:cubicBezTo>
                <a:cubicBezTo>
                  <a:pt x="10838503" y="-23298"/>
                  <a:pt x="10958699" y="140311"/>
                  <a:pt x="10963275" y="312551"/>
                </a:cubicBezTo>
                <a:cubicBezTo>
                  <a:pt x="10975583" y="733959"/>
                  <a:pt x="10855338" y="1183796"/>
                  <a:pt x="10963275" y="1562715"/>
                </a:cubicBezTo>
                <a:cubicBezTo>
                  <a:pt x="10975243" y="1703553"/>
                  <a:pt x="10839097" y="1903849"/>
                  <a:pt x="10650724" y="1875266"/>
                </a:cubicBezTo>
                <a:cubicBezTo>
                  <a:pt x="6921926" y="1857411"/>
                  <a:pt x="5329569" y="1765922"/>
                  <a:pt x="312551" y="1875266"/>
                </a:cubicBezTo>
                <a:cubicBezTo>
                  <a:pt x="141559" y="1871216"/>
                  <a:pt x="1837" y="1738762"/>
                  <a:pt x="0" y="1562715"/>
                </a:cubicBezTo>
                <a:cubicBezTo>
                  <a:pt x="-65532" y="1109767"/>
                  <a:pt x="75578" y="547866"/>
                  <a:pt x="0" y="312551"/>
                </a:cubicBezTo>
                <a:close/>
              </a:path>
              <a:path w="10963275" h="1875266" stroke="0" extrusionOk="0">
                <a:moveTo>
                  <a:pt x="0" y="312551"/>
                </a:moveTo>
                <a:cubicBezTo>
                  <a:pt x="28932" y="141639"/>
                  <a:pt x="136032" y="7751"/>
                  <a:pt x="312551" y="0"/>
                </a:cubicBezTo>
                <a:cubicBezTo>
                  <a:pt x="1584367" y="96512"/>
                  <a:pt x="6935883" y="-165548"/>
                  <a:pt x="10650724" y="0"/>
                </a:cubicBezTo>
                <a:cubicBezTo>
                  <a:pt x="10857324" y="852"/>
                  <a:pt x="10970278" y="141078"/>
                  <a:pt x="10963275" y="312551"/>
                </a:cubicBezTo>
                <a:cubicBezTo>
                  <a:pt x="10985362" y="691180"/>
                  <a:pt x="10902441" y="1373216"/>
                  <a:pt x="10963275" y="1562715"/>
                </a:cubicBezTo>
                <a:cubicBezTo>
                  <a:pt x="10967259" y="1713914"/>
                  <a:pt x="10826073" y="1874029"/>
                  <a:pt x="10650724" y="1875266"/>
                </a:cubicBezTo>
                <a:cubicBezTo>
                  <a:pt x="8753732" y="2036978"/>
                  <a:pt x="2742166" y="2018888"/>
                  <a:pt x="312551" y="1875266"/>
                </a:cubicBezTo>
                <a:cubicBezTo>
                  <a:pt x="151510" y="1869154"/>
                  <a:pt x="11466" y="1730405"/>
                  <a:pt x="0" y="1562715"/>
                </a:cubicBezTo>
                <a:cubicBezTo>
                  <a:pt x="21451" y="1036778"/>
                  <a:pt x="-94614" y="835891"/>
                  <a:pt x="0" y="31255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pt-BR" sz="3200" b="1" dirty="0">
                <a:solidFill>
                  <a:prstClr val="black"/>
                </a:solidFill>
                <a:latin typeface="Calibri" panose="020F0502020204030204" pitchFamily="34" charset="0"/>
                <a:cs typeface="Calibri" panose="020F0502020204030204" pitchFamily="34" charset="0"/>
              </a:rPr>
              <a:t>Mặt Trăng không tự phát sáng. Mặt Trăng sáng do Mặt Trăng phản chiếu ánh sáng của Mặt Trời.</a:t>
            </a:r>
          </a:p>
          <a:p>
            <a:pPr marL="457200" lvl="0" indent="-457200" algn="just">
              <a:buFont typeface="Arial" panose="020B0604020202020204" pitchFamily="34" charset="0"/>
              <a:buChar char="•"/>
            </a:pPr>
            <a:r>
              <a:rPr lang="pt-BR" sz="3200" b="1" dirty="0">
                <a:solidFill>
                  <a:prstClr val="black"/>
                </a:solidFill>
                <a:latin typeface="Calibri" panose="020F0502020204030204" pitchFamily="34" charset="0"/>
                <a:cs typeface="Calibri" panose="020F0502020204030204" pitchFamily="34" charset="0"/>
              </a:rPr>
              <a:t>Chỉ có thể nhìn thấy một mặt của Mặt Trăng từ Trái Đất.</a:t>
            </a:r>
          </a:p>
        </p:txBody>
      </p:sp>
      <p:pic>
        <p:nvPicPr>
          <p:cNvPr id="2050" name="Picture 2" descr="BÀI 44: Chuyển động nhìn thấy của Mặt Trăng - Hoc24">
            <a:extLst>
              <a:ext uri="{FF2B5EF4-FFF2-40B4-BE49-F238E27FC236}">
                <a16:creationId xmlns:a16="http://schemas.microsoft.com/office/drawing/2014/main" id="{F6FA9584-4748-5B05-3AB6-A9B59B95E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849" y="2529787"/>
            <a:ext cx="6238875" cy="413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80">
                                          <p:stCondLst>
                                            <p:cond delay="0"/>
                                          </p:stCondLst>
                                        </p:cTn>
                                        <p:tgtEl>
                                          <p:spTgt spid="2050"/>
                                        </p:tgtEl>
                                      </p:cBhvr>
                                    </p:animEffect>
                                    <p:anim calcmode="lin" valueType="num">
                                      <p:cBhvr>
                                        <p:cTn id="2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0"/>
                                        </p:tgtEl>
                                      </p:cBhvr>
                                      <p:to x="100000" y="60000"/>
                                    </p:animScale>
                                    <p:animScale>
                                      <p:cBhvr>
                                        <p:cTn id="30" dur="166" decel="50000">
                                          <p:stCondLst>
                                            <p:cond delay="676"/>
                                          </p:stCondLst>
                                        </p:cTn>
                                        <p:tgtEl>
                                          <p:spTgt spid="2050"/>
                                        </p:tgtEl>
                                      </p:cBhvr>
                                      <p:to x="100000" y="100000"/>
                                    </p:animScale>
                                    <p:animScale>
                                      <p:cBhvr>
                                        <p:cTn id="31" dur="26">
                                          <p:stCondLst>
                                            <p:cond delay="1312"/>
                                          </p:stCondLst>
                                        </p:cTn>
                                        <p:tgtEl>
                                          <p:spTgt spid="2050"/>
                                        </p:tgtEl>
                                      </p:cBhvr>
                                      <p:to x="100000" y="80000"/>
                                    </p:animScale>
                                    <p:animScale>
                                      <p:cBhvr>
                                        <p:cTn id="32" dur="166" decel="50000">
                                          <p:stCondLst>
                                            <p:cond delay="1338"/>
                                          </p:stCondLst>
                                        </p:cTn>
                                        <p:tgtEl>
                                          <p:spTgt spid="2050"/>
                                        </p:tgtEl>
                                      </p:cBhvr>
                                      <p:to x="100000" y="100000"/>
                                    </p:animScale>
                                    <p:animScale>
                                      <p:cBhvr>
                                        <p:cTn id="33" dur="26">
                                          <p:stCondLst>
                                            <p:cond delay="1642"/>
                                          </p:stCondLst>
                                        </p:cTn>
                                        <p:tgtEl>
                                          <p:spTgt spid="2050"/>
                                        </p:tgtEl>
                                      </p:cBhvr>
                                      <p:to x="100000" y="90000"/>
                                    </p:animScale>
                                    <p:animScale>
                                      <p:cBhvr>
                                        <p:cTn id="34" dur="166" decel="50000">
                                          <p:stCondLst>
                                            <p:cond delay="1668"/>
                                          </p:stCondLst>
                                        </p:cTn>
                                        <p:tgtEl>
                                          <p:spTgt spid="2050"/>
                                        </p:tgtEl>
                                      </p:cBhvr>
                                      <p:to x="100000" y="100000"/>
                                    </p:animScale>
                                    <p:animScale>
                                      <p:cBhvr>
                                        <p:cTn id="35" dur="26">
                                          <p:stCondLst>
                                            <p:cond delay="1808"/>
                                          </p:stCondLst>
                                        </p:cTn>
                                        <p:tgtEl>
                                          <p:spTgt spid="2050"/>
                                        </p:tgtEl>
                                      </p:cBhvr>
                                      <p:to x="100000" y="95000"/>
                                    </p:animScale>
                                    <p:animScale>
                                      <p:cBhvr>
                                        <p:cTn id="36"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447926" y="3436809"/>
            <a:ext cx="5996474"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774350" y="2306933"/>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1762546"/>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1446550"/>
          </a:xfrm>
          <a:prstGeom prst="rect">
            <a:avLst/>
          </a:prstGeom>
          <a:noFill/>
        </p:spPr>
        <p:txBody>
          <a:bodyPr wrap="square" rtlCol="0">
            <a:spAutoFit/>
          </a:bodyPr>
          <a:lstStyle/>
          <a:p>
            <a:pPr lvl="0" algn="ctr"/>
            <a:r>
              <a:rPr lang="en-US" sz="4400" b="1" dirty="0">
                <a:solidFill>
                  <a:srgbClr val="FF0000"/>
                </a:solidFill>
                <a:latin typeface="Cambria" panose="02040503050406030204" pitchFamily="18" charset="0"/>
                <a:ea typeface="Cambria" panose="02040503050406030204" pitchFamily="18" charset="0"/>
              </a:rPr>
              <a:t>T</a:t>
            </a:r>
            <a:r>
              <a:rPr lang="vi-VN" sz="4400" b="1" dirty="0">
                <a:solidFill>
                  <a:srgbClr val="FF0000"/>
                </a:solidFill>
                <a:latin typeface="Cambria" panose="02040503050406030204" pitchFamily="18" charset="0"/>
                <a:ea typeface="Cambria" panose="02040503050406030204" pitchFamily="18" charset="0"/>
              </a:rPr>
              <a:t>rò chơi “Chuyển động Mặt Trăng quanh Trái Đất”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69"/>
            <a:ext cx="10487025" cy="1715881"/>
          </a:xfrm>
          <a:custGeom>
            <a:avLst/>
            <a:gdLst>
              <a:gd name="connsiteX0" fmla="*/ 0 w 10487025"/>
              <a:gd name="connsiteY0" fmla="*/ 285986 h 1715881"/>
              <a:gd name="connsiteX1" fmla="*/ 285986 w 10487025"/>
              <a:gd name="connsiteY1" fmla="*/ 0 h 1715881"/>
              <a:gd name="connsiteX2" fmla="*/ 10201039 w 10487025"/>
              <a:gd name="connsiteY2" fmla="*/ 0 h 1715881"/>
              <a:gd name="connsiteX3" fmla="*/ 10487025 w 10487025"/>
              <a:gd name="connsiteY3" fmla="*/ 285986 h 1715881"/>
              <a:gd name="connsiteX4" fmla="*/ 10487025 w 10487025"/>
              <a:gd name="connsiteY4" fmla="*/ 1429895 h 1715881"/>
              <a:gd name="connsiteX5" fmla="*/ 10201039 w 10487025"/>
              <a:gd name="connsiteY5" fmla="*/ 1715881 h 1715881"/>
              <a:gd name="connsiteX6" fmla="*/ 285986 w 10487025"/>
              <a:gd name="connsiteY6" fmla="*/ 1715881 h 1715881"/>
              <a:gd name="connsiteX7" fmla="*/ 0 w 10487025"/>
              <a:gd name="connsiteY7" fmla="*/ 1429895 h 1715881"/>
              <a:gd name="connsiteX8" fmla="*/ 0 w 10487025"/>
              <a:gd name="connsiteY8" fmla="*/ 285986 h 17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715881" fill="none" extrusionOk="0">
                <a:moveTo>
                  <a:pt x="0" y="285986"/>
                </a:moveTo>
                <a:cubicBezTo>
                  <a:pt x="-642" y="139490"/>
                  <a:pt x="128936" y="16135"/>
                  <a:pt x="285986" y="0"/>
                </a:cubicBezTo>
                <a:cubicBezTo>
                  <a:pt x="3532838" y="-123866"/>
                  <a:pt x="7890206" y="81108"/>
                  <a:pt x="10201039" y="0"/>
                </a:cubicBezTo>
                <a:cubicBezTo>
                  <a:pt x="10370250" y="-17309"/>
                  <a:pt x="10460534" y="130225"/>
                  <a:pt x="10487025" y="285986"/>
                </a:cubicBezTo>
                <a:cubicBezTo>
                  <a:pt x="10437244" y="563844"/>
                  <a:pt x="10456761" y="1083163"/>
                  <a:pt x="10487025" y="1429895"/>
                </a:cubicBezTo>
                <a:cubicBezTo>
                  <a:pt x="10493886" y="1569622"/>
                  <a:pt x="10360858" y="1719278"/>
                  <a:pt x="10201039" y="1715881"/>
                </a:cubicBezTo>
                <a:cubicBezTo>
                  <a:pt x="8567462" y="1698026"/>
                  <a:pt x="5102411" y="1606537"/>
                  <a:pt x="285986" y="1715881"/>
                </a:cubicBezTo>
                <a:cubicBezTo>
                  <a:pt x="132050" y="1705885"/>
                  <a:pt x="10303" y="1607080"/>
                  <a:pt x="0" y="1429895"/>
                </a:cubicBezTo>
                <a:cubicBezTo>
                  <a:pt x="48834" y="1110613"/>
                  <a:pt x="-84058" y="436911"/>
                  <a:pt x="0" y="285986"/>
                </a:cubicBezTo>
                <a:close/>
              </a:path>
              <a:path w="10487025" h="1715881" stroke="0" extrusionOk="0">
                <a:moveTo>
                  <a:pt x="0" y="285986"/>
                </a:moveTo>
                <a:cubicBezTo>
                  <a:pt x="19409" y="129184"/>
                  <a:pt x="120562" y="14853"/>
                  <a:pt x="285986" y="0"/>
                </a:cubicBezTo>
                <a:cubicBezTo>
                  <a:pt x="2362408" y="96512"/>
                  <a:pt x="7002675" y="-165548"/>
                  <a:pt x="10201039" y="0"/>
                </a:cubicBezTo>
                <a:cubicBezTo>
                  <a:pt x="10363780" y="120"/>
                  <a:pt x="10512308" y="132169"/>
                  <a:pt x="10487025" y="285986"/>
                </a:cubicBezTo>
                <a:cubicBezTo>
                  <a:pt x="10584718" y="620308"/>
                  <a:pt x="10460944" y="994435"/>
                  <a:pt x="10487025" y="1429895"/>
                </a:cubicBezTo>
                <a:cubicBezTo>
                  <a:pt x="10490064" y="1571503"/>
                  <a:pt x="10364819" y="1713240"/>
                  <a:pt x="10201039" y="1715881"/>
                </a:cubicBezTo>
                <a:cubicBezTo>
                  <a:pt x="8853425" y="1877593"/>
                  <a:pt x="4562434" y="1859503"/>
                  <a:pt x="285986" y="1715881"/>
                </a:cubicBezTo>
                <a:cubicBezTo>
                  <a:pt x="148921" y="1704857"/>
                  <a:pt x="20806" y="1578900"/>
                  <a:pt x="0" y="1429895"/>
                </a:cubicBezTo>
                <a:cubicBezTo>
                  <a:pt x="76248" y="1049887"/>
                  <a:pt x="-49336" y="671450"/>
                  <a:pt x="0" y="2859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prstClr val="black"/>
                </a:solidFill>
                <a:latin typeface="Calibri" panose="020F0502020204030204" pitchFamily="34" charset="0"/>
                <a:cs typeface="Calibri" panose="020F0502020204030204" pitchFamily="34" charset="0"/>
              </a:rPr>
              <a:t>Chuẩn bị:</a:t>
            </a:r>
          </a:p>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Đèn pin và quả địa cầu. Đèn pin tượng trưng cho Mặt Trời, quả địa cầu tượng trưng cho Trái Đất.</a:t>
            </a:r>
          </a:p>
        </p:txBody>
      </p:sp>
      <p:pic>
        <p:nvPicPr>
          <p:cNvPr id="1026" name="Picture 2" descr="Đèn pin cầm tay led SUNHOUSE SHE-4351 cỡ lớn">
            <a:extLst>
              <a:ext uri="{FF2B5EF4-FFF2-40B4-BE49-F238E27FC236}">
                <a16:creationId xmlns:a16="http://schemas.microsoft.com/office/drawing/2014/main" id="{0B6C20D9-7079-69B0-E539-019F26B71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099" y="2636520"/>
            <a:ext cx="2962275" cy="3554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ilippines phát hiện nhiều quả địa cầu in &quot;đường lưỡi bò&quot; của Trung Quốc |  Báo Dân trí">
            <a:extLst>
              <a:ext uri="{FF2B5EF4-FFF2-40B4-BE49-F238E27FC236}">
                <a16:creationId xmlns:a16="http://schemas.microsoft.com/office/drawing/2014/main" id="{573FFC67-5730-43F5-6B50-6C5CD21CF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925" y="2724150"/>
            <a:ext cx="3238500" cy="323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3087480"/>
          </a:xfrm>
          <a:custGeom>
            <a:avLst/>
            <a:gdLst>
              <a:gd name="connsiteX0" fmla="*/ 0 w 10487025"/>
              <a:gd name="connsiteY0" fmla="*/ 514590 h 3087480"/>
              <a:gd name="connsiteX1" fmla="*/ 514590 w 10487025"/>
              <a:gd name="connsiteY1" fmla="*/ 0 h 3087480"/>
              <a:gd name="connsiteX2" fmla="*/ 9972435 w 10487025"/>
              <a:gd name="connsiteY2" fmla="*/ 0 h 3087480"/>
              <a:gd name="connsiteX3" fmla="*/ 10487025 w 10487025"/>
              <a:gd name="connsiteY3" fmla="*/ 514590 h 3087480"/>
              <a:gd name="connsiteX4" fmla="*/ 10487025 w 10487025"/>
              <a:gd name="connsiteY4" fmla="*/ 2572890 h 3087480"/>
              <a:gd name="connsiteX5" fmla="*/ 9972435 w 10487025"/>
              <a:gd name="connsiteY5" fmla="*/ 3087480 h 3087480"/>
              <a:gd name="connsiteX6" fmla="*/ 514590 w 10487025"/>
              <a:gd name="connsiteY6" fmla="*/ 3087480 h 3087480"/>
              <a:gd name="connsiteX7" fmla="*/ 0 w 10487025"/>
              <a:gd name="connsiteY7" fmla="*/ 2572890 h 3087480"/>
              <a:gd name="connsiteX8" fmla="*/ 0 w 10487025"/>
              <a:gd name="connsiteY8" fmla="*/ 514590 h 308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3087480" fill="none" extrusionOk="0">
                <a:moveTo>
                  <a:pt x="0" y="514590"/>
                </a:moveTo>
                <a:cubicBezTo>
                  <a:pt x="-803" y="244709"/>
                  <a:pt x="233238" y="51270"/>
                  <a:pt x="514590" y="0"/>
                </a:cubicBezTo>
                <a:cubicBezTo>
                  <a:pt x="4627710" y="-123866"/>
                  <a:pt x="7973047" y="81108"/>
                  <a:pt x="9972435" y="0"/>
                </a:cubicBezTo>
                <a:cubicBezTo>
                  <a:pt x="10259378" y="-4215"/>
                  <a:pt x="10477609" y="231167"/>
                  <a:pt x="10487025" y="514590"/>
                </a:cubicBezTo>
                <a:cubicBezTo>
                  <a:pt x="10654742" y="1025469"/>
                  <a:pt x="10357126" y="2259127"/>
                  <a:pt x="10487025" y="2572890"/>
                </a:cubicBezTo>
                <a:cubicBezTo>
                  <a:pt x="10504630" y="2810342"/>
                  <a:pt x="10283183" y="3135643"/>
                  <a:pt x="9972435" y="3087480"/>
                </a:cubicBezTo>
                <a:cubicBezTo>
                  <a:pt x="6547517" y="3069625"/>
                  <a:pt x="3086581" y="2978136"/>
                  <a:pt x="514590" y="3087480"/>
                </a:cubicBezTo>
                <a:cubicBezTo>
                  <a:pt x="234596" y="3076994"/>
                  <a:pt x="6271" y="2868800"/>
                  <a:pt x="0" y="2572890"/>
                </a:cubicBezTo>
                <a:cubicBezTo>
                  <a:pt x="118672" y="1800484"/>
                  <a:pt x="-34222" y="872808"/>
                  <a:pt x="0" y="514590"/>
                </a:cubicBezTo>
                <a:close/>
              </a:path>
              <a:path w="10487025" h="3087480" stroke="0" extrusionOk="0">
                <a:moveTo>
                  <a:pt x="0" y="514590"/>
                </a:moveTo>
                <a:cubicBezTo>
                  <a:pt x="36181" y="232522"/>
                  <a:pt x="226478" y="7770"/>
                  <a:pt x="514590" y="0"/>
                </a:cubicBezTo>
                <a:cubicBezTo>
                  <a:pt x="5103228" y="96512"/>
                  <a:pt x="7989274" y="-165548"/>
                  <a:pt x="9972435" y="0"/>
                </a:cubicBezTo>
                <a:cubicBezTo>
                  <a:pt x="10286769" y="756"/>
                  <a:pt x="10519149" y="235636"/>
                  <a:pt x="10487025" y="514590"/>
                </a:cubicBezTo>
                <a:cubicBezTo>
                  <a:pt x="10356812" y="894398"/>
                  <a:pt x="10611998" y="1934685"/>
                  <a:pt x="10487025" y="2572890"/>
                </a:cubicBezTo>
                <a:cubicBezTo>
                  <a:pt x="10489215" y="2845318"/>
                  <a:pt x="10305191" y="3065497"/>
                  <a:pt x="9972435" y="3087480"/>
                </a:cubicBezTo>
                <a:cubicBezTo>
                  <a:pt x="7575671" y="3249192"/>
                  <a:pt x="1717457" y="3231102"/>
                  <a:pt x="514590" y="3087480"/>
                </a:cubicBezTo>
                <a:cubicBezTo>
                  <a:pt x="260337" y="3071669"/>
                  <a:pt x="30510" y="2843979"/>
                  <a:pt x="0" y="2572890"/>
                </a:cubicBezTo>
                <a:cubicBezTo>
                  <a:pt x="128997" y="1681603"/>
                  <a:pt x="-102252" y="867476"/>
                  <a:pt x="0" y="514590"/>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black"/>
                </a:solidFill>
                <a:latin typeface="Calibri" panose="020F0502020204030204" pitchFamily="34" charset="0"/>
                <a:cs typeface="Calibri" panose="020F0502020204030204" pitchFamily="34" charset="0"/>
              </a:rPr>
              <a:t>Thực hiện:</a:t>
            </a:r>
          </a:p>
          <a:p>
            <a:pPr lvl="0"/>
            <a:r>
              <a:rPr lang="vi-VN" sz="3200" b="1" dirty="0">
                <a:solidFill>
                  <a:prstClr val="black"/>
                </a:solidFill>
                <a:latin typeface="Calibri" panose="020F0502020204030204" pitchFamily="34" charset="0"/>
                <a:cs typeface="Calibri" panose="020F0502020204030204" pitchFamily="34" charset="0"/>
              </a:rPr>
              <a:t>1. Đánh dấu một vị trí trên quả địa cầu.</a:t>
            </a:r>
          </a:p>
          <a:p>
            <a:pPr lvl="0" algn="just"/>
            <a:r>
              <a:rPr lang="vi-VN" sz="3200" b="1" dirty="0">
                <a:solidFill>
                  <a:prstClr val="black"/>
                </a:solidFill>
                <a:latin typeface="Calibri" panose="020F0502020204030204" pitchFamily="34" charset="0"/>
                <a:cs typeface="Calibri" panose="020F0502020204030204" pitchFamily="34" charset="0"/>
              </a:rPr>
              <a:t>2. Chiếu đèn pin vào quả địa cầu trong phòng tối như hình dưới đây.</a:t>
            </a:r>
            <a:endParaRPr lang="en-US" sz="3200" b="1" dirty="0">
              <a:solidFill>
                <a:prstClr val="black"/>
              </a:solidFill>
              <a:latin typeface="Calibri" panose="020F0502020204030204" pitchFamily="34" charset="0"/>
              <a:cs typeface="Calibri" panose="020F0502020204030204" pitchFamily="34" charset="0"/>
            </a:endParaRPr>
          </a:p>
          <a:p>
            <a:pPr lvl="0"/>
            <a:r>
              <a:rPr lang="vi-VN" sz="3200" b="1" dirty="0">
                <a:solidFill>
                  <a:prstClr val="black"/>
                </a:solidFill>
                <a:latin typeface="Calibri" panose="020F0502020204030204" pitchFamily="34" charset="0"/>
                <a:cs typeface="Calibri" panose="020F0502020204030204" pitchFamily="34" charset="0"/>
              </a:rPr>
              <a:t>3. Xoay quả địa cầu theo chiều quay của Trái Đất quanh mình nó. </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662362" y="3733799"/>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026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1725405"/>
          </a:xfrm>
          <a:custGeom>
            <a:avLst/>
            <a:gdLst>
              <a:gd name="connsiteX0" fmla="*/ 0 w 10487025"/>
              <a:gd name="connsiteY0" fmla="*/ 287573 h 1725405"/>
              <a:gd name="connsiteX1" fmla="*/ 287573 w 10487025"/>
              <a:gd name="connsiteY1" fmla="*/ 0 h 1725405"/>
              <a:gd name="connsiteX2" fmla="*/ 10199452 w 10487025"/>
              <a:gd name="connsiteY2" fmla="*/ 0 h 1725405"/>
              <a:gd name="connsiteX3" fmla="*/ 10487025 w 10487025"/>
              <a:gd name="connsiteY3" fmla="*/ 287573 h 1725405"/>
              <a:gd name="connsiteX4" fmla="*/ 10487025 w 10487025"/>
              <a:gd name="connsiteY4" fmla="*/ 1437832 h 1725405"/>
              <a:gd name="connsiteX5" fmla="*/ 10199452 w 10487025"/>
              <a:gd name="connsiteY5" fmla="*/ 1725405 h 1725405"/>
              <a:gd name="connsiteX6" fmla="*/ 287573 w 10487025"/>
              <a:gd name="connsiteY6" fmla="*/ 1725405 h 1725405"/>
              <a:gd name="connsiteX7" fmla="*/ 0 w 10487025"/>
              <a:gd name="connsiteY7" fmla="*/ 1437832 h 1725405"/>
              <a:gd name="connsiteX8" fmla="*/ 0 w 10487025"/>
              <a:gd name="connsiteY8" fmla="*/ 287573 h 172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725405" fill="none" extrusionOk="0">
                <a:moveTo>
                  <a:pt x="0" y="287573"/>
                </a:moveTo>
                <a:cubicBezTo>
                  <a:pt x="-727" y="141711"/>
                  <a:pt x="129547" y="14322"/>
                  <a:pt x="287573" y="0"/>
                </a:cubicBezTo>
                <a:cubicBezTo>
                  <a:pt x="4459646" y="-123866"/>
                  <a:pt x="8179675" y="81108"/>
                  <a:pt x="10199452" y="0"/>
                </a:cubicBezTo>
                <a:cubicBezTo>
                  <a:pt x="10360601" y="-3575"/>
                  <a:pt x="10464382" y="130619"/>
                  <a:pt x="10487025" y="287573"/>
                </a:cubicBezTo>
                <a:cubicBezTo>
                  <a:pt x="10458869" y="457611"/>
                  <a:pt x="10476744" y="1320183"/>
                  <a:pt x="10487025" y="1437832"/>
                </a:cubicBezTo>
                <a:cubicBezTo>
                  <a:pt x="10491592" y="1584527"/>
                  <a:pt x="10362005" y="1732174"/>
                  <a:pt x="10199452" y="1725405"/>
                </a:cubicBezTo>
                <a:cubicBezTo>
                  <a:pt x="7713021" y="1707550"/>
                  <a:pt x="4668208" y="1616061"/>
                  <a:pt x="287573" y="1725405"/>
                </a:cubicBezTo>
                <a:cubicBezTo>
                  <a:pt x="135386" y="1708866"/>
                  <a:pt x="11325" y="1617800"/>
                  <a:pt x="0" y="1437832"/>
                </a:cubicBezTo>
                <a:cubicBezTo>
                  <a:pt x="102806" y="1134164"/>
                  <a:pt x="-64703" y="774741"/>
                  <a:pt x="0" y="287573"/>
                </a:cubicBezTo>
                <a:close/>
              </a:path>
              <a:path w="10487025" h="1725405" stroke="0" extrusionOk="0">
                <a:moveTo>
                  <a:pt x="0" y="287573"/>
                </a:moveTo>
                <a:cubicBezTo>
                  <a:pt x="27867" y="130393"/>
                  <a:pt x="125667" y="6126"/>
                  <a:pt x="287573" y="0"/>
                </a:cubicBezTo>
                <a:cubicBezTo>
                  <a:pt x="3300642" y="96512"/>
                  <a:pt x="7377207" y="-165548"/>
                  <a:pt x="10199452" y="0"/>
                </a:cubicBezTo>
                <a:cubicBezTo>
                  <a:pt x="10369957" y="293"/>
                  <a:pt x="10507661" y="132121"/>
                  <a:pt x="10487025" y="287573"/>
                </a:cubicBezTo>
                <a:cubicBezTo>
                  <a:pt x="10433102" y="719865"/>
                  <a:pt x="10517656" y="875162"/>
                  <a:pt x="10487025" y="1437832"/>
                </a:cubicBezTo>
                <a:cubicBezTo>
                  <a:pt x="10489525" y="1583213"/>
                  <a:pt x="10363677" y="1722959"/>
                  <a:pt x="10199452" y="1725405"/>
                </a:cubicBezTo>
                <a:cubicBezTo>
                  <a:pt x="7925347" y="1887117"/>
                  <a:pt x="3492161" y="1869027"/>
                  <a:pt x="287573" y="1725405"/>
                </a:cubicBezTo>
                <a:cubicBezTo>
                  <a:pt x="143267" y="1717741"/>
                  <a:pt x="16734" y="1589463"/>
                  <a:pt x="0" y="1437832"/>
                </a:cubicBezTo>
                <a:cubicBezTo>
                  <a:pt x="-93148" y="1044113"/>
                  <a:pt x="5132" y="753494"/>
                  <a:pt x="0" y="28757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black"/>
                </a:solidFill>
                <a:latin typeface="Calibri" panose="020F0502020204030204" pitchFamily="34" charset="0"/>
                <a:cs typeface="Calibri" panose="020F0502020204030204" pitchFamily="34" charset="0"/>
              </a:rPr>
              <a:t>4. Từ kết quả quan sát, hãy cho biết:</a:t>
            </a: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Mặt Trời có chiếu sáng toàn bộ bề mặt Trái Đất cùng một thời điểm không? Vì sao?</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28612" y="2390774"/>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2834EC77-09F8-8581-8759-A91CFE02C261}"/>
              </a:ext>
            </a:extLst>
          </p:cNvPr>
          <p:cNvSpPr/>
          <p:nvPr/>
        </p:nvSpPr>
        <p:spPr>
          <a:xfrm>
            <a:off x="6565900" y="2724449"/>
            <a:ext cx="5323840" cy="3028651"/>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không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chiếu</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sáng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toàn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bộ</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bề</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cùng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một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điểm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Vì</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dạng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hình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cầu</a:t>
            </a:r>
            <a:r>
              <a:rPr lang="en-US" altLang="zh-CN"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714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1725405"/>
          </a:xfrm>
          <a:custGeom>
            <a:avLst/>
            <a:gdLst>
              <a:gd name="connsiteX0" fmla="*/ 0 w 10487025"/>
              <a:gd name="connsiteY0" fmla="*/ 287573 h 1725405"/>
              <a:gd name="connsiteX1" fmla="*/ 287573 w 10487025"/>
              <a:gd name="connsiteY1" fmla="*/ 0 h 1725405"/>
              <a:gd name="connsiteX2" fmla="*/ 10199452 w 10487025"/>
              <a:gd name="connsiteY2" fmla="*/ 0 h 1725405"/>
              <a:gd name="connsiteX3" fmla="*/ 10487025 w 10487025"/>
              <a:gd name="connsiteY3" fmla="*/ 287573 h 1725405"/>
              <a:gd name="connsiteX4" fmla="*/ 10487025 w 10487025"/>
              <a:gd name="connsiteY4" fmla="*/ 1437832 h 1725405"/>
              <a:gd name="connsiteX5" fmla="*/ 10199452 w 10487025"/>
              <a:gd name="connsiteY5" fmla="*/ 1725405 h 1725405"/>
              <a:gd name="connsiteX6" fmla="*/ 287573 w 10487025"/>
              <a:gd name="connsiteY6" fmla="*/ 1725405 h 1725405"/>
              <a:gd name="connsiteX7" fmla="*/ 0 w 10487025"/>
              <a:gd name="connsiteY7" fmla="*/ 1437832 h 1725405"/>
              <a:gd name="connsiteX8" fmla="*/ 0 w 10487025"/>
              <a:gd name="connsiteY8" fmla="*/ 287573 h 172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725405" fill="none" extrusionOk="0">
                <a:moveTo>
                  <a:pt x="0" y="287573"/>
                </a:moveTo>
                <a:cubicBezTo>
                  <a:pt x="-727" y="141711"/>
                  <a:pt x="129547" y="14322"/>
                  <a:pt x="287573" y="0"/>
                </a:cubicBezTo>
                <a:cubicBezTo>
                  <a:pt x="4459646" y="-123866"/>
                  <a:pt x="8179675" y="81108"/>
                  <a:pt x="10199452" y="0"/>
                </a:cubicBezTo>
                <a:cubicBezTo>
                  <a:pt x="10360601" y="-3575"/>
                  <a:pt x="10464382" y="130619"/>
                  <a:pt x="10487025" y="287573"/>
                </a:cubicBezTo>
                <a:cubicBezTo>
                  <a:pt x="10458869" y="457611"/>
                  <a:pt x="10476744" y="1320183"/>
                  <a:pt x="10487025" y="1437832"/>
                </a:cubicBezTo>
                <a:cubicBezTo>
                  <a:pt x="10491592" y="1584527"/>
                  <a:pt x="10362005" y="1732174"/>
                  <a:pt x="10199452" y="1725405"/>
                </a:cubicBezTo>
                <a:cubicBezTo>
                  <a:pt x="7713021" y="1707550"/>
                  <a:pt x="4668208" y="1616061"/>
                  <a:pt x="287573" y="1725405"/>
                </a:cubicBezTo>
                <a:cubicBezTo>
                  <a:pt x="135386" y="1708866"/>
                  <a:pt x="11325" y="1617800"/>
                  <a:pt x="0" y="1437832"/>
                </a:cubicBezTo>
                <a:cubicBezTo>
                  <a:pt x="102806" y="1134164"/>
                  <a:pt x="-64703" y="774741"/>
                  <a:pt x="0" y="287573"/>
                </a:cubicBezTo>
                <a:close/>
              </a:path>
              <a:path w="10487025" h="1725405" stroke="0" extrusionOk="0">
                <a:moveTo>
                  <a:pt x="0" y="287573"/>
                </a:moveTo>
                <a:cubicBezTo>
                  <a:pt x="27867" y="130393"/>
                  <a:pt x="125667" y="6126"/>
                  <a:pt x="287573" y="0"/>
                </a:cubicBezTo>
                <a:cubicBezTo>
                  <a:pt x="3300642" y="96512"/>
                  <a:pt x="7377207" y="-165548"/>
                  <a:pt x="10199452" y="0"/>
                </a:cubicBezTo>
                <a:cubicBezTo>
                  <a:pt x="10369957" y="293"/>
                  <a:pt x="10507661" y="132121"/>
                  <a:pt x="10487025" y="287573"/>
                </a:cubicBezTo>
                <a:cubicBezTo>
                  <a:pt x="10433102" y="719865"/>
                  <a:pt x="10517656" y="875162"/>
                  <a:pt x="10487025" y="1437832"/>
                </a:cubicBezTo>
                <a:cubicBezTo>
                  <a:pt x="10489525" y="1583213"/>
                  <a:pt x="10363677" y="1722959"/>
                  <a:pt x="10199452" y="1725405"/>
                </a:cubicBezTo>
                <a:cubicBezTo>
                  <a:pt x="7925347" y="1887117"/>
                  <a:pt x="3492161" y="1869027"/>
                  <a:pt x="287573" y="1725405"/>
                </a:cubicBezTo>
                <a:cubicBezTo>
                  <a:pt x="143267" y="1717741"/>
                  <a:pt x="16734" y="1589463"/>
                  <a:pt x="0" y="1437832"/>
                </a:cubicBezTo>
                <a:cubicBezTo>
                  <a:pt x="-93148" y="1044113"/>
                  <a:pt x="5132" y="753494"/>
                  <a:pt x="0" y="28757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Từ kết quả quan sát, hãy cho biết:</a:t>
            </a: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Phần nào của Trái Đất là ban ngày, phần nào của Trái Đất</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là ban đêm?</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28612" y="2390774"/>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2834EC77-09F8-8581-8759-A91CFE02C261}"/>
              </a:ext>
            </a:extLst>
          </p:cNvPr>
          <p:cNvSpPr/>
          <p:nvPr/>
        </p:nvSpPr>
        <p:spPr>
          <a:xfrm>
            <a:off x="6565900" y="2724449"/>
            <a:ext cx="5323840" cy="3028651"/>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3200" b="1" dirty="0">
                <a:solidFill>
                  <a:srgbClr val="FF0000"/>
                </a:solidFill>
                <a:latin typeface="Cambria" panose="02040503050406030204" pitchFamily="18" charset="0"/>
                <a:ea typeface="Cambria" panose="02040503050406030204" pitchFamily="18" charset="0"/>
              </a:rPr>
              <a:t>Phần được mặt trời chiều sáng là ban ngày, phần không được chiếu sáng là ban đêm.</a:t>
            </a:r>
          </a:p>
        </p:txBody>
      </p:sp>
    </p:spTree>
    <p:extLst>
      <p:ext uri="{BB962C8B-B14F-4D97-AF65-F5344CB8AC3E}">
        <p14:creationId xmlns:p14="http://schemas.microsoft.com/office/powerpoint/2010/main" val="271429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1401555"/>
          </a:xfrm>
          <a:custGeom>
            <a:avLst/>
            <a:gdLst>
              <a:gd name="connsiteX0" fmla="*/ 0 w 10487025"/>
              <a:gd name="connsiteY0" fmla="*/ 233597 h 1401555"/>
              <a:gd name="connsiteX1" fmla="*/ 233597 w 10487025"/>
              <a:gd name="connsiteY1" fmla="*/ 0 h 1401555"/>
              <a:gd name="connsiteX2" fmla="*/ 10253428 w 10487025"/>
              <a:gd name="connsiteY2" fmla="*/ 0 h 1401555"/>
              <a:gd name="connsiteX3" fmla="*/ 10487025 w 10487025"/>
              <a:gd name="connsiteY3" fmla="*/ 233597 h 1401555"/>
              <a:gd name="connsiteX4" fmla="*/ 10487025 w 10487025"/>
              <a:gd name="connsiteY4" fmla="*/ 1167958 h 1401555"/>
              <a:gd name="connsiteX5" fmla="*/ 10253428 w 10487025"/>
              <a:gd name="connsiteY5" fmla="*/ 1401555 h 1401555"/>
              <a:gd name="connsiteX6" fmla="*/ 233597 w 10487025"/>
              <a:gd name="connsiteY6" fmla="*/ 1401555 h 1401555"/>
              <a:gd name="connsiteX7" fmla="*/ 0 w 10487025"/>
              <a:gd name="connsiteY7" fmla="*/ 1167958 h 1401555"/>
              <a:gd name="connsiteX8" fmla="*/ 0 w 10487025"/>
              <a:gd name="connsiteY8" fmla="*/ 233597 h 140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401555" fill="none" extrusionOk="0">
                <a:moveTo>
                  <a:pt x="0" y="233597"/>
                </a:moveTo>
                <a:cubicBezTo>
                  <a:pt x="-453" y="112657"/>
                  <a:pt x="104999" y="7445"/>
                  <a:pt x="233597" y="0"/>
                </a:cubicBezTo>
                <a:cubicBezTo>
                  <a:pt x="5001130" y="-123866"/>
                  <a:pt x="6350319" y="81108"/>
                  <a:pt x="10253428" y="0"/>
                </a:cubicBezTo>
                <a:cubicBezTo>
                  <a:pt x="10396248" y="-21217"/>
                  <a:pt x="10464157" y="106471"/>
                  <a:pt x="10487025" y="233597"/>
                </a:cubicBezTo>
                <a:cubicBezTo>
                  <a:pt x="10565892" y="469855"/>
                  <a:pt x="10472370" y="968351"/>
                  <a:pt x="10487025" y="1167958"/>
                </a:cubicBezTo>
                <a:cubicBezTo>
                  <a:pt x="10493218" y="1280526"/>
                  <a:pt x="10386662" y="1409214"/>
                  <a:pt x="10253428" y="1401555"/>
                </a:cubicBezTo>
                <a:cubicBezTo>
                  <a:pt x="8718166" y="1383700"/>
                  <a:pt x="3404308" y="1292211"/>
                  <a:pt x="233597" y="1401555"/>
                </a:cubicBezTo>
                <a:cubicBezTo>
                  <a:pt x="108699" y="1391299"/>
                  <a:pt x="10270" y="1316147"/>
                  <a:pt x="0" y="1167958"/>
                </a:cubicBezTo>
                <a:cubicBezTo>
                  <a:pt x="-72197" y="805221"/>
                  <a:pt x="54380" y="689843"/>
                  <a:pt x="0" y="233597"/>
                </a:cubicBezTo>
                <a:close/>
              </a:path>
              <a:path w="10487025" h="1401555" stroke="0" extrusionOk="0">
                <a:moveTo>
                  <a:pt x="0" y="233597"/>
                </a:moveTo>
                <a:cubicBezTo>
                  <a:pt x="21031" y="105824"/>
                  <a:pt x="95124" y="18791"/>
                  <a:pt x="233597" y="0"/>
                </a:cubicBezTo>
                <a:cubicBezTo>
                  <a:pt x="3453498" y="96512"/>
                  <a:pt x="6662672" y="-165548"/>
                  <a:pt x="10253428" y="0"/>
                </a:cubicBezTo>
                <a:cubicBezTo>
                  <a:pt x="10407394" y="626"/>
                  <a:pt x="10511632" y="108604"/>
                  <a:pt x="10487025" y="233597"/>
                </a:cubicBezTo>
                <a:cubicBezTo>
                  <a:pt x="10479996" y="646844"/>
                  <a:pt x="10569390" y="1002441"/>
                  <a:pt x="10487025" y="1167958"/>
                </a:cubicBezTo>
                <a:cubicBezTo>
                  <a:pt x="10488383" y="1289671"/>
                  <a:pt x="10396305" y="1395278"/>
                  <a:pt x="10253428" y="1401555"/>
                </a:cubicBezTo>
                <a:cubicBezTo>
                  <a:pt x="7427045" y="1563267"/>
                  <a:pt x="3822175" y="1545177"/>
                  <a:pt x="233597" y="1401555"/>
                </a:cubicBezTo>
                <a:cubicBezTo>
                  <a:pt x="119241" y="1393817"/>
                  <a:pt x="15956" y="1290113"/>
                  <a:pt x="0" y="1167958"/>
                </a:cubicBezTo>
                <a:cubicBezTo>
                  <a:pt x="-32523" y="867490"/>
                  <a:pt x="-82311" y="393764"/>
                  <a:pt x="0" y="2335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Từ kết quả quan sát, hãy cho biết:</a:t>
            </a: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Sự thay đổi ngày và đêm của vị trí được đánh dấu.</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28612" y="2390774"/>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2834EC77-09F8-8581-8759-A91CFE02C261}"/>
              </a:ext>
            </a:extLst>
          </p:cNvPr>
          <p:cNvSpPr/>
          <p:nvPr/>
        </p:nvSpPr>
        <p:spPr>
          <a:xfrm>
            <a:off x="6565900" y="2724450"/>
            <a:ext cx="5323840" cy="2104726"/>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3200" b="1" dirty="0">
                <a:solidFill>
                  <a:srgbClr val="FF0000"/>
                </a:solidFill>
                <a:latin typeface="Cambria" panose="02040503050406030204" pitchFamily="18" charset="0"/>
                <a:ea typeface="Cambria" panose="02040503050406030204" pitchFamily="18" charset="0"/>
              </a:rPr>
              <a:t>Sự thay đổi ngày và đêm kế tiếp nhau liên tục.</a:t>
            </a:r>
          </a:p>
        </p:txBody>
      </p:sp>
    </p:spTree>
    <p:extLst>
      <p:ext uri="{BB962C8B-B14F-4D97-AF65-F5344CB8AC3E}">
        <p14:creationId xmlns:p14="http://schemas.microsoft.com/office/powerpoint/2010/main" val="128294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33700" y="932756"/>
            <a:ext cx="5953125" cy="2554545"/>
          </a:xfrm>
          <a:prstGeom prst="rect">
            <a:avLst/>
          </a:prstGeom>
          <a:noFill/>
        </p:spPr>
        <p:txBody>
          <a:bodyPr wrap="square" rtlCol="0">
            <a:spAutoFit/>
          </a:bodyPr>
          <a:lstStyle/>
          <a:p>
            <a:pPr lvl="0" algn="just" defTabSz="457200">
              <a:defRPr/>
            </a:pPr>
            <a:r>
              <a:rPr lang="en-US" sz="4000" b="1">
                <a:ln>
                  <a:solidFill>
                    <a:srgbClr val="336600"/>
                  </a:solidFill>
                </a:ln>
                <a:solidFill>
                  <a:srgbClr val="FF0000"/>
                </a:solidFill>
                <a:latin typeface="Cambria" panose="02040503050406030204" pitchFamily="18" charset="0"/>
                <a:ea typeface="Cambria" panose="02040503050406030204" pitchFamily="18" charset="0"/>
              </a:rPr>
              <a:t>Trái Đất vừa chuyển động quanh Mặt Trời, vừa chuyển động quanh mình nó. </a:t>
            </a:r>
            <a:endPar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33700" y="932756"/>
            <a:ext cx="6629400" cy="2554545"/>
          </a:xfrm>
          <a:prstGeom prst="rect">
            <a:avLst/>
          </a:prstGeom>
          <a:noFill/>
        </p:spPr>
        <p:txBody>
          <a:bodyPr wrap="square" rtlCol="0">
            <a:spAutoFit/>
          </a:bodyPr>
          <a:lstStyle/>
          <a:p>
            <a:pPr lvl="0" algn="just" defTabSz="457200">
              <a:defRPr/>
            </a:pPr>
            <a:r>
              <a:rPr lang="vi-VN" sz="3200" b="1" dirty="0">
                <a:ln>
                  <a:solidFill>
                    <a:srgbClr val="336600"/>
                  </a:solidFill>
                </a:ln>
                <a:solidFill>
                  <a:srgbClr val="FF0000"/>
                </a:solidFill>
                <a:latin typeface="Cambria" panose="02040503050406030204" pitchFamily="18" charset="0"/>
                <a:ea typeface="Cambria" panose="02040503050406030204" pitchFamily="18" charset="0"/>
              </a:rPr>
              <a:t>Tại nơi trên Trái Đất, khoảng thời gian được Mặt Trời chiếu sáng là ngày, khoảng thời gian không được chiếu sáng là đêm. Ngày và đêm kế tiếp nhau liên tục.</a:t>
            </a:r>
            <a:endParaRPr kumimoji="0" lang="en-US" sz="32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1143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657225" y="210709"/>
            <a:ext cx="10963275" cy="683371"/>
          </a:xfrm>
          <a:custGeom>
            <a:avLst/>
            <a:gdLst>
              <a:gd name="connsiteX0" fmla="*/ 0 w 10963275"/>
              <a:gd name="connsiteY0" fmla="*/ 113897 h 683371"/>
              <a:gd name="connsiteX1" fmla="*/ 113897 w 10963275"/>
              <a:gd name="connsiteY1" fmla="*/ 0 h 683371"/>
              <a:gd name="connsiteX2" fmla="*/ 10849378 w 10963275"/>
              <a:gd name="connsiteY2" fmla="*/ 0 h 683371"/>
              <a:gd name="connsiteX3" fmla="*/ 10963275 w 10963275"/>
              <a:gd name="connsiteY3" fmla="*/ 113897 h 683371"/>
              <a:gd name="connsiteX4" fmla="*/ 10963275 w 10963275"/>
              <a:gd name="connsiteY4" fmla="*/ 569474 h 683371"/>
              <a:gd name="connsiteX5" fmla="*/ 10849378 w 10963275"/>
              <a:gd name="connsiteY5" fmla="*/ 683371 h 683371"/>
              <a:gd name="connsiteX6" fmla="*/ 113897 w 10963275"/>
              <a:gd name="connsiteY6" fmla="*/ 683371 h 683371"/>
              <a:gd name="connsiteX7" fmla="*/ 0 w 10963275"/>
              <a:gd name="connsiteY7" fmla="*/ 569474 h 683371"/>
              <a:gd name="connsiteX8" fmla="*/ 0 w 1096327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3275" h="683371" fill="none" extrusionOk="0">
                <a:moveTo>
                  <a:pt x="0" y="113897"/>
                </a:moveTo>
                <a:cubicBezTo>
                  <a:pt x="-337" y="56991"/>
                  <a:pt x="51175" y="3272"/>
                  <a:pt x="113897" y="0"/>
                </a:cubicBezTo>
                <a:cubicBezTo>
                  <a:pt x="4680818" y="-123866"/>
                  <a:pt x="6306585" y="81108"/>
                  <a:pt x="10849378" y="0"/>
                </a:cubicBezTo>
                <a:cubicBezTo>
                  <a:pt x="10918521" y="-9587"/>
                  <a:pt x="10958382" y="51397"/>
                  <a:pt x="10963275" y="113897"/>
                </a:cubicBezTo>
                <a:cubicBezTo>
                  <a:pt x="10942358" y="204429"/>
                  <a:pt x="10930862" y="484737"/>
                  <a:pt x="10963275" y="569474"/>
                </a:cubicBezTo>
                <a:cubicBezTo>
                  <a:pt x="10967150" y="622088"/>
                  <a:pt x="10914441" y="687288"/>
                  <a:pt x="10849378" y="683371"/>
                </a:cubicBezTo>
                <a:cubicBezTo>
                  <a:pt x="6366748" y="665516"/>
                  <a:pt x="1631865" y="574027"/>
                  <a:pt x="113897" y="683371"/>
                </a:cubicBezTo>
                <a:cubicBezTo>
                  <a:pt x="52042" y="680757"/>
                  <a:pt x="5894" y="643383"/>
                  <a:pt x="0" y="569474"/>
                </a:cubicBezTo>
                <a:cubicBezTo>
                  <a:pt x="28771" y="439486"/>
                  <a:pt x="9100" y="304558"/>
                  <a:pt x="0" y="113897"/>
                </a:cubicBezTo>
                <a:close/>
              </a:path>
              <a:path w="10963275" h="683371" stroke="0" extrusionOk="0">
                <a:moveTo>
                  <a:pt x="0" y="113897"/>
                </a:moveTo>
                <a:cubicBezTo>
                  <a:pt x="10584" y="51617"/>
                  <a:pt x="50339" y="1300"/>
                  <a:pt x="113897" y="0"/>
                </a:cubicBezTo>
                <a:cubicBezTo>
                  <a:pt x="4851040" y="96512"/>
                  <a:pt x="9196745" y="-165548"/>
                  <a:pt x="10849378" y="0"/>
                </a:cubicBezTo>
                <a:cubicBezTo>
                  <a:pt x="10923828" y="290"/>
                  <a:pt x="10970537" y="52179"/>
                  <a:pt x="10963275" y="113897"/>
                </a:cubicBezTo>
                <a:cubicBezTo>
                  <a:pt x="10985108" y="236894"/>
                  <a:pt x="10935738" y="399597"/>
                  <a:pt x="10963275" y="569474"/>
                </a:cubicBezTo>
                <a:cubicBezTo>
                  <a:pt x="10965540" y="620203"/>
                  <a:pt x="10918264" y="680662"/>
                  <a:pt x="10849378" y="683371"/>
                </a:cubicBezTo>
                <a:cubicBezTo>
                  <a:pt x="8509867" y="845083"/>
                  <a:pt x="2326310"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Chỉ chiều chuyển động của Mặt Trăng quanh Trái Đất.</a:t>
            </a:r>
          </a:p>
        </p:txBody>
      </p:sp>
      <p:pic>
        <p:nvPicPr>
          <p:cNvPr id="4" name="Picture 3">
            <a:extLst>
              <a:ext uri="{FF2B5EF4-FFF2-40B4-BE49-F238E27FC236}">
                <a16:creationId xmlns:a16="http://schemas.microsoft.com/office/drawing/2014/main" id="{39346251-0BF8-5EB6-9BB5-B02CBD5ED902}"/>
              </a:ext>
            </a:extLst>
          </p:cNvPr>
          <p:cNvPicPr>
            <a:picLocks noChangeAspect="1"/>
          </p:cNvPicPr>
          <p:nvPr/>
        </p:nvPicPr>
        <p:blipFill>
          <a:blip r:embed="rId3"/>
          <a:stretch>
            <a:fillRect/>
          </a:stretch>
        </p:blipFill>
        <p:spPr>
          <a:xfrm>
            <a:off x="2652712" y="1128712"/>
            <a:ext cx="7167563" cy="4276445"/>
          </a:xfrm>
          <a:prstGeom prst="rect">
            <a:avLst/>
          </a:prstGeom>
        </p:spPr>
      </p:pic>
      <p:sp>
        <p:nvSpPr>
          <p:cNvPr id="5" name="矩形: 圆角 6">
            <a:extLst>
              <a:ext uri="{FF2B5EF4-FFF2-40B4-BE49-F238E27FC236}">
                <a16:creationId xmlns:a16="http://schemas.microsoft.com/office/drawing/2014/main" id="{E8A073DC-6555-212C-C992-3CD8195BA8A9}"/>
              </a:ext>
            </a:extLst>
          </p:cNvPr>
          <p:cNvSpPr/>
          <p:nvPr/>
        </p:nvSpPr>
        <p:spPr>
          <a:xfrm>
            <a:off x="1485900" y="5591475"/>
            <a:ext cx="9679940" cy="1056975"/>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3200" b="1" dirty="0">
                <a:solidFill>
                  <a:srgbClr val="FF0000"/>
                </a:solidFill>
                <a:latin typeface="Cambria" panose="02040503050406030204" pitchFamily="18" charset="0"/>
                <a:ea typeface="Cambria" panose="02040503050406030204" pitchFamily="18" charset="0"/>
              </a:rPr>
              <a:t>Mặt trăng chuyển động xung quanh Trái Đất ngược chiều kim đồng hồ.</a:t>
            </a:r>
          </a:p>
        </p:txBody>
      </p:sp>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359</Words>
  <Application>Microsoft Office PowerPoint</Application>
  <PresentationFormat>Widescreen</PresentationFormat>
  <Paragraphs>36</Paragraphs>
  <Slides>12</Slides>
  <Notes>10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等线</vt:lpstr>
      <vt:lpstr>微软雅黑</vt:lpstr>
      <vt:lpstr>Arial</vt:lpstr>
      <vt:lpstr>Calibri</vt:lpstr>
      <vt:lpstr>Cambria</vt:lpstr>
      <vt:lpstr>inpin heiti</vt:lpstr>
      <vt:lpstr>Tahoma</vt:lpstr>
      <vt:lpstr>Office 主题​​</vt:lpstr>
      <vt:lpstr>1_Office 主题​​</vt:lpstr>
      <vt:lpstr>1_Office Theme</vt:lpstr>
      <vt:lpstr>1_www.33ppt.com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2023-04-03T10:52:27Z</dcterms:created>
  <dcterms:modified xsi:type="dcterms:W3CDTF">2025-04-21T07:22:47Z</dcterms:modified>
</cp:coreProperties>
</file>