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4" r:id="rId2"/>
    <p:sldId id="386" r:id="rId3"/>
    <p:sldId id="467" r:id="rId4"/>
    <p:sldId id="420" r:id="rId5"/>
    <p:sldId id="421" r:id="rId6"/>
    <p:sldId id="422" r:id="rId7"/>
    <p:sldId id="423" r:id="rId8"/>
    <p:sldId id="466" r:id="rId9"/>
    <p:sldId id="367" r:id="rId10"/>
    <p:sldId id="411" r:id="rId11"/>
    <p:sldId id="471" r:id="rId12"/>
    <p:sldId id="472" r:id="rId13"/>
    <p:sldId id="477" r:id="rId14"/>
    <p:sldId id="478" r:id="rId15"/>
    <p:sldId id="476" r:id="rId16"/>
    <p:sldId id="3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69" autoAdjust="0"/>
  </p:normalViewPr>
  <p:slideViewPr>
    <p:cSldViewPr snapToGrid="0">
      <p:cViewPr varScale="1">
        <p:scale>
          <a:sx n="51" d="100"/>
          <a:sy n="51" d="100"/>
        </p:scale>
        <p:origin x="125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F1598-0168-42E5-A6EC-F6CF3015DDE0}"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09484A-B20F-40FE-8E96-58BE60DE96D0}" type="slidenum">
              <a:rPr lang="en-US" smtClean="0"/>
              <a:t>‹#›</a:t>
            </a:fld>
            <a:endParaRPr lang="en-US"/>
          </a:p>
        </p:txBody>
      </p:sp>
    </p:spTree>
    <p:extLst>
      <p:ext uri="{BB962C8B-B14F-4D97-AF65-F5344CB8AC3E}">
        <p14:creationId xmlns:p14="http://schemas.microsoft.com/office/powerpoint/2010/main" val="278657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43906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65732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16478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198906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227438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00042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15757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68851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59279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80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285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4798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7028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9776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6890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1302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1955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3280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2348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12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465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5687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9391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19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6027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834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9532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8500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1323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153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996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695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90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tif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4.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file:///C:\Users\HP\AppData\Local\Temp\wps\INetCache\26dd2a8392a2f82f03a96f424a2882ed" TargetMode="Externa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4.tif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4" name="Picture 3">
            <a:extLst>
              <a:ext uri="{FF2B5EF4-FFF2-40B4-BE49-F238E27FC236}">
                <a16:creationId xmlns:a16="http://schemas.microsoft.com/office/drawing/2014/main" id="{55BDEC55-BEFE-EC7F-9F22-5F75E0379071}"/>
              </a:ext>
            </a:extLst>
          </p:cNvPr>
          <p:cNvPicPr>
            <a:picLocks noChangeAspect="1"/>
          </p:cNvPicPr>
          <p:nvPr/>
        </p:nvPicPr>
        <p:blipFill>
          <a:blip r:embed="rId4"/>
          <a:stretch>
            <a:fillRect/>
          </a:stretch>
        </p:blipFill>
        <p:spPr>
          <a:xfrm>
            <a:off x="2472689" y="346329"/>
            <a:ext cx="6515863" cy="4753376"/>
          </a:xfrm>
          <a:prstGeom prst="rect">
            <a:avLst/>
          </a:prstGeom>
        </p:spPr>
      </p:pic>
      <p:sp>
        <p:nvSpPr>
          <p:cNvPr id="5" name="TextBox 4">
            <a:extLst>
              <a:ext uri="{FF2B5EF4-FFF2-40B4-BE49-F238E27FC236}">
                <a16:creationId xmlns:a16="http://schemas.microsoft.com/office/drawing/2014/main" id="{31A4E60F-7D53-2785-CF37-8EE524EEA6BE}"/>
              </a:ext>
            </a:extLst>
          </p:cNvPr>
          <p:cNvSpPr txBox="1"/>
          <p:nvPr/>
        </p:nvSpPr>
        <p:spPr>
          <a:xfrm>
            <a:off x="1444752" y="5175504"/>
            <a:ext cx="10332720" cy="1200329"/>
          </a:xfrm>
          <a:prstGeom prst="rect">
            <a:avLst/>
          </a:prstGeom>
          <a:noFill/>
        </p:spPr>
        <p:txBody>
          <a:bodyPr wrap="square" rtlCol="0">
            <a:spAutoFit/>
          </a:bodyPr>
          <a:lstStyle/>
          <a:p>
            <a:pPr algn="just"/>
            <a:r>
              <a:rPr lang="nl-NL"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r>
              <a:rPr lang="nl-NL" sz="36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ó 2 khả năng xảy ra đối với màu của ngôi sao lấy được. Đó là mùa đỏ, màu vàng.</a:t>
            </a:r>
            <a:endParaRPr lang="en-US"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sp>
        <p:nvSpPr>
          <p:cNvPr id="2" name="TextBox 1">
            <a:extLst>
              <a:ext uri="{FF2B5EF4-FFF2-40B4-BE49-F238E27FC236}">
                <a16:creationId xmlns:a16="http://schemas.microsoft.com/office/drawing/2014/main" id="{1E518523-7D31-4006-808B-BD96346CECCF}"/>
              </a:ext>
            </a:extLst>
          </p:cNvPr>
          <p:cNvSpPr txBox="1"/>
          <p:nvPr/>
        </p:nvSpPr>
        <p:spPr>
          <a:xfrm>
            <a:off x="2907792" y="2418940"/>
            <a:ext cx="547233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Luyện</a:t>
            </a:r>
            <a:r>
              <a:rPr kumimoji="0" lang="en-US" sz="9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9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tập</a:t>
            </a:r>
            <a:endParaRPr kumimoji="0" lang="en-US" sz="9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33399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41" name="TextBox 40">
            <a:extLst>
              <a:ext uri="{FF2B5EF4-FFF2-40B4-BE49-F238E27FC236}">
                <a16:creationId xmlns:a16="http://schemas.microsoft.com/office/drawing/2014/main" id="{AB9BA7C6-C332-4995-BD41-12541B2B5E78}"/>
              </a:ext>
            </a:extLst>
          </p:cNvPr>
          <p:cNvSpPr txBox="1"/>
          <p:nvPr/>
        </p:nvSpPr>
        <p:spPr>
          <a:xfrm>
            <a:off x="1006524" y="435390"/>
            <a:ext cx="1016625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 Quan sát đồng xu gồm hai mặt như sau:</a:t>
            </a:r>
          </a:p>
        </p:txBody>
      </p:sp>
      <p:sp>
        <p:nvSpPr>
          <p:cNvPr id="2" name="Isosceles Triangle 1">
            <a:extLst>
              <a:ext uri="{FF2B5EF4-FFF2-40B4-BE49-F238E27FC236}">
                <a16:creationId xmlns:a16="http://schemas.microsoft.com/office/drawing/2014/main" id="{6F05B6DE-8FE9-4F18-81FE-9897C2B05928}"/>
              </a:ext>
            </a:extLst>
          </p:cNvPr>
          <p:cNvSpPr/>
          <p:nvPr/>
        </p:nvSpPr>
        <p:spPr>
          <a:xfrm>
            <a:off x="301208" y="435390"/>
            <a:ext cx="718016" cy="61897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cs typeface="+mn-cs"/>
              </a:rPr>
              <a:t>1</a:t>
            </a:r>
          </a:p>
        </p:txBody>
      </p:sp>
      <p:pic>
        <p:nvPicPr>
          <p:cNvPr id="6" name="Picture 5">
            <a:extLst>
              <a:ext uri="{FF2B5EF4-FFF2-40B4-BE49-F238E27FC236}">
                <a16:creationId xmlns:a16="http://schemas.microsoft.com/office/drawing/2014/main" id="{8D8030D2-2A49-0947-AD6E-A3E510E8A408}"/>
              </a:ext>
            </a:extLst>
          </p:cNvPr>
          <p:cNvPicPr>
            <a:picLocks noChangeAspect="1"/>
          </p:cNvPicPr>
          <p:nvPr/>
        </p:nvPicPr>
        <p:blipFill>
          <a:blip r:embed="rId4"/>
          <a:stretch>
            <a:fillRect/>
          </a:stretch>
        </p:blipFill>
        <p:spPr>
          <a:xfrm>
            <a:off x="2581465" y="1017841"/>
            <a:ext cx="7248525" cy="2371725"/>
          </a:xfrm>
          <a:prstGeom prst="rect">
            <a:avLst/>
          </a:prstGeom>
        </p:spPr>
      </p:pic>
      <p:sp>
        <p:nvSpPr>
          <p:cNvPr id="9" name="TextBox 8">
            <a:extLst>
              <a:ext uri="{FF2B5EF4-FFF2-40B4-BE49-F238E27FC236}">
                <a16:creationId xmlns:a16="http://schemas.microsoft.com/office/drawing/2014/main" id="{37C2BBFA-A7D9-AA8E-19FA-08EBE8173F7F}"/>
              </a:ext>
            </a:extLst>
          </p:cNvPr>
          <p:cNvSpPr txBox="1"/>
          <p:nvPr/>
        </p:nvSpPr>
        <p:spPr>
          <a:xfrm>
            <a:off x="969264" y="3374136"/>
            <a:ext cx="10707624" cy="1569660"/>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Quy ước: </a:t>
            </a:r>
            <a:r>
              <a:rPr lang="vi-VN" sz="2400" dirty="0">
                <a:latin typeface="Calibri" panose="020F0502020204030204" pitchFamily="34" charset="0"/>
                <a:cs typeface="Calibri" panose="020F0502020204030204" pitchFamily="34" charset="0"/>
              </a:rPr>
              <a:t>Mặt xuất hiện chữ N trên đồng xu là mặt ngửa, mặt xuất hiện chữ S trên đồng xu là mặt sấp.</a:t>
            </a:r>
          </a:p>
          <a:p>
            <a:pPr algn="just"/>
            <a:r>
              <a:rPr lang="vi-VN" sz="2400" dirty="0">
                <a:latin typeface="Calibri" panose="020F0502020204030204" pitchFamily="34" charset="0"/>
                <a:cs typeface="Calibri" panose="020F0502020204030204" pitchFamily="34" charset="0"/>
              </a:rPr>
              <a:t>b) Tung đồng xu ở câu a một lần. Nêu những khả năng có thể xảy ra đối với mặt xuất hiện của đồng xu.</a:t>
            </a:r>
          </a:p>
        </p:txBody>
      </p:sp>
      <p:sp>
        <p:nvSpPr>
          <p:cNvPr id="10" name="TextBox 9">
            <a:extLst>
              <a:ext uri="{FF2B5EF4-FFF2-40B4-BE49-F238E27FC236}">
                <a16:creationId xmlns:a16="http://schemas.microsoft.com/office/drawing/2014/main" id="{FFB7B452-4364-E0E9-0E7C-24EC6B17EA08}"/>
              </a:ext>
            </a:extLst>
          </p:cNvPr>
          <p:cNvSpPr txBox="1"/>
          <p:nvPr/>
        </p:nvSpPr>
        <p:spPr>
          <a:xfrm>
            <a:off x="996696" y="5042118"/>
            <a:ext cx="11000232" cy="1200329"/>
          </a:xfrm>
          <a:prstGeom prst="rect">
            <a:avLst/>
          </a:prstGeom>
          <a:noFill/>
        </p:spPr>
        <p:txBody>
          <a:bodyPr wrap="square" rtlCol="0">
            <a:spAutoFit/>
          </a:bodyPr>
          <a:lstStyle/>
          <a:p>
            <a:r>
              <a:rPr lang="en-US" sz="2400" dirty="0">
                <a:solidFill>
                  <a:srgbClr val="FF0000"/>
                </a:solidFill>
                <a:latin typeface="Calibri" panose="020F0502020204030204" pitchFamily="34" charset="0"/>
                <a:cs typeface="Calibri" panose="020F0502020204030204" pitchFamily="34" charset="0"/>
              </a:rPr>
              <a:t>Khi tung </a:t>
            </a:r>
            <a:r>
              <a:rPr lang="en-US" sz="2400" dirty="0" err="1">
                <a:solidFill>
                  <a:srgbClr val="FF0000"/>
                </a:solidFill>
                <a:latin typeface="Calibri" panose="020F0502020204030204" pitchFamily="34" charset="0"/>
                <a:cs typeface="Calibri" panose="020F0502020204030204" pitchFamily="34" charset="0"/>
              </a:rPr>
              <a:t>đồng</a:t>
            </a:r>
            <a:r>
              <a:rPr lang="en-US" sz="2400" dirty="0">
                <a:solidFill>
                  <a:srgbClr val="FF0000"/>
                </a:solidFill>
                <a:latin typeface="Calibri" panose="020F0502020204030204" pitchFamily="34" charset="0"/>
                <a:cs typeface="Calibri" panose="020F0502020204030204" pitchFamily="34" charset="0"/>
              </a:rPr>
              <a:t> xu </a:t>
            </a:r>
            <a:r>
              <a:rPr lang="en-US" sz="2400" dirty="0" err="1">
                <a:solidFill>
                  <a:srgbClr val="FF0000"/>
                </a:solidFill>
                <a:latin typeface="Calibri" panose="020F0502020204030204" pitchFamily="34" charset="0"/>
                <a:cs typeface="Calibri" panose="020F0502020204030204" pitchFamily="34" charset="0"/>
              </a:rPr>
              <a:t>và</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quan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sát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mặt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trên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của</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đồng</a:t>
            </a:r>
            <a:r>
              <a:rPr lang="en-US" sz="2400" dirty="0">
                <a:solidFill>
                  <a:srgbClr val="FF0000"/>
                </a:solidFill>
                <a:latin typeface="Calibri" panose="020F0502020204030204" pitchFamily="34" charset="0"/>
                <a:cs typeface="Calibri" panose="020F0502020204030204" pitchFamily="34" charset="0"/>
              </a:rPr>
              <a:t> xu </a:t>
            </a:r>
            <a:r>
              <a:rPr lang="en-US" sz="2400" dirty="0" err="1">
                <a:solidFill>
                  <a:srgbClr val="FF0000"/>
                </a:solidFill>
                <a:latin typeface="Calibri" panose="020F0502020204030204" pitchFamily="34" charset="0"/>
                <a:cs typeface="Calibri" panose="020F0502020204030204" pitchFamily="34" charset="0"/>
              </a:rPr>
              <a:t>thì</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có</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thể</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xảy</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ra</a:t>
            </a:r>
            <a:r>
              <a:rPr lang="en-US" sz="2400" dirty="0">
                <a:solidFill>
                  <a:srgbClr val="FF0000"/>
                </a:solidFill>
                <a:latin typeface="Calibri" panose="020F0502020204030204" pitchFamily="34" charset="0"/>
                <a:cs typeface="Calibri" panose="020F0502020204030204" pitchFamily="34" charset="0"/>
              </a:rPr>
              <a:t> 2 </a:t>
            </a:r>
            <a:r>
              <a:rPr lang="en-US" sz="2400" dirty="0" err="1">
                <a:solidFill>
                  <a:srgbClr val="FF0000"/>
                </a:solidFill>
                <a:latin typeface="Calibri" panose="020F0502020204030204" pitchFamily="34" charset="0"/>
                <a:cs typeface="Calibri" panose="020F0502020204030204" pitchFamily="34" charset="0"/>
              </a:rPr>
              <a:t>khả</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năng</a:t>
            </a:r>
            <a:r>
              <a:rPr lang="en-US" sz="2400" dirty="0">
                <a:solidFill>
                  <a:srgbClr val="FF0000"/>
                </a:solidFill>
                <a:latin typeface="Calibri" panose="020F0502020204030204" pitchFamily="34" charset="0"/>
                <a:cs typeface="Calibri" panose="020F0502020204030204" pitchFamily="34" charset="0"/>
              </a:rPr>
              <a:t>:</a:t>
            </a:r>
          </a:p>
          <a:p>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Mặt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ngửa</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của</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đồng</a:t>
            </a:r>
            <a:r>
              <a:rPr lang="en-US" sz="2400" dirty="0">
                <a:solidFill>
                  <a:srgbClr val="FF0000"/>
                </a:solidFill>
                <a:latin typeface="Calibri" panose="020F0502020204030204" pitchFamily="34" charset="0"/>
                <a:cs typeface="Calibri" panose="020F0502020204030204" pitchFamily="34" charset="0"/>
              </a:rPr>
              <a:t> xu </a:t>
            </a:r>
            <a:r>
              <a:rPr lang="en-US" sz="2400" dirty="0" err="1">
                <a:solidFill>
                  <a:srgbClr val="FF0000"/>
                </a:solidFill>
                <a:latin typeface="Calibri" panose="020F0502020204030204" pitchFamily="34" charset="0"/>
                <a:cs typeface="Calibri" panose="020F0502020204030204" pitchFamily="34" charset="0"/>
              </a:rPr>
              <a:t>xuất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hiện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chữ</a:t>
            </a:r>
            <a:r>
              <a:rPr lang="en-US" sz="2400" dirty="0">
                <a:solidFill>
                  <a:srgbClr val="FF0000"/>
                </a:solidFill>
                <a:latin typeface="Calibri" panose="020F0502020204030204" pitchFamily="34" charset="0"/>
                <a:cs typeface="Calibri" panose="020F0502020204030204" pitchFamily="34" charset="0"/>
              </a:rPr>
              <a:t> N.</a:t>
            </a:r>
          </a:p>
          <a:p>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Mặt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sấp</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của</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đồng</a:t>
            </a:r>
            <a:r>
              <a:rPr lang="en-US" sz="2400" dirty="0">
                <a:solidFill>
                  <a:srgbClr val="FF0000"/>
                </a:solidFill>
                <a:latin typeface="Calibri" panose="020F0502020204030204" pitchFamily="34" charset="0"/>
                <a:cs typeface="Calibri" panose="020F0502020204030204" pitchFamily="34" charset="0"/>
              </a:rPr>
              <a:t> xu </a:t>
            </a:r>
            <a:r>
              <a:rPr lang="en-US" sz="2400" dirty="0" err="1">
                <a:solidFill>
                  <a:srgbClr val="FF0000"/>
                </a:solidFill>
                <a:latin typeface="Calibri" panose="020F0502020204030204" pitchFamily="34" charset="0"/>
                <a:cs typeface="Calibri" panose="020F0502020204030204" pitchFamily="34" charset="0"/>
              </a:rPr>
              <a:t>xuất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hiện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chữ</a:t>
            </a:r>
            <a:r>
              <a:rPr lang="en-US" sz="2400" dirty="0">
                <a:solidFill>
                  <a:srgbClr val="FF0000"/>
                </a:solidFill>
                <a:latin typeface="Calibri" panose="020F0502020204030204" pitchFamily="34" charset="0"/>
                <a:cs typeface="Calibri" panose="020F0502020204030204" pitchFamily="34" charset="0"/>
              </a:rPr>
              <a:t> S.</a:t>
            </a:r>
          </a:p>
        </p:txBody>
      </p:sp>
    </p:spTree>
    <p:extLst>
      <p:ext uri="{BB962C8B-B14F-4D97-AF65-F5344CB8AC3E}">
        <p14:creationId xmlns:p14="http://schemas.microsoft.com/office/powerpoint/2010/main" val="6669216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up)">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up)">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wipe(up)">
                                      <p:cBhvr>
                                        <p:cTn id="3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41" name="TextBox 40">
            <a:extLst>
              <a:ext uri="{FF2B5EF4-FFF2-40B4-BE49-F238E27FC236}">
                <a16:creationId xmlns:a16="http://schemas.microsoft.com/office/drawing/2014/main" id="{AB9BA7C6-C332-4995-BD41-12541B2B5E78}"/>
              </a:ext>
            </a:extLst>
          </p:cNvPr>
          <p:cNvSpPr txBox="1"/>
          <p:nvPr/>
        </p:nvSpPr>
        <p:spPr>
          <a:xfrm>
            <a:off x="1006524" y="435390"/>
            <a:ext cx="10798380" cy="1384995"/>
          </a:xfrm>
          <a:prstGeom prst="rect">
            <a:avLst/>
          </a:prstGeom>
          <a:noFill/>
        </p:spPr>
        <p:txBody>
          <a:bodyPr wrap="square">
            <a:spAutoFit/>
          </a:bodyPr>
          <a:lstStyle/>
          <a:p>
            <a:pPr lvl="0" algn="just">
              <a:defRPr/>
            </a:pPr>
            <a:r>
              <a:rPr lang="vi-VN" sz="2800" dirty="0">
                <a:solidFill>
                  <a:prstClr val="black"/>
                </a:solidFill>
                <a:latin typeface="Calibri" panose="020F0502020204030204" pitchFamily="34" charset="0"/>
                <a:cs typeface="Calibri" panose="020F0502020204030204" pitchFamily="34" charset="0"/>
              </a:rPr>
              <a:t>Một hộp đựng một số quả bóng xanh và một số quả bóng đỏ. Bạn An bịt mắt lấy một cách ngẫu nhiên một quả bóng. Hỏi có những khả năng nào về màu sắc của quả bóng được lấy ra?</a:t>
            </a:r>
          </a:p>
        </p:txBody>
      </p:sp>
      <p:sp>
        <p:nvSpPr>
          <p:cNvPr id="2" name="Isosceles Triangle 1">
            <a:extLst>
              <a:ext uri="{FF2B5EF4-FFF2-40B4-BE49-F238E27FC236}">
                <a16:creationId xmlns:a16="http://schemas.microsoft.com/office/drawing/2014/main" id="{6F05B6DE-8FE9-4F18-81FE-9897C2B05928}"/>
              </a:ext>
            </a:extLst>
          </p:cNvPr>
          <p:cNvSpPr/>
          <p:nvPr/>
        </p:nvSpPr>
        <p:spPr>
          <a:xfrm>
            <a:off x="301208" y="435390"/>
            <a:ext cx="718016" cy="61897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p>
        </p:txBody>
      </p:sp>
      <p:pic>
        <p:nvPicPr>
          <p:cNvPr id="5" name="Picture 4">
            <a:extLst>
              <a:ext uri="{FF2B5EF4-FFF2-40B4-BE49-F238E27FC236}">
                <a16:creationId xmlns:a16="http://schemas.microsoft.com/office/drawing/2014/main" id="{F09579EA-0146-EBC6-8809-CC312D73038D}"/>
              </a:ext>
            </a:extLst>
          </p:cNvPr>
          <p:cNvPicPr>
            <a:picLocks noChangeAspect="1"/>
          </p:cNvPicPr>
          <p:nvPr/>
        </p:nvPicPr>
        <p:blipFill>
          <a:blip r:embed="rId4"/>
          <a:stretch>
            <a:fillRect/>
          </a:stretch>
        </p:blipFill>
        <p:spPr>
          <a:xfrm>
            <a:off x="553593" y="2262949"/>
            <a:ext cx="6000750" cy="3667125"/>
          </a:xfrm>
          <a:prstGeom prst="rect">
            <a:avLst/>
          </a:prstGeom>
        </p:spPr>
      </p:pic>
      <p:sp>
        <p:nvSpPr>
          <p:cNvPr id="7" name="TextBox 6">
            <a:extLst>
              <a:ext uri="{FF2B5EF4-FFF2-40B4-BE49-F238E27FC236}">
                <a16:creationId xmlns:a16="http://schemas.microsoft.com/office/drawing/2014/main" id="{C552B4B8-5FFD-C930-488B-C5BF9B21BA80}"/>
              </a:ext>
            </a:extLst>
          </p:cNvPr>
          <p:cNvSpPr txBox="1"/>
          <p:nvPr/>
        </p:nvSpPr>
        <p:spPr>
          <a:xfrm>
            <a:off x="6428232" y="2317206"/>
            <a:ext cx="5614416" cy="2246769"/>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cs typeface="Calibri" panose="020F0502020204030204" pitchFamily="34" charset="0"/>
              </a:rPr>
              <a:t>Những khả năng về màu sắc của quả bóng được lấy ra là:</a:t>
            </a:r>
          </a:p>
          <a:p>
            <a:pPr marL="457200" indent="-457200" algn="just">
              <a:buFont typeface="Arial" panose="020B0604020202020204" pitchFamily="34" charset="0"/>
              <a:buChar char="•"/>
            </a:pPr>
            <a:r>
              <a:rPr lang="vi-VN" sz="2800" dirty="0">
                <a:solidFill>
                  <a:srgbClr val="FF0000"/>
                </a:solidFill>
                <a:latin typeface="Calibri" panose="020F0502020204030204" pitchFamily="34" charset="0"/>
                <a:cs typeface="Calibri" panose="020F0502020204030204" pitchFamily="34" charset="0"/>
              </a:rPr>
              <a:t>Có thể quả bóng lấy ra là màu xanh.</a:t>
            </a:r>
          </a:p>
          <a:p>
            <a:pPr marL="457200" indent="-457200" algn="just">
              <a:buFont typeface="Arial" panose="020B0604020202020204" pitchFamily="34" charset="0"/>
              <a:buChar char="•"/>
            </a:pPr>
            <a:r>
              <a:rPr lang="vi-VN" sz="2800" dirty="0">
                <a:solidFill>
                  <a:srgbClr val="FF0000"/>
                </a:solidFill>
                <a:latin typeface="Calibri" panose="020F0502020204030204" pitchFamily="34" charset="0"/>
                <a:cs typeface="Calibri" panose="020F0502020204030204" pitchFamily="34" charset="0"/>
              </a:rPr>
              <a:t>Có thể quả bóng lấy ra là màu đỏ.</a:t>
            </a:r>
          </a:p>
        </p:txBody>
      </p:sp>
    </p:spTree>
    <p:extLst>
      <p:ext uri="{BB962C8B-B14F-4D97-AF65-F5344CB8AC3E}">
        <p14:creationId xmlns:p14="http://schemas.microsoft.com/office/powerpoint/2010/main" val="35767053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41" name="TextBox 40">
            <a:extLst>
              <a:ext uri="{FF2B5EF4-FFF2-40B4-BE49-F238E27FC236}">
                <a16:creationId xmlns:a16="http://schemas.microsoft.com/office/drawing/2014/main" id="{AB9BA7C6-C332-4995-BD41-12541B2B5E78}"/>
              </a:ext>
            </a:extLst>
          </p:cNvPr>
          <p:cNvSpPr txBox="1"/>
          <p:nvPr/>
        </p:nvSpPr>
        <p:spPr>
          <a:xfrm>
            <a:off x="1006524" y="435390"/>
            <a:ext cx="10578924"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Trò chơi “Vòng xoay may mắn”</a:t>
            </a:r>
          </a:p>
        </p:txBody>
      </p:sp>
      <p:sp>
        <p:nvSpPr>
          <p:cNvPr id="2" name="Isosceles Triangle 1">
            <a:extLst>
              <a:ext uri="{FF2B5EF4-FFF2-40B4-BE49-F238E27FC236}">
                <a16:creationId xmlns:a16="http://schemas.microsoft.com/office/drawing/2014/main" id="{6F05B6DE-8FE9-4F18-81FE-9897C2B05928}"/>
              </a:ext>
            </a:extLst>
          </p:cNvPr>
          <p:cNvSpPr/>
          <p:nvPr/>
        </p:nvSpPr>
        <p:spPr>
          <a:xfrm>
            <a:off x="301208" y="435390"/>
            <a:ext cx="718016" cy="618979"/>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p>
        </p:txBody>
      </p:sp>
      <p:sp>
        <p:nvSpPr>
          <p:cNvPr id="8" name="TextBox 7">
            <a:extLst>
              <a:ext uri="{FF2B5EF4-FFF2-40B4-BE49-F238E27FC236}">
                <a16:creationId xmlns:a16="http://schemas.microsoft.com/office/drawing/2014/main" id="{1A2D7DE0-69FF-D197-3926-EB10C333E3F4}"/>
              </a:ext>
            </a:extLst>
          </p:cNvPr>
          <p:cNvSpPr txBox="1"/>
          <p:nvPr/>
        </p:nvSpPr>
        <p:spPr>
          <a:xfrm>
            <a:off x="749808" y="3712464"/>
            <a:ext cx="11045952" cy="1815882"/>
          </a:xfrm>
          <a:prstGeom prst="rect">
            <a:avLst/>
          </a:prstGeom>
          <a:noFill/>
        </p:spPr>
        <p:txBody>
          <a:bodyPr wrap="square" rtlCol="0">
            <a:spAutoFit/>
          </a:bodyPr>
          <a:lstStyle/>
          <a:p>
            <a:pPr algn="just"/>
            <a:r>
              <a:rPr lang="en-US" sz="2800" dirty="0" err="1">
                <a:latin typeface="Calibri" panose="020F0502020204030204" pitchFamily="34" charset="0"/>
                <a:cs typeface="Calibri" panose="020F0502020204030204" pitchFamily="34" charset="0"/>
              </a:rPr>
              <a:t>Bình</a:t>
            </a:r>
            <a:r>
              <a:rPr lang="en-US" sz="2800" dirty="0">
                <a:latin typeface="Calibri" panose="020F0502020204030204" pitchFamily="34" charset="0"/>
                <a:cs typeface="Calibri" panose="020F0502020204030204" pitchFamily="34" charset="0"/>
              </a:rPr>
              <a:t> quay </a:t>
            </a:r>
            <a:r>
              <a:rPr lang="en-US" sz="2800" dirty="0" err="1">
                <a:latin typeface="Calibri" panose="020F0502020204030204" pitchFamily="34" charset="0"/>
                <a:cs typeface="Calibri" panose="020F0502020204030204" pitchFamily="34" charset="0"/>
              </a:rPr>
              <a:t>đĩa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lần</a:t>
            </a:r>
            <a:r>
              <a:rPr lang="en-US" sz="2800" dirty="0">
                <a:latin typeface="Calibri" panose="020F0502020204030204" pitchFamily="34" charset="0"/>
                <a:cs typeface="Calibri" panose="020F0502020204030204" pitchFamily="34" charset="0"/>
              </a:rPr>
              <a:t>. Khi </a:t>
            </a:r>
            <a:r>
              <a:rPr lang="en-US" sz="2800" dirty="0" err="1">
                <a:latin typeface="Calibri" panose="020F0502020204030204" pitchFamily="34" charset="0"/>
                <a:cs typeface="Calibri" panose="020F0502020204030204" pitchFamily="34" charset="0"/>
              </a:rPr>
              <a:t>vòng</a:t>
            </a:r>
            <a:r>
              <a:rPr lang="en-US" sz="2800" dirty="0">
                <a:latin typeface="Calibri" panose="020F0502020204030204" pitchFamily="34" charset="0"/>
                <a:cs typeface="Calibri" panose="020F0502020204030204" pitchFamily="34" charset="0"/>
              </a:rPr>
              <a:t> quay </a:t>
            </a:r>
            <a:r>
              <a:rPr lang="en-US" sz="2800" dirty="0" err="1">
                <a:latin typeface="Calibri" panose="020F0502020204030204" pitchFamily="34" charset="0"/>
                <a:cs typeface="Calibri" panose="020F0502020204030204" pitchFamily="34" charset="0"/>
              </a:rPr>
              <a:t>dừng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thì</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chiếc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kim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sẽ</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tô</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chắn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mô</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chiếc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kim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9CC69A42-7620-9679-F0D0-240588D5B968}"/>
              </a:ext>
            </a:extLst>
          </p:cNvPr>
          <p:cNvPicPr>
            <a:picLocks noChangeAspect="1"/>
          </p:cNvPicPr>
          <p:nvPr/>
        </p:nvPicPr>
        <p:blipFill>
          <a:blip r:embed="rId4"/>
          <a:stretch>
            <a:fillRect/>
          </a:stretch>
        </p:blipFill>
        <p:spPr>
          <a:xfrm>
            <a:off x="2907792" y="977888"/>
            <a:ext cx="6518719" cy="2612084"/>
          </a:xfrm>
          <a:prstGeom prst="rect">
            <a:avLst/>
          </a:prstGeom>
        </p:spPr>
      </p:pic>
    </p:spTree>
    <p:extLst>
      <p:ext uri="{BB962C8B-B14F-4D97-AF65-F5344CB8AC3E}">
        <p14:creationId xmlns:p14="http://schemas.microsoft.com/office/powerpoint/2010/main" val="328128258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301208"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1" i="0" u="none" strike="noStrike" kern="1200" cap="none" spc="0" normalizeH="0" baseline="0" noProof="0">
              <a:ln>
                <a:noFill/>
              </a:ln>
              <a:solidFill>
                <a:prstClr val="white"/>
              </a:solidFill>
              <a:effectLst/>
              <a:uLnTx/>
              <a:uFillTx/>
              <a:latin typeface="Arial"/>
              <a:cs typeface="+mn-cs"/>
            </a:endParaRPr>
          </a:p>
        </p:txBody>
      </p:sp>
      <p:sp>
        <p:nvSpPr>
          <p:cNvPr id="11" name="TextBox 10">
            <a:extLst>
              <a:ext uri="{FF2B5EF4-FFF2-40B4-BE49-F238E27FC236}">
                <a16:creationId xmlns:a16="http://schemas.microsoft.com/office/drawing/2014/main" id="{BE2385A8-219A-4837-91B6-6E1DB2989154}"/>
              </a:ext>
            </a:extLst>
          </p:cNvPr>
          <p:cNvSpPr txBox="1"/>
          <p:nvPr/>
        </p:nvSpPr>
        <p:spPr>
          <a:xfrm>
            <a:off x="2523745" y="3262405"/>
            <a:ext cx="8878824" cy="2246769"/>
          </a:xfrm>
          <a:prstGeom prst="rect">
            <a:avLst/>
          </a:prstGeom>
          <a:noFill/>
        </p:spPr>
        <p:txBody>
          <a:bodyPr wrap="square">
            <a:spAutoFit/>
          </a:bodyPr>
          <a:lstStyle/>
          <a:p>
            <a:pPr lvl="0" algn="just"/>
            <a:r>
              <a:rPr lang="en-US" sz="2800" b="1" dirty="0" err="1">
                <a:solidFill>
                  <a:srgbClr val="002060"/>
                </a:solidFill>
                <a:latin typeface="Calibri" panose="020F0502020204030204" pitchFamily="34" charset="0"/>
                <a:cs typeface="Calibri" panose="020F0502020204030204" pitchFamily="34" charset="0"/>
              </a:rPr>
              <a:t>Chiếc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vào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màu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sắc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đĩa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tròn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dừng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a:t>
            </a:r>
            <a:r>
              <a:rPr lang="en-US" sz="2800" b="1"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err="1">
                <a:solidFill>
                  <a:srgbClr val="C00000"/>
                </a:solidFill>
                <a:latin typeface="Calibri" panose="020F0502020204030204" pitchFamily="34" charset="0"/>
                <a:cs typeface="Calibri" panose="020F0502020204030204" pitchFamily="34" charset="0"/>
              </a:rPr>
              <a:t>Có</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thể</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chiếc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kim</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dừng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lại</a:t>
            </a:r>
            <a:r>
              <a:rPr lang="en-US" sz="2800" b="1" dirty="0">
                <a:solidFill>
                  <a:srgbClr val="C00000"/>
                </a:solidFill>
                <a:latin typeface="Calibri" panose="020F0502020204030204" pitchFamily="34" charset="0"/>
                <a:cs typeface="Calibri" panose="020F0502020204030204" pitchFamily="34" charset="0"/>
              </a:rPr>
              <a:t> ở ô </a:t>
            </a:r>
            <a:r>
              <a:rPr lang="en-US" sz="2800" b="1" dirty="0" err="1">
                <a:solidFill>
                  <a:srgbClr val="C00000"/>
                </a:solidFill>
                <a:latin typeface="Calibri" panose="020F0502020204030204" pitchFamily="34" charset="0"/>
                <a:cs typeface="Calibri" panose="020F0502020204030204" pitchFamily="34" charset="0"/>
              </a:rPr>
              <a:t>màu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xanh</a:t>
            </a:r>
            <a:r>
              <a:rPr lang="en-US" sz="2800" b="1" dirty="0">
                <a:solidFill>
                  <a:srgbClr val="C0000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err="1">
                <a:solidFill>
                  <a:srgbClr val="C00000"/>
                </a:solidFill>
                <a:latin typeface="Calibri" panose="020F0502020204030204" pitchFamily="34" charset="0"/>
                <a:cs typeface="Calibri" panose="020F0502020204030204" pitchFamily="34" charset="0"/>
              </a:rPr>
              <a:t>Có</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thể</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chiếc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kim</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dừng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lại</a:t>
            </a:r>
            <a:r>
              <a:rPr lang="en-US" sz="2800" b="1" dirty="0">
                <a:solidFill>
                  <a:srgbClr val="C00000"/>
                </a:solidFill>
                <a:latin typeface="Calibri" panose="020F0502020204030204" pitchFamily="34" charset="0"/>
                <a:cs typeface="Calibri" panose="020F0502020204030204" pitchFamily="34" charset="0"/>
              </a:rPr>
              <a:t> ở ô </a:t>
            </a:r>
            <a:r>
              <a:rPr lang="en-US" sz="2800" b="1" dirty="0" err="1">
                <a:solidFill>
                  <a:srgbClr val="C00000"/>
                </a:solidFill>
                <a:latin typeface="Calibri" panose="020F0502020204030204" pitchFamily="34" charset="0"/>
                <a:cs typeface="Calibri" panose="020F0502020204030204" pitchFamily="34" charset="0"/>
              </a:rPr>
              <a:t>màu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đỏ</a:t>
            </a:r>
            <a:r>
              <a:rPr lang="en-US" sz="2800" b="1" dirty="0">
                <a:solidFill>
                  <a:srgbClr val="C0000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pPr>
            <a:r>
              <a:rPr lang="en-US" sz="2800" b="1" dirty="0" err="1">
                <a:solidFill>
                  <a:srgbClr val="C00000"/>
                </a:solidFill>
                <a:latin typeface="Calibri" panose="020F0502020204030204" pitchFamily="34" charset="0"/>
                <a:cs typeface="Calibri" panose="020F0502020204030204" pitchFamily="34" charset="0"/>
              </a:rPr>
              <a:t>Có</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thể</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chiếc</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kim</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dừng</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lại</a:t>
            </a:r>
            <a:r>
              <a:rPr lang="en-US" sz="2800" b="1" dirty="0">
                <a:solidFill>
                  <a:srgbClr val="C00000"/>
                </a:solidFill>
                <a:latin typeface="Calibri" panose="020F0502020204030204" pitchFamily="34" charset="0"/>
                <a:cs typeface="Calibri" panose="020F0502020204030204" pitchFamily="34" charset="0"/>
              </a:rPr>
              <a:t> ở ô </a:t>
            </a:r>
            <a:r>
              <a:rPr lang="en-US" sz="2800" b="1" dirty="0" err="1">
                <a:solidFill>
                  <a:srgbClr val="C00000"/>
                </a:solidFill>
                <a:latin typeface="Calibri" panose="020F0502020204030204" pitchFamily="34" charset="0"/>
                <a:cs typeface="Calibri" panose="020F0502020204030204" pitchFamily="34" charset="0"/>
              </a:rPr>
              <a:t>màu</a:t>
            </a:r>
            <a:r>
              <a:rPr lang="en-US" sz="2800" b="1" dirty="0">
                <a:solidFill>
                  <a:srgbClr val="C00000"/>
                </a:solidFill>
                <a:latin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cs typeface="Calibri" panose="020F0502020204030204" pitchFamily="34" charset="0"/>
              </a:rPr>
              <a:t>vàng</a:t>
            </a:r>
            <a:r>
              <a:rPr lang="en-US" sz="2800" b="1" dirty="0">
                <a:solidFill>
                  <a:srgbClr val="C00000"/>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9D24F97C-3E5E-042D-DF9E-B56B3C1FFCD1}"/>
              </a:ext>
            </a:extLst>
          </p:cNvPr>
          <p:cNvPicPr>
            <a:picLocks noChangeAspect="1"/>
          </p:cNvPicPr>
          <p:nvPr/>
        </p:nvPicPr>
        <p:blipFill>
          <a:blip r:embed="rId4"/>
          <a:stretch>
            <a:fillRect/>
          </a:stretch>
        </p:blipFill>
        <p:spPr>
          <a:xfrm>
            <a:off x="603504" y="557264"/>
            <a:ext cx="6231097" cy="2496832"/>
          </a:xfrm>
          <a:prstGeom prst="rect">
            <a:avLst/>
          </a:prstGeom>
        </p:spPr>
      </p:pic>
    </p:spTree>
    <p:extLst>
      <p:ext uri="{BB962C8B-B14F-4D97-AF65-F5344CB8AC3E}">
        <p14:creationId xmlns:p14="http://schemas.microsoft.com/office/powerpoint/2010/main" val="6438463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4"/>
          <a:stretch>
            <a:fillRect/>
          </a:stretch>
        </p:blipFill>
        <p:spPr>
          <a:xfrm>
            <a:off x="2395855" y="1380490"/>
            <a:ext cx="7400290" cy="409638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5"/>
          <a:stretch>
            <a:fillRect/>
          </a:stretch>
        </p:blipFill>
        <p:spPr>
          <a:xfrm>
            <a:off x="1690370" y="1695450"/>
            <a:ext cx="9327515" cy="22529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a:extLst>
              <a:ext uri="{FF2B5EF4-FFF2-40B4-BE49-F238E27FC236}">
                <a16:creationId xmlns:a16="http://schemas.microsoft.com/office/drawing/2014/main" id="{499C87D5-FB12-4C40-98B9-43A8744F7739}"/>
              </a:ext>
            </a:extLst>
          </p:cNvPr>
          <p:cNvSpPr txBox="1"/>
          <p:nvPr/>
        </p:nvSpPr>
        <p:spPr>
          <a:xfrm>
            <a:off x="1899529" y="2016541"/>
            <a:ext cx="815926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CÙNG CHƠI 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TẬP TẦM VÔNG</a:t>
            </a:r>
          </a:p>
        </p:txBody>
      </p:sp>
    </p:spTree>
    <p:extLst>
      <p:ext uri="{BB962C8B-B14F-4D97-AF65-F5344CB8AC3E}">
        <p14:creationId xmlns:p14="http://schemas.microsoft.com/office/powerpoint/2010/main" val="17475699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8" name="Học ngày Covid - Bé cùng chơi nào- Chú lính chì, Tập tầm vông, năm con cua đá,_Trim">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000250" y="1422400"/>
            <a:ext cx="8298180" cy="4520565"/>
          </a:xfrm>
          <a:prstGeom prst="rect">
            <a:avLst/>
          </a:prstGeom>
        </p:spPr>
      </p:pic>
      <p:grpSp>
        <p:nvGrpSpPr>
          <p:cNvPr id="6" name="Group 5"/>
          <p:cNvGrpSpPr/>
          <p:nvPr/>
        </p:nvGrpSpPr>
        <p:grpSpPr>
          <a:xfrm>
            <a:off x="1798320" y="1310005"/>
            <a:ext cx="8595360" cy="5247005"/>
            <a:chOff x="2832" y="2063"/>
            <a:chExt cx="13536" cy="8263"/>
          </a:xfrm>
        </p:grpSpPr>
        <p:sp>
          <p:nvSpPr>
            <p:cNvPr id="1423" name="Google Shape;1423;p47"/>
            <p:cNvSpPr/>
            <p:nvPr/>
          </p:nvSpPr>
          <p:spPr>
            <a:xfrm>
              <a:off x="2832" y="2063"/>
              <a:ext cx="13536" cy="7488"/>
            </a:xfrm>
            <a:custGeom>
              <a:avLst/>
              <a:gdLst/>
              <a:ahLst/>
              <a:cxnLst/>
              <a:rect l="l" t="t" r="r" b="b"/>
              <a:pathLst>
                <a:path w="33746" h="21384" extrusionOk="0">
                  <a:moveTo>
                    <a:pt x="32548" y="1021"/>
                  </a:moveTo>
                  <a:lnTo>
                    <a:pt x="32548" y="20362"/>
                  </a:lnTo>
                  <a:lnTo>
                    <a:pt x="1197" y="20362"/>
                  </a:lnTo>
                  <a:lnTo>
                    <a:pt x="1197" y="1021"/>
                  </a:lnTo>
                  <a:close/>
                  <a:moveTo>
                    <a:pt x="477" y="0"/>
                  </a:moveTo>
                  <a:cubicBezTo>
                    <a:pt x="210" y="0"/>
                    <a:pt x="0" y="209"/>
                    <a:pt x="0" y="477"/>
                  </a:cubicBezTo>
                  <a:lnTo>
                    <a:pt x="0" y="20906"/>
                  </a:lnTo>
                  <a:cubicBezTo>
                    <a:pt x="0" y="21174"/>
                    <a:pt x="218" y="21384"/>
                    <a:pt x="477" y="21384"/>
                  </a:cubicBezTo>
                  <a:lnTo>
                    <a:pt x="33268" y="21384"/>
                  </a:lnTo>
                  <a:cubicBezTo>
                    <a:pt x="33536" y="21384"/>
                    <a:pt x="33745" y="21166"/>
                    <a:pt x="33745" y="20906"/>
                  </a:cubicBezTo>
                  <a:lnTo>
                    <a:pt x="33745" y="477"/>
                  </a:lnTo>
                  <a:cubicBezTo>
                    <a:pt x="33745" y="209"/>
                    <a:pt x="33536" y="0"/>
                    <a:pt x="332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4" name="Google Shape;1424;p47"/>
            <p:cNvSpPr/>
            <p:nvPr/>
          </p:nvSpPr>
          <p:spPr>
            <a:xfrm>
              <a:off x="8542" y="9551"/>
              <a:ext cx="2116" cy="714"/>
            </a:xfrm>
            <a:custGeom>
              <a:avLst/>
              <a:gdLst/>
              <a:ahLst/>
              <a:cxnLst/>
              <a:rect l="l" t="t" r="r" b="b"/>
              <a:pathLst>
                <a:path w="7199" h="4194" extrusionOk="0">
                  <a:moveTo>
                    <a:pt x="1" y="1"/>
                  </a:moveTo>
                  <a:lnTo>
                    <a:pt x="1" y="4194"/>
                  </a:lnTo>
                  <a:lnTo>
                    <a:pt x="7198" y="4194"/>
                  </a:lnTo>
                  <a:lnTo>
                    <a:pt x="719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5" name="Google Shape;1425;p47"/>
            <p:cNvSpPr/>
            <p:nvPr/>
          </p:nvSpPr>
          <p:spPr>
            <a:xfrm>
              <a:off x="8542" y="9551"/>
              <a:ext cx="2116" cy="587"/>
            </a:xfrm>
            <a:custGeom>
              <a:avLst/>
              <a:gdLst/>
              <a:ahLst/>
              <a:cxnLst/>
              <a:rect l="l" t="t" r="r" b="b"/>
              <a:pathLst>
                <a:path w="7199" h="1993" extrusionOk="0">
                  <a:moveTo>
                    <a:pt x="1" y="1"/>
                  </a:moveTo>
                  <a:lnTo>
                    <a:pt x="1" y="980"/>
                  </a:lnTo>
                  <a:lnTo>
                    <a:pt x="7198" y="1992"/>
                  </a:lnTo>
                  <a:lnTo>
                    <a:pt x="7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sp>
          <p:nvSpPr>
            <p:cNvPr id="1426" name="Google Shape;1426;p47"/>
            <p:cNvSpPr/>
            <p:nvPr/>
          </p:nvSpPr>
          <p:spPr>
            <a:xfrm>
              <a:off x="7936" y="10218"/>
              <a:ext cx="3328" cy="109"/>
            </a:xfrm>
            <a:custGeom>
              <a:avLst/>
              <a:gdLst/>
              <a:ahLst/>
              <a:cxnLst/>
              <a:rect l="l" t="t" r="r" b="b"/>
              <a:pathLst>
                <a:path w="11324" h="369" extrusionOk="0">
                  <a:moveTo>
                    <a:pt x="67" y="0"/>
                  </a:moveTo>
                  <a:cubicBezTo>
                    <a:pt x="25" y="0"/>
                    <a:pt x="0" y="34"/>
                    <a:pt x="0" y="67"/>
                  </a:cubicBezTo>
                  <a:lnTo>
                    <a:pt x="0" y="293"/>
                  </a:lnTo>
                  <a:cubicBezTo>
                    <a:pt x="0" y="335"/>
                    <a:pt x="25" y="369"/>
                    <a:pt x="67" y="369"/>
                  </a:cubicBezTo>
                  <a:lnTo>
                    <a:pt x="11248" y="369"/>
                  </a:lnTo>
                  <a:cubicBezTo>
                    <a:pt x="11290" y="369"/>
                    <a:pt x="11324" y="335"/>
                    <a:pt x="11324" y="293"/>
                  </a:cubicBezTo>
                  <a:lnTo>
                    <a:pt x="11324" y="67"/>
                  </a:lnTo>
                  <a:cubicBezTo>
                    <a:pt x="11324" y="34"/>
                    <a:pt x="11290" y="0"/>
                    <a:pt x="112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cs typeface="+mn-cs"/>
              </a:endParaRPr>
            </a:p>
          </p:txBody>
        </p:sp>
      </p:grpSp>
      <p:pic>
        <p:nvPicPr>
          <p:cNvPr id="10" name="图片 4"/>
          <p:cNvPicPr>
            <a:picLocks noChangeAspect="1"/>
          </p:cNvPicPr>
          <p:nvPr/>
        </p:nvPicPr>
        <p:blipFill>
          <a:blip r:embed="rId7"/>
          <a:srcRect l="73750"/>
          <a:stretch>
            <a:fillRect/>
          </a:stretch>
        </p:blipFill>
        <p:spPr>
          <a:xfrm>
            <a:off x="9017000" y="-63500"/>
            <a:ext cx="3200400" cy="193484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46346"/>
          <a:stretch>
            <a:fillRect/>
          </a:stretch>
        </p:blipFill>
        <p:spPr>
          <a:xfrm>
            <a:off x="9473565" y="5038725"/>
            <a:ext cx="2502535" cy="1819275"/>
          </a:xfrm>
          <a:prstGeom prst="rect">
            <a:avLst/>
          </a:prstGeom>
        </p:spPr>
      </p:pic>
    </p:spTree>
    <p:extLst>
      <p:ext uri="{BB962C8B-B14F-4D97-AF65-F5344CB8AC3E}">
        <p14:creationId xmlns:p14="http://schemas.microsoft.com/office/powerpoint/2010/main" val="128530177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900" decel="100000" fill="hold"/>
                                        <p:tgtEl>
                                          <p:spTgt spid="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tầm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vông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4"/>
          <a:srcRect r="3378"/>
          <a:stretch>
            <a:fillRect/>
          </a:stretch>
        </p:blipFill>
        <p:spPr>
          <a:xfrm>
            <a:off x="3313430" y="3565525"/>
            <a:ext cx="6033770" cy="3025775"/>
          </a:xfrm>
          <a:prstGeom prst="rect">
            <a:avLst/>
          </a:prstGeom>
        </p:spPr>
      </p:pic>
      <p:sp>
        <p:nvSpPr>
          <p:cNvPr id="9" name="Text Box 8"/>
          <p:cNvSpPr txBox="1"/>
          <p:nvPr/>
        </p:nvSpPr>
        <p:spPr>
          <a:xfrm>
            <a:off x="338455" y="1469390"/>
            <a:ext cx="1928495" cy="5835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ED7D31"/>
                </a:solidFill>
                <a:effectLst/>
                <a:uLnTx/>
                <a:uFillTx/>
                <a:latin typeface="iCiel Cadena" panose="02000503000000020004" charset="0"/>
                <a:cs typeface="iCiel Cadena" panose="02000503000000020004" charset="0"/>
              </a:rPr>
              <a:t>Luật chơi:</a:t>
            </a:r>
          </a:p>
        </p:txBody>
      </p:sp>
      <p:sp>
        <p:nvSpPr>
          <p:cNvPr id="12" name="Text Box 11"/>
          <p:cNvSpPr txBox="1"/>
          <p:nvPr/>
        </p:nvSpPr>
        <p:spPr>
          <a:xfrm>
            <a:off x="563245" y="1971675"/>
            <a:ext cx="11398250" cy="164147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giấu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nắm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rồi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xong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Nếu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đoán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trở</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đố</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tục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71240728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9"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7183755" y="939800"/>
            <a:ext cx="939800" cy="901700"/>
          </a:xfrm>
          <a:prstGeom prst="rect">
            <a:avLst/>
          </a:prstGeom>
          <a:noFill/>
          <a:ln w="9525">
            <a:noFill/>
          </a:ln>
        </p:spPr>
      </p:pic>
      <p:grpSp>
        <p:nvGrpSpPr>
          <p:cNvPr id="27" name="Group 26"/>
          <p:cNvGrpSpPr/>
          <p:nvPr/>
        </p:nvGrpSpPr>
        <p:grpSpPr>
          <a:xfrm>
            <a:off x="6594475" y="2440305"/>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p:nvGrpSpPr>
        <p:grpSpPr>
          <a:xfrm flipH="1">
            <a:off x="4521835" y="244030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3" name="Group 12"/>
          <p:cNvGrpSpPr/>
          <p:nvPr/>
        </p:nvGrpSpPr>
        <p:grpSpPr>
          <a:xfrm>
            <a:off x="338455" y="5566410"/>
            <a:ext cx="11445240" cy="905510"/>
            <a:chOff x="533" y="8766"/>
            <a:chExt cx="18024" cy="1426"/>
          </a:xfrm>
        </p:grpSpPr>
        <p:sp>
          <p:nvSpPr>
            <p:cNvPr id="7" name="Rounded Rectangle 6"/>
            <p:cNvSpPr/>
            <p:nvPr/>
          </p:nvSpPr>
          <p:spPr>
            <a:xfrm>
              <a:off x="533" y="8766"/>
              <a:ext cx="18025" cy="1427"/>
            </a:xfrm>
            <a:prstGeom prst="roundRect">
              <a:avLst>
                <a:gd name="adj" fmla="val 37701"/>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Text Box 10"/>
            <p:cNvSpPr txBox="1"/>
            <p:nvPr/>
          </p:nvSpPr>
          <p:spPr>
            <a:xfrm>
              <a:off x="1007" y="8980"/>
              <a:ext cx="17077"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Khi dự đoán, em không biết </a:t>
              </a:r>
              <a:r>
                <a:rPr kumimoji="0" lang="en-US" sz="3600" b="1" i="0" u="none" strike="noStrike" kern="1200" cap="none" spc="0" normalizeH="0" baseline="0" noProof="0">
                  <a:ln>
                    <a:noFill/>
                  </a:ln>
                  <a:solidFill>
                    <a:srgbClr val="00B050"/>
                  </a:solidFill>
                  <a:effectLst/>
                  <a:uLnTx/>
                  <a:uFillTx/>
                  <a:latin typeface="Calibri" panose="020F0502020204030204" pitchFamily="34" charset="0"/>
                  <a:cs typeface="Calibri" panose="020F0502020204030204" pitchFamily="34" charset="0"/>
                </a:rPr>
                <a:t>chắc chắn</a:t>
              </a: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nào có viên bi</a:t>
              </a:r>
            </a:p>
          </p:txBody>
        </p:sp>
      </p:grpSp>
    </p:spTree>
    <p:extLst>
      <p:ext uri="{BB962C8B-B14F-4D97-AF65-F5344CB8AC3E}">
        <p14:creationId xmlns:p14="http://schemas.microsoft.com/office/powerpoint/2010/main" val="7839950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2.5"/>
                                          </p:val>
                                        </p:tav>
                                        <p:tav tm="100000">
                                          <p:val>
                                            <p:strVal val="#ppt_w"/>
                                          </p:val>
                                        </p:tav>
                                      </p:tavLst>
                                    </p:anim>
                                    <p:anim calcmode="lin" valueType="num">
                                      <p:cBhvr>
                                        <p:cTn id="8" dur="500" fill="hold"/>
                                        <p:tgtEl>
                                          <p:spTgt spid="15"/>
                                        </p:tgtEl>
                                        <p:attrNameLst>
                                          <p:attrName>ppt_h</p:attrName>
                                        </p:attrNameLst>
                                      </p:cBhvr>
                                      <p:tavLst>
                                        <p:tav tm="0">
                                          <p:val>
                                            <p:strVal val="#ppt_h*0.01"/>
                                          </p:val>
                                        </p:tav>
                                        <p:tav tm="100000">
                                          <p:val>
                                            <p:strVal val="#ppt_h"/>
                                          </p:val>
                                        </p:tav>
                                      </p:tavLst>
                                    </p:anim>
                                    <p:anim calcmode="lin" valueType="num">
                                      <p:cBhvr>
                                        <p:cTn id="9" dur="500" fill="hold"/>
                                        <p:tgtEl>
                                          <p:spTgt spid="15"/>
                                        </p:tgtEl>
                                        <p:attrNameLst>
                                          <p:attrName>ppt_x</p:attrName>
                                        </p:attrNameLst>
                                      </p:cBhvr>
                                      <p:tavLst>
                                        <p:tav tm="0">
                                          <p:val>
                                            <p:strVal val="#ppt_x"/>
                                          </p:val>
                                        </p:tav>
                                        <p:tav tm="100000">
                                          <p:val>
                                            <p:strVal val="#ppt_x"/>
                                          </p:val>
                                        </p:tav>
                                      </p:tavLst>
                                    </p:anim>
                                    <p:anim calcmode="lin" valueType="num">
                                      <p:cBhvr>
                                        <p:cTn id="10" dur="500" fill="hold"/>
                                        <p:tgtEl>
                                          <p:spTgt spid="15"/>
                                        </p:tgtEl>
                                        <p:attrNameLst>
                                          <p:attrName>ppt_y</p:attrName>
                                        </p:attrNameLst>
                                      </p:cBhvr>
                                      <p:tavLst>
                                        <p:tav tm="0">
                                          <p:val>
                                            <p:strVal val="#ppt_h+1"/>
                                          </p:val>
                                        </p:tav>
                                        <p:tav tm="100000">
                                          <p:val>
                                            <p:strVal val="#ppt_y"/>
                                          </p:val>
                                        </p:tav>
                                      </p:tavLst>
                                    </p:anim>
                                    <p:animEffect transition="in" filter="fade">
                                      <p:cBhvr>
                                        <p:cTn id="11" dur="500"/>
                                        <p:tgtEl>
                                          <p:spTgt spid="15"/>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00833333 0.305556 " pathEditMode="relative" ptsTypes="">
                                      <p:cBhvr>
                                        <p:cTn id="28" dur="2000" fill="hold"/>
                                        <p:tgtEl>
                                          <p:spTgt spid="110"/>
                                        </p:tgtEl>
                                        <p:attrNameLst>
                                          <p:attrName>ppt_x</p:attrName>
                                          <p:attrName>ppt_y</p:attrName>
                                        </p:attrNameLst>
                                      </p:cBhvr>
                                    </p:animMotion>
                                  </p:childTnLst>
                                </p:cTn>
                              </p:par>
                              <p:par>
                                <p:cTn id="29" presetID="6" presetClass="emph" presetSubtype="0" fill="hold" nodeType="withEffect">
                                  <p:stCondLst>
                                    <p:cond delay="0"/>
                                  </p:stCondLst>
                                  <p:childTnLst>
                                    <p:animScale>
                                      <p:cBhvr>
                                        <p:cTn id="30" dur="2000" fill="hold"/>
                                        <p:tgtEl>
                                          <p:spTgt spid="110"/>
                                        </p:tgtEl>
                                      </p:cBhvr>
                                      <p:by x="50000" y="50000"/>
                                    </p:animScale>
                                  </p:childTnLst>
                                </p:cTn>
                              </p:par>
                            </p:childTnLst>
                          </p:cTn>
                        </p:par>
                        <p:par>
                          <p:cTn id="31" fill="hold">
                            <p:stCondLst>
                              <p:cond delay="2000"/>
                            </p:stCondLst>
                            <p:childTnLst>
                              <p:par>
                                <p:cTn id="32" presetID="17" presetClass="entr" presetSubtype="1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2500"/>
                            </p:stCondLst>
                            <p:childTnLst>
                              <p:par>
                                <p:cTn id="41" presetID="1" presetClass="exit" presetSubtype="0" fill="hold" nodeType="after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par>
                          <p:cTn id="51" fill="hold">
                            <p:stCondLst>
                              <p:cond delay="2500"/>
                            </p:stCondLst>
                            <p:childTnLst>
                              <p:par>
                                <p:cTn id="52" presetID="0" presetClass="path" presetSubtype="0" accel="50000" decel="50000" fill="hold" nodeType="afterEffect">
                                  <p:stCondLst>
                                    <p:cond delay="0"/>
                                  </p:stCondLst>
                                  <p:childTnLst>
                                    <p:animMotion origin="layout" path="M 0 0 L -0.00171875 -0.0108333 L -0.00432292 -0.0216667 L -0.00864583 -0.0339815 L -0.0129687 -0.0448148 L -0.0164583 -0.0555556 L -0.0207813 -0.0663889 L -0.0277604 -0.0740741 L -0.0338021 -0.0802778 L -0.0398958 -0.0849074 L -0.0459896 -0.0849074 L -0.0520312 -0.0863889 L -0.058125 -0.089537 L -0.0642188 -0.089537 L -0.0720313 -0.0910185 L -0.0789583 -0.0910185 L -0.0850521 -0.0910185 L -0.0910937 -0.0910185 L -0.0971875 -0.0910185 L -0.103281 -0.0910185 L -0.109323 -0.089537 L -0.116302 -0.0817593 L -0.122344 -0.0756482 L -0.128438 -0.0663889 L -0.134531 -0.0586111 L -0.141458 -0.0494444 L -0.148385 -0.0401852 L -0.154479 -0.0355556 L -0.161406 -0.0247222 L -0.1675 -0.0138889 L -0.174427 -0.0062037 L -0.180521 0.00462963 L -0.186615 0.0123148 L -0.193542 0.0246296 L -0.199635 0.035463 L -0.204844 0.0462963 L -0.211771 0.0586111 L -0.217865 0.0678704 L -0.225677 0.0771296 L -0.231771 0.087963 L -0.237813 0.0956481 L -0.243906 0.106481 L -0.25 0.112593 L -0.256042 0.12037 L -0.263021 0.128056 L -0.270833 0.134259 L -0.276875 0.138889 L -0.282969 0.140463 L -0.289063 0.140463 L -0.295104 0.140463 L -0.301198 0.140463 L -0.308125 0.140463 L -0.315104 0.140463 L -0.321146 0.135741 L -0.328073 0.131111 L -0.334167 0.126481 L -0.341094 0.118796 L -0.347187 0.112593 L -0.353281 0.104907 L -0.359323 0.0972222 L -0.365417 0.0894444 L -0.37151 0.0787037 L -0.376719 0.0678704 L -0.383646 0.0555556 L -0.387135 0.0447222 L -0.38974 0.0338889 L -0.393177 0.0231481 L -0.395781 0.0123148 L -0.398385 0.00148148 L -0.398385 -0.0108333 L -0.398385 -0.0231481 L -0.398385 -0.0355556 L -0.398385 -0.0462963 L -0.398385 -0.0571296 L -0.397552 -0.0678704 L -0.394062 -0.0787037 L -0.391458 -0.089537 L -0.385365 -0.0987963 L -0.381042 -0.109537 L -0.375833 -0.12037 L -0.36974 -0.125 L -0.363698 -0.132685 L -0.357604 -0.140463 L -0.350677 -0.149722 L -0.344583 -0.152778 L -0.33849 -0.155833 L -0.332448 -0.155833 L -0.326354 -0.155833 L -0.320313 -0.155833 L -0.313333 -0.155833 L -0.306406 -0.155833 L -0.300312 -0.155833 L -0.294271 -0.155833 L -0.287292 -0.154352 L -0.280365 -0.154352 L -0.272552 -0.149722 L -0.265625 -0.149722 L -0.257813 -0.146574 L -0.251719 -0.143519 L -0.245625 -0.141944 L -0.236979 -0.137315 L -0.230885 -0.134259 L -0.224792 -0.125 L -0.217865 -0.12037 L -0.211771 -0.112685 L -0.205677 -0.104907 L -0.19875 -0.0956481 L -0.192656 -0.087963 L -0.185729 -0.0787037 L -0.178802 -0.0725 L -0.171823 -0.0648148 L -0.164896 -0.0555556 L -0.158802 -0.0462963 L -0.151875 -0.0355556 L -0.145781 -0.0262963 L -0.13974 -0.017037 L -0.131927 -0.00777778 L -0.125833 0.00148148 L -0.118906 0.0138889 L -0.111927 0.0231481 L -0.105 0.0338889 L -0.0989062 0.0416667 L -0.0928646 0.0524074 L -0.0867708 0.0616667 L -0.0806771 0.0678704 L -0.0746354 0.0725 L -0.0685417 0.0771296 L -0.0624479 0.0771296 L -0.0564062 0.0771296 L -0.0503125 0.0771296 L -0.0442187 0.0771296 L -0.0372917 0.0755556 L -0.0311979 0.0678704 L -0.0251563 0.0616667 L -0.0181771 0.0555556 L -0.0121354 0.0462963 L -0.00692708 0.035463 L -0.0034375 0.0246296 L -0.000833333 0.0123148 L -0.000833333 0 " pathEditMode="relative" ptsTypes="">
                                      <p:cBhvr>
                                        <p:cTn id="53" dur="2000" fill="hold"/>
                                        <p:tgtEl>
                                          <p:spTgt spid="27"/>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00604167 -0.0062037 L 0.0121354 -0.015463 L 0.0182292 -0.0231481 L 0.0242708 -0.0324074 L 0.03125 -0.037037 L 0.0372917 -0.0416667 L 0.0433854 -0.0448148 L 0.0503125 -0.0462963 L 0.0564062 -0.0462963 L 0.0633333 -0.0462963 L 0.0694271 -0.0462963 L 0.0755208 -0.0462963 L 0.0824479 -0.0416667 L 0.089375 -0.0401852 L 0.0971875 -0.0355556 L 0.103281 -0.0324074 L 0.110208 -0.0277778 L 0.117188 -0.0247222 L 0.124115 -0.0200926 L 0.130208 -0.0185185 L 0.13625 -0.015463 L 0.142344 -0.0108333 L 0.148438 -0.0062037 L 0.154479 -0.00157407 L 0.160573 0.00305556 L 0.1675 0.00925926 L 0.174479 0.0138889 L 0.181406 0.0215741 L 0.188333 0.0262037 L 0.194427 0.0292593 L 0.201354 0.035463 L 0.207448 0.0385185 L 0.21526 0.0416667 L 0.223073 0.0447222 L 0.229115 0.0477778 L 0.235208 0.0493519 L 0.241302 0.0524074 L 0.247344 0.0524074 L 0.253437 0.0539815 L 0.260365 0.0539815 L 0.266458 0.0539815 L 0.272552 0.0539815 L 0.279479 0.0539815 L 0.287292 0.0539815 L 0.293385 0.0493519 L 0.299427 0.0431481 L 0.305521 0.035463 L 0.311615 0.0246296 L 0.314219 0.0123148 L 0.315937 0.00148148 L 0.316823 -0.00925926 L 0.316823 -0.0216667 L 0.316823 -0.0339815 L 0.313333 -0.0462963 L 0.310729 -0.0571296 L 0.305521 -0.067963 L 0.299427 -0.0787037 L 0.2925 -0.0849074 L 0.286406 -0.0864815 L 0.279479 -0.0910185 L 0.268177 -0.0925926 L 0.262135 -0.0941667 L 0.255156 -0.0956481 L 0.249115 -0.0987963 L 0.243021 -0.0987963 L 0.236927 -0.0987963 L 0.23 -0.0956481 L 0.223073 -0.0925926 L 0.216979 -0.087963 L 0.208281 -0.0833333 L 0.20224 -0.0818519 L 0.19526 -0.0772222 L 0.188333 -0.0694444 L 0.182292 -0.0633333 L 0.176198 -0.0555556 L 0.170104 -0.0478704 L 0.164063 -0.0386111 L 0.157083 -0.0277778 L 0.149271 -0.015463 L 0.142344 -0.00314815 L 0.137135 0.00768519 L 0.131042 0.0169444 L 0.125 0.0277778 L 0.118906 0.037037 L 0.111979 0.0462963 L 0.105885 0.057037 L 0.0989583 0.0678704 L 0.0902604 0.0801852 L 0.0841667 0.087963 L 0.0772396 0.0956481 L 0.0703125 0.104907 L 0.0642188 0.111111 L 0.0572917 0.12037 L 0.0511979 0.123426 L 0.0442708 0.128056 L 0.0381771 0.12963 L 0.0320833 0.12963 L 0.0260417 0.12963 L 0.0199479 0.128056 L 0.0138542 0.12037 L 0.0078125 0.114167 L 0.00260417 0.101852 L -0.000885417 0.0910185 L -0.00177083 0.0801852 L -0.00520833 0.0694444 L -0.0078125 0.0586111 L -0.0078125 0.0462963 L -0.00958333 0.0338889 L -0.00958333 0.0231481 L -0.00869792 0.0123148 L -0.00520833 0.00148148 L 0.000833333 -0.00462963 L 0.00692708 -0.0108333 L 0.0130208 -0.015463 " pathEditMode="relative" ptsTypes="">
                                      <p:cBhvr>
                                        <p:cTn id="55" dur="2000" fill="hold"/>
                                        <p:tgtEl>
                                          <p:spTgt spid="28"/>
                                        </p:tgtEl>
                                        <p:attrNameLst>
                                          <p:attrName>ppt_x</p:attrName>
                                          <p:attrName>ppt_y</p:attrName>
                                        </p:attrNameLst>
                                      </p:cBhvr>
                                    </p:animMotion>
                                  </p:childTnLst>
                                </p:cTn>
                              </p:par>
                            </p:childTnLst>
                          </p:cTn>
                        </p:par>
                        <p:par>
                          <p:cTn id="56" fill="hold">
                            <p:stCondLst>
                              <p:cond delay="4500"/>
                            </p:stCondLst>
                            <p:childTnLst>
                              <p:par>
                                <p:cTn id="57" presetID="14" presetClass="entr" presetSubtype="1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27"/>
                                        </p:tgtEl>
                                      </p:cBhvr>
                                    </p:animEffect>
                                    <p:anim calcmode="lin" valueType="num">
                                      <p:cBhvr>
                                        <p:cTn id="64" dur="1000"/>
                                        <p:tgtEl>
                                          <p:spTgt spid="27"/>
                                        </p:tgtEl>
                                        <p:attrNameLst>
                                          <p:attrName>ppt_x</p:attrName>
                                        </p:attrNameLst>
                                      </p:cBhvr>
                                      <p:tavLst>
                                        <p:tav tm="0">
                                          <p:val>
                                            <p:strVal val="ppt_x"/>
                                          </p:val>
                                        </p:tav>
                                        <p:tav tm="100000">
                                          <p:val>
                                            <p:strVal val="ppt_x"/>
                                          </p:val>
                                        </p:tav>
                                      </p:tavLst>
                                    </p:anim>
                                    <p:anim calcmode="lin" valueType="num">
                                      <p:cBhvr>
                                        <p:cTn id="65" dur="100" decel="100000"/>
                                        <p:tgtEl>
                                          <p:spTgt spid="27"/>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27"/>
                                        </p:tgtEl>
                                        <p:attrNameLst>
                                          <p:attrName>ppt_y</p:attrName>
                                        </p:attrNameLst>
                                      </p:cBhvr>
                                      <p:tavLst>
                                        <p:tav tm="0">
                                          <p:val>
                                            <p:strVal val="ppt_y"/>
                                          </p:val>
                                        </p:tav>
                                        <p:tav tm="100000">
                                          <p:val>
                                            <p:strVal val="ppt_y+1"/>
                                          </p:val>
                                        </p:tav>
                                      </p:tavLst>
                                    </p:anim>
                                    <p:set>
                                      <p:cBhvr>
                                        <p:cTn id="67" dur="1" fill="hold">
                                          <p:stCondLst>
                                            <p:cond delay="999"/>
                                          </p:stCondLst>
                                        </p:cTn>
                                        <p:tgtEl>
                                          <p:spTgt spid="27"/>
                                        </p:tgtEl>
                                        <p:attrNameLst>
                                          <p:attrName>style.visibility</p:attrName>
                                        </p:attrNameLst>
                                      </p:cBhvr>
                                      <p:to>
                                        <p:strVal val="hidden"/>
                                      </p:to>
                                    </p:set>
                                  </p:childTnLst>
                                </p:cTn>
                              </p:par>
                              <p:par>
                                <p:cTn id="68" presetID="37" presetClass="exit" presetSubtype="0" fill="hold" nodeType="withEffect">
                                  <p:stCondLst>
                                    <p:cond delay="0"/>
                                  </p:stCondLst>
                                  <p:childTnLst>
                                    <p:animEffect transition="out" filter="fade">
                                      <p:cBhvr>
                                        <p:cTn id="69" dur="1000"/>
                                        <p:tgtEl>
                                          <p:spTgt spid="28"/>
                                        </p:tgtEl>
                                      </p:cBhvr>
                                    </p:animEffect>
                                    <p:anim calcmode="lin" valueType="num">
                                      <p:cBhvr>
                                        <p:cTn id="70" dur="1000"/>
                                        <p:tgtEl>
                                          <p:spTgt spid="28"/>
                                        </p:tgtEl>
                                        <p:attrNameLst>
                                          <p:attrName>ppt_x</p:attrName>
                                        </p:attrNameLst>
                                      </p:cBhvr>
                                      <p:tavLst>
                                        <p:tav tm="0">
                                          <p:val>
                                            <p:strVal val="ppt_x"/>
                                          </p:val>
                                        </p:tav>
                                        <p:tav tm="100000">
                                          <p:val>
                                            <p:strVal val="ppt_x"/>
                                          </p:val>
                                        </p:tav>
                                      </p:tavLst>
                                    </p:anim>
                                    <p:anim calcmode="lin" valueType="num">
                                      <p:cBhvr>
                                        <p:cTn id="71" dur="100" decel="100000"/>
                                        <p:tgtEl>
                                          <p:spTgt spid="28"/>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8"/>
                                        </p:tgtEl>
                                        <p:attrNameLst>
                                          <p:attrName>ppt_y</p:attrName>
                                        </p:attrNameLst>
                                      </p:cBhvr>
                                      <p:tavLst>
                                        <p:tav tm="0">
                                          <p:val>
                                            <p:strVal val="ppt_y"/>
                                          </p:val>
                                        </p:tav>
                                        <p:tav tm="100000">
                                          <p:val>
                                            <p:strVal val="ppt_y+1"/>
                                          </p:val>
                                        </p:tav>
                                      </p:tavLst>
                                    </p:anim>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781685" y="468630"/>
            <a:ext cx="4958715" cy="755650"/>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Trò chơi </a:t>
            </a:r>
            <a:r>
              <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Tập tầm vông</a:t>
            </a:r>
          </a:p>
        </p:txBody>
      </p:sp>
      <p:pic>
        <p:nvPicPr>
          <p:cNvPr id="107" name="Picture 106"/>
          <p:cNvPicPr/>
          <p:nvPr/>
        </p:nvPicPr>
        <p:blipFill>
          <a:blip r:embed="rId4" r:link="rId5"/>
          <a:stretch>
            <a:fillRect/>
          </a:stretch>
        </p:blipFill>
        <p:spPr>
          <a:xfrm>
            <a:off x="6096000" y="3429000"/>
            <a:ext cx="0" cy="0"/>
          </a:xfrm>
          <a:prstGeom prst="rect">
            <a:avLst/>
          </a:prstGeom>
          <a:noFill/>
          <a:ln w="9525">
            <a:noFill/>
          </a:ln>
        </p:spPr>
      </p:pic>
      <p:grpSp>
        <p:nvGrpSpPr>
          <p:cNvPr id="12" name="Group 11"/>
          <p:cNvGrpSpPr/>
          <p:nvPr/>
        </p:nvGrpSpPr>
        <p:grpSpPr>
          <a:xfrm>
            <a:off x="6694170" y="2047240"/>
            <a:ext cx="2272030" cy="4300220"/>
            <a:chOff x="9742" y="3558"/>
            <a:chExt cx="3578" cy="6772"/>
          </a:xfrm>
        </p:grpSpPr>
        <p:pic>
          <p:nvPicPr>
            <p:cNvPr id="106" name="Picture 105"/>
            <p:cNvPicPr/>
            <p:nvPr/>
          </p:nvPicPr>
          <p:blipFill>
            <a:blip r:embed="rId6">
              <a:clrChange>
                <a:clrFrom>
                  <a:srgbClr val="FFFFFF">
                    <a:alpha val="100000"/>
                  </a:srgbClr>
                </a:clrFrom>
                <a:clrTo>
                  <a:srgbClr val="FF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10" name="Freeform 9"/>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Freeform 7"/>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Freeform 8"/>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9" name="Group 18"/>
          <p:cNvGrpSpPr/>
          <p:nvPr/>
        </p:nvGrpSpPr>
        <p:grpSpPr>
          <a:xfrm flipH="1">
            <a:off x="3905885" y="2047240"/>
            <a:ext cx="2272030" cy="4300220"/>
            <a:chOff x="9742" y="3558"/>
            <a:chExt cx="3578" cy="6772"/>
          </a:xfrm>
        </p:grpSpPr>
        <p:pic>
          <p:nvPicPr>
            <p:cNvPr id="20" name="Picture 19"/>
            <p:cNvPicPr/>
            <p:nvPr/>
          </p:nvPicPr>
          <p:blipFill>
            <a:blip r:embed="rId6">
              <a:clrChange>
                <a:clrFrom>
                  <a:srgbClr val="FEFFFF">
                    <a:alpha val="100000"/>
                  </a:srgbClr>
                </a:clrFrom>
                <a:clrTo>
                  <a:srgbClr val="FEFFFF">
                    <a:alpha val="100000"/>
                    <a:alpha val="0"/>
                  </a:srgbClr>
                </a:clrTo>
              </a:clrChange>
            </a:blip>
            <a:srcRect l="5243" t="35379" r="79431" b="33973"/>
            <a:stretch>
              <a:fillRect/>
            </a:stretch>
          </p:blipFill>
          <p:spPr>
            <a:xfrm>
              <a:off x="9742" y="3558"/>
              <a:ext cx="3578" cy="4352"/>
            </a:xfrm>
            <a:prstGeom prst="rect">
              <a:avLst/>
            </a:prstGeom>
            <a:noFill/>
            <a:ln w="9525">
              <a:noFill/>
            </a:ln>
          </p:spPr>
        </p:pic>
        <p:sp>
          <p:nvSpPr>
            <p:cNvPr id="21" name="Freeform 20"/>
            <p:cNvSpPr/>
            <p:nvPr/>
          </p:nvSpPr>
          <p:spPr>
            <a:xfrm>
              <a:off x="10385" y="7270"/>
              <a:ext cx="1200"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Freeform 21"/>
            <p:cNvSpPr/>
            <p:nvPr/>
          </p:nvSpPr>
          <p:spPr>
            <a:xfrm>
              <a:off x="1038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3" name="Freeform 22"/>
            <p:cNvSpPr/>
            <p:nvPr/>
          </p:nvSpPr>
          <p:spPr>
            <a:xfrm flipH="1">
              <a:off x="11140" y="7330"/>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pic>
        <p:nvPicPr>
          <p:cNvPr id="110" name="Picture 109"/>
          <p:cNvPicPr/>
          <p:nvPr/>
        </p:nvPicPr>
        <p:blipFill>
          <a:blip r:embed="rId7">
            <a:clrChange>
              <a:clrFrom>
                <a:srgbClr val="FFFFFF">
                  <a:alpha val="100000"/>
                </a:srgbClr>
              </a:clrFrom>
              <a:clrTo>
                <a:srgbClr val="FFFFFF">
                  <a:alpha val="100000"/>
                  <a:alpha val="0"/>
                </a:srgbClr>
              </a:clrTo>
            </a:clrChange>
          </a:blip>
          <a:srcRect l="34934" t="2725" r="35647" b="68541"/>
          <a:stretch>
            <a:fillRect/>
          </a:stretch>
        </p:blipFill>
        <p:spPr>
          <a:xfrm>
            <a:off x="5005705" y="3193415"/>
            <a:ext cx="591820" cy="560070"/>
          </a:xfrm>
          <a:prstGeom prst="rect">
            <a:avLst/>
          </a:prstGeom>
          <a:noFill/>
          <a:ln w="9525">
            <a:noFill/>
          </a:ln>
        </p:spPr>
      </p:pic>
      <p:grpSp>
        <p:nvGrpSpPr>
          <p:cNvPr id="27" name="Group 26"/>
          <p:cNvGrpSpPr/>
          <p:nvPr/>
        </p:nvGrpSpPr>
        <p:grpSpPr>
          <a:xfrm>
            <a:off x="6569075" y="2392680"/>
            <a:ext cx="1776730" cy="4032250"/>
            <a:chOff x="14521" y="3570"/>
            <a:chExt cx="2558" cy="5626"/>
          </a:xfrm>
        </p:grpSpPr>
        <p:pic>
          <p:nvPicPr>
            <p:cNvPr id="6" name="Picture 5"/>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24" name="Freeform 23"/>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Freeform 24"/>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Freeform 25"/>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 name="Group 27"/>
          <p:cNvGrpSpPr/>
          <p:nvPr/>
        </p:nvGrpSpPr>
        <p:grpSpPr>
          <a:xfrm flipH="1">
            <a:off x="4606925" y="2367915"/>
            <a:ext cx="1776730" cy="4032250"/>
            <a:chOff x="14521" y="3570"/>
            <a:chExt cx="2558" cy="5626"/>
          </a:xfrm>
        </p:grpSpPr>
        <p:pic>
          <p:nvPicPr>
            <p:cNvPr id="29" name="Picture 28"/>
            <p:cNvPicPr/>
            <p:nvPr/>
          </p:nvPicPr>
          <p:blipFill>
            <a:blip r:embed="rId6">
              <a:clrChange>
                <a:clrFrom>
                  <a:srgbClr val="FFFFFF">
                    <a:alpha val="100000"/>
                  </a:srgbClr>
                </a:clrFrom>
                <a:clrTo>
                  <a:srgbClr val="FFFFFF">
                    <a:alpha val="100000"/>
                    <a:alpha val="0"/>
                  </a:srgbClr>
                </a:clrTo>
              </a:clrChange>
            </a:blip>
            <a:srcRect l="86308" t="12867" r="2527" b="66042"/>
            <a:stretch>
              <a:fillRect/>
            </a:stretch>
          </p:blipFill>
          <p:spPr>
            <a:xfrm>
              <a:off x="14521" y="3570"/>
              <a:ext cx="2559" cy="3086"/>
            </a:xfrm>
            <a:prstGeom prst="rect">
              <a:avLst/>
            </a:prstGeom>
            <a:noFill/>
            <a:ln w="9525">
              <a:noFill/>
            </a:ln>
          </p:spPr>
        </p:pic>
        <p:sp>
          <p:nvSpPr>
            <p:cNvPr id="30" name="Freeform 29"/>
            <p:cNvSpPr/>
            <p:nvPr/>
          </p:nvSpPr>
          <p:spPr>
            <a:xfrm>
              <a:off x="15207" y="6136"/>
              <a:ext cx="1412" cy="3058"/>
            </a:xfrm>
            <a:custGeom>
              <a:avLst/>
              <a:gdLst>
                <a:gd name="connisteX0" fmla="*/ 199390 w 762000"/>
                <a:gd name="connsiteY0" fmla="*/ 73025 h 1941830"/>
                <a:gd name="connisteX1" fmla="*/ 262890 w 762000"/>
                <a:gd name="connsiteY1" fmla="*/ 308610 h 1941830"/>
                <a:gd name="connisteX2" fmla="*/ 208280 w 762000"/>
                <a:gd name="connsiteY2" fmla="*/ 898525 h 1941830"/>
                <a:gd name="connisteX3" fmla="*/ 27305 w 762000"/>
                <a:gd name="connsiteY3" fmla="*/ 1823720 h 1941830"/>
                <a:gd name="connisteX4" fmla="*/ 0 w 762000"/>
                <a:gd name="connsiteY4" fmla="*/ 1923415 h 1941830"/>
                <a:gd name="connisteX5" fmla="*/ 762000 w 762000"/>
                <a:gd name="connsiteY5" fmla="*/ 1941830 h 1941830"/>
                <a:gd name="connisteX6" fmla="*/ 734695 w 762000"/>
                <a:gd name="connsiteY6" fmla="*/ 1878330 h 1941830"/>
                <a:gd name="connisteX7" fmla="*/ 561975 w 762000"/>
                <a:gd name="connsiteY7" fmla="*/ 1089025 h 1941830"/>
                <a:gd name="connisteX8" fmla="*/ 516890 w 762000"/>
                <a:gd name="connsiteY8" fmla="*/ 689610 h 1941830"/>
                <a:gd name="connisteX9" fmla="*/ 480695 w 762000"/>
                <a:gd name="connsiteY9" fmla="*/ 308610 h 1941830"/>
                <a:gd name="connisteX10" fmla="*/ 489585 w 762000"/>
                <a:gd name="connsiteY10" fmla="*/ 236220 h 1941830"/>
                <a:gd name="connisteX11" fmla="*/ 535305 w 762000"/>
                <a:gd name="connsiteY11" fmla="*/ 109220 h 1941830"/>
                <a:gd name="connisteX12" fmla="*/ 580390 w 762000"/>
                <a:gd name="connsiteY12" fmla="*/ 0 h 1941830"/>
                <a:gd name="connisteX13" fmla="*/ 199390 w 762000"/>
                <a:gd name="connsiteY13" fmla="*/ 73025 h 19418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762000" h="1941830">
                  <a:moveTo>
                    <a:pt x="199390" y="73025"/>
                  </a:moveTo>
                  <a:lnTo>
                    <a:pt x="262890" y="308610"/>
                  </a:lnTo>
                  <a:lnTo>
                    <a:pt x="208280" y="898525"/>
                  </a:lnTo>
                  <a:lnTo>
                    <a:pt x="27305" y="1823720"/>
                  </a:lnTo>
                  <a:lnTo>
                    <a:pt x="0" y="1923415"/>
                  </a:lnTo>
                  <a:lnTo>
                    <a:pt x="762000" y="1941830"/>
                  </a:lnTo>
                  <a:lnTo>
                    <a:pt x="734695" y="1878330"/>
                  </a:lnTo>
                  <a:lnTo>
                    <a:pt x="561975" y="1089025"/>
                  </a:lnTo>
                  <a:lnTo>
                    <a:pt x="516890" y="689610"/>
                  </a:lnTo>
                  <a:lnTo>
                    <a:pt x="480695" y="308610"/>
                  </a:lnTo>
                  <a:lnTo>
                    <a:pt x="489585" y="236220"/>
                  </a:lnTo>
                  <a:lnTo>
                    <a:pt x="535305" y="109220"/>
                  </a:lnTo>
                  <a:lnTo>
                    <a:pt x="580390" y="0"/>
                  </a:lnTo>
                  <a:lnTo>
                    <a:pt x="199390" y="73025"/>
                  </a:lnTo>
                  <a:close/>
                </a:path>
              </a:pathLst>
            </a:custGeom>
            <a:solidFill>
              <a:srgbClr val="EDB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Freeform 30"/>
            <p:cNvSpPr/>
            <p:nvPr/>
          </p:nvSpPr>
          <p:spPr>
            <a:xfrm>
              <a:off x="1520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 name="Freeform 31"/>
            <p:cNvSpPr/>
            <p:nvPr/>
          </p:nvSpPr>
          <p:spPr>
            <a:xfrm flipH="1">
              <a:off x="16142" y="6196"/>
              <a:ext cx="413" cy="3000"/>
            </a:xfrm>
            <a:custGeom>
              <a:avLst/>
              <a:gdLst>
                <a:gd name="connisteX0" fmla="*/ 152400 w 262558"/>
                <a:gd name="connsiteY0" fmla="*/ 0 h 1905000"/>
                <a:gd name="connisteX1" fmla="*/ 228600 w 262558"/>
                <a:gd name="connsiteY1" fmla="*/ 114300 h 1905000"/>
                <a:gd name="connisteX2" fmla="*/ 254000 w 262558"/>
                <a:gd name="connsiteY2" fmla="*/ 469900 h 1905000"/>
                <a:gd name="connisteX3" fmla="*/ 114300 w 262558"/>
                <a:gd name="connsiteY3" fmla="*/ 1371600 h 1905000"/>
                <a:gd name="connisteX4" fmla="*/ 0 w 262558"/>
                <a:gd name="connsiteY4" fmla="*/ 1905000 h 19050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2559" h="1905000">
                  <a:moveTo>
                    <a:pt x="152400" y="0"/>
                  </a:moveTo>
                  <a:cubicBezTo>
                    <a:pt x="167005" y="15875"/>
                    <a:pt x="208280" y="20320"/>
                    <a:pt x="228600" y="114300"/>
                  </a:cubicBezTo>
                  <a:cubicBezTo>
                    <a:pt x="248920" y="208280"/>
                    <a:pt x="276860" y="218440"/>
                    <a:pt x="254000" y="469900"/>
                  </a:cubicBezTo>
                  <a:cubicBezTo>
                    <a:pt x="231140" y="721360"/>
                    <a:pt x="165100" y="1084580"/>
                    <a:pt x="114300" y="1371600"/>
                  </a:cubicBezTo>
                  <a:cubicBezTo>
                    <a:pt x="63500" y="1658620"/>
                    <a:pt x="20320" y="1816100"/>
                    <a:pt x="0" y="1905000"/>
                  </a:cubicBezTo>
                </a:path>
              </a:pathLst>
            </a:custGeom>
            <a:noFill/>
            <a:ln w="38100">
              <a:solidFill>
                <a:srgbClr val="4422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11" name="Group 10"/>
          <p:cNvGrpSpPr/>
          <p:nvPr/>
        </p:nvGrpSpPr>
        <p:grpSpPr>
          <a:xfrm>
            <a:off x="7299325" y="27940"/>
            <a:ext cx="4289425" cy="2579370"/>
            <a:chOff x="12282" y="-150"/>
            <a:chExt cx="5301" cy="2274"/>
          </a:xfrm>
        </p:grpSpPr>
        <p:grpSp>
          <p:nvGrpSpPr>
            <p:cNvPr id="7" name="Group 6"/>
            <p:cNvGrpSpPr/>
            <p:nvPr/>
          </p:nvGrpSpPr>
          <p:grpSpPr>
            <a:xfrm>
              <a:off x="12282" y="-150"/>
              <a:ext cx="5301" cy="2274"/>
              <a:chOff x="11898" y="4722"/>
              <a:chExt cx="4868" cy="1921"/>
            </a:xfrm>
          </p:grpSpPr>
          <p:sp>
            <p:nvSpPr>
              <p:cNvPr id="13" name="Freeform 12"/>
              <p:cNvSpPr/>
              <p:nvPr/>
            </p:nvSpPr>
            <p:spPr>
              <a:xfrm>
                <a:off x="12095" y="4901"/>
                <a:ext cx="4633" cy="1488"/>
              </a:xfrm>
              <a:custGeom>
                <a:avLst/>
                <a:gdLst>
                  <a:gd name="connisteX0" fmla="*/ 987425 w 2941955"/>
                  <a:gd name="connsiteY0" fmla="*/ 155575 h 1164590"/>
                  <a:gd name="connisteX1" fmla="*/ 655955 w 2941955"/>
                  <a:gd name="connsiteY1" fmla="*/ 99060 h 1164590"/>
                  <a:gd name="connisteX2" fmla="*/ 360045 w 2941955"/>
                  <a:gd name="connsiteY2" fmla="*/ 141605 h 1164590"/>
                  <a:gd name="connisteX3" fmla="*/ 113030 w 2941955"/>
                  <a:gd name="connsiteY3" fmla="*/ 268605 h 1164590"/>
                  <a:gd name="connisteX4" fmla="*/ 0 w 2941955"/>
                  <a:gd name="connsiteY4" fmla="*/ 387985 h 1164590"/>
                  <a:gd name="connisteX5" fmla="*/ 77470 w 2941955"/>
                  <a:gd name="connsiteY5" fmla="*/ 536575 h 1164590"/>
                  <a:gd name="connisteX6" fmla="*/ 127000 w 2941955"/>
                  <a:gd name="connsiteY6" fmla="*/ 564515 h 1164590"/>
                  <a:gd name="connisteX7" fmla="*/ 0 w 2941955"/>
                  <a:gd name="connsiteY7" fmla="*/ 691515 h 1164590"/>
                  <a:gd name="connisteX8" fmla="*/ 42545 w 2941955"/>
                  <a:gd name="connsiteY8" fmla="*/ 875030 h 1164590"/>
                  <a:gd name="connisteX9" fmla="*/ 247015 w 2941955"/>
                  <a:gd name="connsiteY9" fmla="*/ 967105 h 1164590"/>
                  <a:gd name="connisteX10" fmla="*/ 662940 w 2941955"/>
                  <a:gd name="connsiteY10" fmla="*/ 981075 h 1164590"/>
                  <a:gd name="connisteX11" fmla="*/ 860425 w 2941955"/>
                  <a:gd name="connsiteY11" fmla="*/ 931545 h 1164590"/>
                  <a:gd name="connisteX12" fmla="*/ 889000 w 2941955"/>
                  <a:gd name="connsiteY12" fmla="*/ 1037590 h 1164590"/>
                  <a:gd name="connisteX13" fmla="*/ 1213485 w 2941955"/>
                  <a:gd name="connsiteY13" fmla="*/ 1122045 h 1164590"/>
                  <a:gd name="connisteX14" fmla="*/ 1524000 w 2941955"/>
                  <a:gd name="connsiteY14" fmla="*/ 1101090 h 1164590"/>
                  <a:gd name="connisteX15" fmla="*/ 2003425 w 2941955"/>
                  <a:gd name="connsiteY15" fmla="*/ 1164590 h 1164590"/>
                  <a:gd name="connisteX16" fmla="*/ 1884045 w 2941955"/>
                  <a:gd name="connsiteY16" fmla="*/ 1002030 h 1164590"/>
                  <a:gd name="connisteX17" fmla="*/ 2145030 w 2941955"/>
                  <a:gd name="connsiteY17" fmla="*/ 1002030 h 1164590"/>
                  <a:gd name="connisteX18" fmla="*/ 2447925 w 2941955"/>
                  <a:gd name="connsiteY18" fmla="*/ 917575 h 1164590"/>
                  <a:gd name="connisteX19" fmla="*/ 2546985 w 2941955"/>
                  <a:gd name="connsiteY19" fmla="*/ 861060 h 1164590"/>
                  <a:gd name="connisteX20" fmla="*/ 2511425 w 2941955"/>
                  <a:gd name="connsiteY20" fmla="*/ 720090 h 1164590"/>
                  <a:gd name="connisteX21" fmla="*/ 2730500 w 2941955"/>
                  <a:gd name="connsiteY21" fmla="*/ 698500 h 1164590"/>
                  <a:gd name="connisteX22" fmla="*/ 2941955 w 2941955"/>
                  <a:gd name="connsiteY22" fmla="*/ 514985 h 1164590"/>
                  <a:gd name="connisteX23" fmla="*/ 2773045 w 2941955"/>
                  <a:gd name="connsiteY23" fmla="*/ 324485 h 1164590"/>
                  <a:gd name="connisteX24" fmla="*/ 2497455 w 2941955"/>
                  <a:gd name="connsiteY24" fmla="*/ 247015 h 1164590"/>
                  <a:gd name="connisteX25" fmla="*/ 2335530 w 2941955"/>
                  <a:gd name="connsiteY25" fmla="*/ 240030 h 1164590"/>
                  <a:gd name="connisteX26" fmla="*/ 2145030 w 2941955"/>
                  <a:gd name="connsiteY26" fmla="*/ 92075 h 1164590"/>
                  <a:gd name="connisteX27" fmla="*/ 1820545 w 2941955"/>
                  <a:gd name="connsiteY27" fmla="*/ 0 h 1164590"/>
                  <a:gd name="connisteX28" fmla="*/ 1460500 w 2941955"/>
                  <a:gd name="connsiteY28" fmla="*/ 6985 h 1164590"/>
                  <a:gd name="connisteX29" fmla="*/ 1100455 w 2941955"/>
                  <a:gd name="connsiteY29" fmla="*/ 78105 h 1164590"/>
                  <a:gd name="connisteX30" fmla="*/ 987425 w 2941955"/>
                  <a:gd name="connsiteY30" fmla="*/ 155575 h 1164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2941955" h="1164590">
                    <a:moveTo>
                      <a:pt x="987425" y="155575"/>
                    </a:moveTo>
                    <a:lnTo>
                      <a:pt x="655955" y="99060"/>
                    </a:lnTo>
                    <a:lnTo>
                      <a:pt x="360045" y="141605"/>
                    </a:lnTo>
                    <a:lnTo>
                      <a:pt x="113030" y="268605"/>
                    </a:lnTo>
                    <a:lnTo>
                      <a:pt x="0" y="387985"/>
                    </a:lnTo>
                    <a:lnTo>
                      <a:pt x="77470" y="536575"/>
                    </a:lnTo>
                    <a:lnTo>
                      <a:pt x="127000" y="564515"/>
                    </a:lnTo>
                    <a:lnTo>
                      <a:pt x="0" y="691515"/>
                    </a:lnTo>
                    <a:lnTo>
                      <a:pt x="42545" y="875030"/>
                    </a:lnTo>
                    <a:lnTo>
                      <a:pt x="247015" y="967105"/>
                    </a:lnTo>
                    <a:lnTo>
                      <a:pt x="662940" y="981075"/>
                    </a:lnTo>
                    <a:lnTo>
                      <a:pt x="860425" y="931545"/>
                    </a:lnTo>
                    <a:lnTo>
                      <a:pt x="889000" y="1037590"/>
                    </a:lnTo>
                    <a:lnTo>
                      <a:pt x="1213485" y="1122045"/>
                    </a:lnTo>
                    <a:lnTo>
                      <a:pt x="1524000" y="1101090"/>
                    </a:lnTo>
                    <a:lnTo>
                      <a:pt x="2003425" y="1164590"/>
                    </a:lnTo>
                    <a:lnTo>
                      <a:pt x="1884045" y="1002030"/>
                    </a:lnTo>
                    <a:lnTo>
                      <a:pt x="2145030" y="1002030"/>
                    </a:lnTo>
                    <a:lnTo>
                      <a:pt x="2447925" y="917575"/>
                    </a:lnTo>
                    <a:lnTo>
                      <a:pt x="2546985" y="861060"/>
                    </a:lnTo>
                    <a:lnTo>
                      <a:pt x="2511425" y="720090"/>
                    </a:lnTo>
                    <a:lnTo>
                      <a:pt x="2730500" y="698500"/>
                    </a:lnTo>
                    <a:lnTo>
                      <a:pt x="2941955" y="514985"/>
                    </a:lnTo>
                    <a:lnTo>
                      <a:pt x="2773045" y="324485"/>
                    </a:lnTo>
                    <a:lnTo>
                      <a:pt x="2497455" y="247015"/>
                    </a:lnTo>
                    <a:lnTo>
                      <a:pt x="2335530" y="240030"/>
                    </a:lnTo>
                    <a:lnTo>
                      <a:pt x="2145030" y="92075"/>
                    </a:lnTo>
                    <a:lnTo>
                      <a:pt x="1820545" y="0"/>
                    </a:lnTo>
                    <a:lnTo>
                      <a:pt x="1460500" y="6985"/>
                    </a:lnTo>
                    <a:lnTo>
                      <a:pt x="1100455" y="78105"/>
                    </a:lnTo>
                    <a:lnTo>
                      <a:pt x="987425" y="155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14" name="组合 4"/>
              <p:cNvGrpSpPr/>
              <p:nvPr/>
            </p:nvGrpSpPr>
            <p:grpSpPr>
              <a:xfrm>
                <a:off x="11898" y="4722"/>
                <a:ext cx="4868" cy="1921"/>
                <a:chOff x="3246438" y="1068388"/>
                <a:chExt cx="5711825" cy="4678363"/>
              </a:xfrm>
              <a:solidFill>
                <a:schemeClr val="tx1"/>
              </a:solidFill>
            </p:grpSpPr>
            <p:sp>
              <p:nvSpPr>
                <p:cNvPr id="16" name="Freeform 1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 name="Freeform 1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 name="Freeform 1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3" name="Freeform 32"/>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4"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35"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4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nvGrpSpPr>
                <p:cNvPr id="62" name="组合 13"/>
                <p:cNvGrpSpPr/>
                <p:nvPr/>
              </p:nvGrpSpPr>
              <p:grpSpPr>
                <a:xfrm>
                  <a:off x="3517901" y="1225551"/>
                  <a:ext cx="5260975" cy="4090987"/>
                  <a:chOff x="3517901" y="1225551"/>
                  <a:chExt cx="5260975" cy="4090987"/>
                </a:xfrm>
                <a:grpFill/>
              </p:grpSpPr>
              <p:sp>
                <p:nvSpPr>
                  <p:cNvPr id="7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7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8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8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19"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0"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1"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2"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3"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4"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5"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6"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7"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8"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29"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0"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1"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2"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3"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4"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5"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6"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7"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8"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39"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0"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1"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2"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3"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4"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5"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6"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7"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8"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49"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0"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1"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2"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3"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4"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5"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6"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7"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8"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59"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0"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1"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2"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3"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4"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5"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6"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7"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8"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69"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0"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1"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2"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3"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4"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5"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6"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7"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8"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79"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0"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1"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2"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3"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4"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5"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6"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7"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8"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89"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0"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1"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2"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3"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4"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sp>
                <p:nvSpPr>
                  <p:cNvPr id="195"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Arial"/>
                      <a:cs typeface="+mn-ea"/>
                      <a:sym typeface="+mn-lt"/>
                    </a:endParaRPr>
                  </a:p>
                </p:txBody>
              </p:sp>
            </p:grpSp>
          </p:grpSp>
        </p:grpSp>
        <p:sp>
          <p:nvSpPr>
            <p:cNvPr id="196" name="Text Box 195"/>
            <p:cNvSpPr txBox="1"/>
            <p:nvPr/>
          </p:nvSpPr>
          <p:spPr>
            <a:xfrm>
              <a:off x="12701" y="167"/>
              <a:ext cx="4690" cy="112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trái,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cũng </a:t>
              </a: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có thể</a:t>
              </a:r>
              <a:r>
                <a:rPr kumimoji="0" lang="en-US" sz="3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tay phải</a:t>
              </a:r>
            </a:p>
          </p:txBody>
        </p:sp>
      </p:grpSp>
      <p:pic>
        <p:nvPicPr>
          <p:cNvPr id="197"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618470" y="2064385"/>
            <a:ext cx="1395095" cy="1395095"/>
          </a:xfrm>
          <a:prstGeom prst="rect">
            <a:avLst/>
          </a:prstGeom>
        </p:spPr>
      </p:pic>
    </p:spTree>
    <p:extLst>
      <p:ext uri="{BB962C8B-B14F-4D97-AF65-F5344CB8AC3E}">
        <p14:creationId xmlns:p14="http://schemas.microsoft.com/office/powerpoint/2010/main" val="41630277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7"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 calcmode="lin" valueType="num">
                                      <p:cBhvr>
                                        <p:cTn id="29" dur="500" fill="hold"/>
                                        <p:tgtEl>
                                          <p:spTgt spid="110"/>
                                        </p:tgtEl>
                                        <p:attrNameLst>
                                          <p:attrName>ppt_w</p:attrName>
                                        </p:attrNameLst>
                                      </p:cBhvr>
                                      <p:tavLst>
                                        <p:tav tm="0">
                                          <p:val>
                                            <p:fltVal val="0"/>
                                          </p:val>
                                        </p:tav>
                                        <p:tav tm="100000">
                                          <p:val>
                                            <p:strVal val="#ppt_w"/>
                                          </p:val>
                                        </p:tav>
                                      </p:tavLst>
                                    </p:anim>
                                    <p:anim calcmode="lin" valueType="num">
                                      <p:cBhvr>
                                        <p:cTn id="30" dur="5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52" name="Picture 151"/>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pic>
        <p:nvPicPr>
          <p:cNvPr id="10" name="图片 4"/>
          <p:cNvPicPr>
            <a:picLocks noChangeAspect="1"/>
          </p:cNvPicPr>
          <p:nvPr/>
        </p:nvPicPr>
        <p:blipFill>
          <a:blip r:embed="rId7"/>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7"/>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8"/>
          <a:stretch>
            <a:fillRect/>
          </a:stretch>
        </p:blipFill>
        <p:spPr>
          <a:xfrm>
            <a:off x="4900930" y="1572260"/>
            <a:ext cx="1957070" cy="774065"/>
          </a:xfrm>
          <a:prstGeom prst="rect">
            <a:avLst/>
          </a:prstGeom>
        </p:spPr>
      </p:pic>
      <p:pic>
        <p:nvPicPr>
          <p:cNvPr id="9" name="PA_图片 6">
            <a:extLst>
              <a:ext uri="{FF2B5EF4-FFF2-40B4-BE49-F238E27FC236}">
                <a16:creationId xmlns:a16="http://schemas.microsoft.com/office/drawing/2014/main" id="{536A0EFF-23CB-4413-9649-8BEFB3C1C32A}"/>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2264267" y="-962859"/>
            <a:ext cx="10536072" cy="8099946"/>
          </a:xfrm>
          <a:prstGeom prst="rect">
            <a:avLst/>
          </a:prstGeom>
        </p:spPr>
      </p:pic>
      <p:pic>
        <p:nvPicPr>
          <p:cNvPr id="11" name="图片 14" descr="图片包含 文字&#10;&#10;已生成高可信度的说明">
            <a:extLst>
              <a:ext uri="{FF2B5EF4-FFF2-40B4-BE49-F238E27FC236}">
                <a16:creationId xmlns:a16="http://schemas.microsoft.com/office/drawing/2014/main" id="{A501A48A-73C4-4921-92CF-7AA1247275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689" y="1660997"/>
            <a:ext cx="3990715" cy="4655533"/>
          </a:xfrm>
          <a:prstGeom prst="rect">
            <a:avLst/>
          </a:prstGeom>
        </p:spPr>
      </p:pic>
      <p:pic>
        <p:nvPicPr>
          <p:cNvPr id="12" name="PA_图片 14" descr="图片包含 风筝, 雨伞, 配件, 放飞&#10;&#10;已生成极高可信度的说明">
            <a:extLst>
              <a:ext uri="{FF2B5EF4-FFF2-40B4-BE49-F238E27FC236}">
                <a16:creationId xmlns:a16="http://schemas.microsoft.com/office/drawing/2014/main" id="{2D06FE46-4CDC-4F9E-99B3-588D54467966}"/>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0" y="4925464"/>
            <a:ext cx="3865071" cy="3865071"/>
          </a:xfrm>
          <a:prstGeom prst="rect">
            <a:avLst/>
          </a:prstGeom>
        </p:spPr>
      </p:pic>
      <p:grpSp>
        <p:nvGrpSpPr>
          <p:cNvPr id="13" name="Group 12">
            <a:extLst>
              <a:ext uri="{FF2B5EF4-FFF2-40B4-BE49-F238E27FC236}">
                <a16:creationId xmlns:a16="http://schemas.microsoft.com/office/drawing/2014/main" id="{E44E3496-40FF-4E98-BD8E-D72C6DA0F581}"/>
              </a:ext>
            </a:extLst>
          </p:cNvPr>
          <p:cNvGrpSpPr/>
          <p:nvPr/>
        </p:nvGrpSpPr>
        <p:grpSpPr>
          <a:xfrm>
            <a:off x="3988499" y="2184888"/>
            <a:ext cx="6161342" cy="2395584"/>
            <a:chOff x="2803559" y="2737390"/>
            <a:chExt cx="6161342" cy="2395584"/>
          </a:xfrm>
        </p:grpSpPr>
        <p:grpSp>
          <p:nvGrpSpPr>
            <p:cNvPr id="15" name="Group 14">
              <a:extLst>
                <a:ext uri="{FF2B5EF4-FFF2-40B4-BE49-F238E27FC236}">
                  <a16:creationId xmlns:a16="http://schemas.microsoft.com/office/drawing/2014/main" id="{1D63BBE2-28BC-4EED-B1B0-102F24D92A27}"/>
                </a:ext>
              </a:extLst>
            </p:cNvPr>
            <p:cNvGrpSpPr/>
            <p:nvPr/>
          </p:nvGrpSpPr>
          <p:grpSpPr>
            <a:xfrm>
              <a:off x="4736682" y="2737390"/>
              <a:ext cx="2622650" cy="762849"/>
              <a:chOff x="5798772" y="-376646"/>
              <a:chExt cx="2446326" cy="1276590"/>
            </a:xfrm>
          </p:grpSpPr>
          <p:sp>
            <p:nvSpPr>
              <p:cNvPr id="17" name="Freeform 5">
                <a:extLst>
                  <a:ext uri="{FF2B5EF4-FFF2-40B4-BE49-F238E27FC236}">
                    <a16:creationId xmlns:a16="http://schemas.microsoft.com/office/drawing/2014/main" id="{9BE8452B-9C41-4A40-985F-F5B1E2C2DF41}"/>
                  </a:ext>
                </a:extLst>
              </p:cNvPr>
              <p:cNvSpPr/>
              <p:nvPr/>
            </p:nvSpPr>
            <p:spPr bwMode="auto">
              <a:xfrm>
                <a:off x="5798772" y="-376646"/>
                <a:ext cx="2446326" cy="1276590"/>
              </a:xfrm>
              <a:custGeom>
                <a:avLst/>
                <a:gdLst>
                  <a:gd name="T0" fmla="*/ 360 w 2379"/>
                  <a:gd name="T1" fmla="*/ 78 h 1260"/>
                  <a:gd name="T2" fmla="*/ 141 w 2379"/>
                  <a:gd name="T3" fmla="*/ 488 h 1260"/>
                  <a:gd name="T4" fmla="*/ 189 w 2379"/>
                  <a:gd name="T5" fmla="*/ 818 h 1260"/>
                  <a:gd name="T6" fmla="*/ 454 w 2379"/>
                  <a:gd name="T7" fmla="*/ 1194 h 1260"/>
                  <a:gd name="T8" fmla="*/ 1705 w 2379"/>
                  <a:gd name="T9" fmla="*/ 1177 h 1260"/>
                  <a:gd name="T10" fmla="*/ 2349 w 2379"/>
                  <a:gd name="T11" fmla="*/ 1068 h 1260"/>
                  <a:gd name="T12" fmla="*/ 2300 w 2379"/>
                  <a:gd name="T13" fmla="*/ 517 h 1260"/>
                  <a:gd name="T14" fmla="*/ 1942 w 2379"/>
                  <a:gd name="T15" fmla="*/ 60 h 1260"/>
                  <a:gd name="T16" fmla="*/ 1215 w 2379"/>
                  <a:gd name="T17" fmla="*/ 152 h 1260"/>
                  <a:gd name="T18" fmla="*/ 360 w 2379"/>
                  <a:gd name="T19" fmla="*/ 78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9" h="1260">
                    <a:moveTo>
                      <a:pt x="360" y="78"/>
                    </a:moveTo>
                    <a:cubicBezTo>
                      <a:pt x="189" y="79"/>
                      <a:pt x="0" y="144"/>
                      <a:pt x="141" y="488"/>
                    </a:cubicBezTo>
                    <a:cubicBezTo>
                      <a:pt x="198" y="627"/>
                      <a:pt x="190" y="731"/>
                      <a:pt x="189" y="818"/>
                    </a:cubicBezTo>
                    <a:cubicBezTo>
                      <a:pt x="186" y="972"/>
                      <a:pt x="95" y="1211"/>
                      <a:pt x="454" y="1194"/>
                    </a:cubicBezTo>
                    <a:cubicBezTo>
                      <a:pt x="791" y="1178"/>
                      <a:pt x="1367" y="1146"/>
                      <a:pt x="1705" y="1177"/>
                    </a:cubicBezTo>
                    <a:cubicBezTo>
                      <a:pt x="2167" y="1219"/>
                      <a:pt x="2326" y="1260"/>
                      <a:pt x="2349" y="1068"/>
                    </a:cubicBezTo>
                    <a:cubicBezTo>
                      <a:pt x="2372" y="876"/>
                      <a:pt x="2199" y="882"/>
                      <a:pt x="2300" y="517"/>
                    </a:cubicBezTo>
                    <a:cubicBezTo>
                      <a:pt x="2379" y="234"/>
                      <a:pt x="2197" y="0"/>
                      <a:pt x="1942" y="60"/>
                    </a:cubicBezTo>
                    <a:cubicBezTo>
                      <a:pt x="1637" y="132"/>
                      <a:pt x="1487" y="122"/>
                      <a:pt x="1215" y="152"/>
                    </a:cubicBezTo>
                    <a:cubicBezTo>
                      <a:pt x="970" y="179"/>
                      <a:pt x="753" y="74"/>
                      <a:pt x="360" y="78"/>
                    </a:cubicBezTo>
                    <a:close/>
                  </a:path>
                </a:pathLst>
              </a:custGeom>
              <a:solidFill>
                <a:srgbClr val="FF9757"/>
              </a:solidFill>
              <a:ln>
                <a:noFill/>
              </a:ln>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卡通简体" panose="03000509000000000000" pitchFamily="65" charset="-122"/>
                  <a:ea typeface="方正卡通简体" panose="03000509000000000000" pitchFamily="65" charset="-122"/>
                  <a:cs typeface="Arial" panose="020B0604020202020204"/>
                  <a:sym typeface="Arial" panose="020B0604020202020204"/>
                </a:endParaRPr>
              </a:p>
            </p:txBody>
          </p:sp>
          <p:sp>
            <p:nvSpPr>
              <p:cNvPr id="18" name="Rectangle 17">
                <a:extLst>
                  <a:ext uri="{FF2B5EF4-FFF2-40B4-BE49-F238E27FC236}">
                    <a16:creationId xmlns:a16="http://schemas.microsoft.com/office/drawing/2014/main" id="{3F3B1613-2B28-41FB-86F5-DB87057C87C9}"/>
                  </a:ext>
                </a:extLst>
              </p:cNvPr>
              <p:cNvSpPr/>
              <p:nvPr/>
            </p:nvSpPr>
            <p:spPr>
              <a:xfrm>
                <a:off x="6311361" y="-286233"/>
                <a:ext cx="1010001" cy="722064"/>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sym typeface="Arial" panose="020B0604020202020204"/>
                  </a:rPr>
                  <a:t>Toán</a:t>
                </a:r>
                <a:endParaRPr kumimoji="0" lang="en-US" sz="24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sym typeface="Arial" panose="020B0604020202020204"/>
                </a:endParaRPr>
              </a:p>
            </p:txBody>
          </p:sp>
        </p:grpSp>
        <p:sp>
          <p:nvSpPr>
            <p:cNvPr id="16" name="文本框 6">
              <a:extLst>
                <a:ext uri="{FF2B5EF4-FFF2-40B4-BE49-F238E27FC236}">
                  <a16:creationId xmlns:a16="http://schemas.microsoft.com/office/drawing/2014/main" id="{96CD8783-7259-4312-8FCB-6915C7449EE3}"/>
                </a:ext>
              </a:extLst>
            </p:cNvPr>
            <p:cNvSpPr txBox="1">
              <a:spLocks noChangeArrowheads="1"/>
            </p:cNvSpPr>
            <p:nvPr/>
          </p:nvSpPr>
          <p:spPr bwMode="auto">
            <a:xfrm>
              <a:off x="2803559" y="3639616"/>
              <a:ext cx="6161342" cy="149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ea typeface="方正少儿简体" panose="03000509000000000000" pitchFamily="65" charset="-122"/>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ea typeface="方正少儿简体" panose="03000509000000000000" pitchFamily="65" charset="-122"/>
                  <a:cs typeface="Calibri" panose="020F0502020204030204" pitchFamily="34" charset="0"/>
                </a:rPr>
                <a:t> 99: KHẢ NĂNG XẢY RA CỦA MỘT SỰ KIỆN </a:t>
              </a:r>
              <a:endParaRPr kumimoji="0" lang="en-US" altLang="zh-CN" sz="2800" b="1" i="0" u="none" strike="noStrike" kern="1200" cap="none" spc="0" normalizeH="0" baseline="0" noProof="0" dirty="0">
                <a:ln>
                  <a:noFill/>
                </a:ln>
                <a:solidFill>
                  <a:srgbClr val="FF0000"/>
                </a:solidFill>
                <a:effectLst/>
                <a:uLnTx/>
                <a:uFillTx/>
                <a:ea typeface="方正少儿简体" panose="03000509000000000000" pitchFamily="65" charset="-122"/>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pic>
        <p:nvPicPr>
          <p:cNvPr id="5" name="Picture 4">
            <a:extLst>
              <a:ext uri="{FF2B5EF4-FFF2-40B4-BE49-F238E27FC236}">
                <a16:creationId xmlns:a16="http://schemas.microsoft.com/office/drawing/2014/main" id="{6AE7CE16-3447-7F89-B532-6BF0B9483A0A}"/>
              </a:ext>
            </a:extLst>
          </p:cNvPr>
          <p:cNvPicPr>
            <a:picLocks noChangeAspect="1"/>
          </p:cNvPicPr>
          <p:nvPr/>
        </p:nvPicPr>
        <p:blipFill>
          <a:blip r:embed="rId6"/>
          <a:stretch>
            <a:fillRect/>
          </a:stretch>
        </p:blipFill>
        <p:spPr>
          <a:xfrm>
            <a:off x="1727886" y="2444394"/>
            <a:ext cx="7620660"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494</Words>
  <Application>Microsoft Office PowerPoint</Application>
  <PresentationFormat>Widescreen</PresentationFormat>
  <Paragraphs>54</Paragraphs>
  <Slides>16</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DengXian</vt:lpstr>
      <vt:lpstr>Arial</vt:lpstr>
      <vt:lpstr>Calibri</vt:lpstr>
      <vt:lpstr>Cambria</vt:lpstr>
      <vt:lpstr>iCiel Cadena</vt:lpstr>
      <vt:lpstr>Times New Roman</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19</cp:revision>
  <dcterms:created xsi:type="dcterms:W3CDTF">2023-04-09T04:38:33Z</dcterms:created>
  <dcterms:modified xsi:type="dcterms:W3CDTF">2023-04-23T03:19:52Z</dcterms:modified>
</cp:coreProperties>
</file>