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319" r:id="rId2"/>
    <p:sldId id="307" r:id="rId3"/>
    <p:sldId id="437" r:id="rId4"/>
    <p:sldId id="447" r:id="rId5"/>
    <p:sldId id="448" r:id="rId6"/>
    <p:sldId id="449" r:id="rId7"/>
    <p:sldId id="450" r:id="rId8"/>
    <p:sldId id="438" r:id="rId9"/>
    <p:sldId id="451" r:id="rId10"/>
    <p:sldId id="461" r:id="rId11"/>
    <p:sldId id="462" r:id="rId12"/>
    <p:sldId id="463" r:id="rId13"/>
    <p:sldId id="44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5185" autoAdjust="0"/>
  </p:normalViewPr>
  <p:slideViewPr>
    <p:cSldViewPr snapToGrid="0">
      <p:cViewPr varScale="1">
        <p:scale>
          <a:sx n="55" d="100"/>
          <a:sy n="55" d="100"/>
        </p:scale>
        <p:origin x="109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D40EE-D946-4CD3-8BF2-A3CF81C4D271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055ED0-DA41-4E64-8CB6-ACBC1FAB2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911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8FC1C-DB2A-48F2-A44B-35F884C7BD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4E3F06-09C4-483B-AFDF-ED3AFA8CB4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568"/>
            <a:ext cx="9144000" cy="16552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F9084-EB1B-48CB-8DA2-AF0111F0C4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B90DE5D9-E24C-4353-97CC-2BFB40BD4DC0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28EA4-4C96-4B7A-B4CB-925097CF1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7131A2-3FEC-4E2E-A8BA-EA3114AA5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C2D16D37-864C-4EF5-B6CD-721F32C5C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431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488A0-622E-4B17-9140-79E8BAC77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E1F217-18CE-46B6-8C2B-07B87362C0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29099-AC0E-4491-8BAB-ECB2BB79D9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B90DE5D9-E24C-4353-97CC-2BFB40BD4DC0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AC9867-3892-4EB6-A3DE-5186CD7A6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945C73-1083-4F6D-8E8B-F0591B87C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C2D16D37-864C-4EF5-B6CD-721F32C5C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775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9C2718-399A-4D75-95CA-316DD84447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6185"/>
            <a:ext cx="2628900" cy="581024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3945D2-124D-496B-A56C-241B7DFEFC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6185"/>
            <a:ext cx="7683500" cy="581024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0063B-5F5C-4517-A063-E74C1E25C9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B90DE5D9-E24C-4353-97CC-2BFB40BD4DC0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8AC4B7-B76C-4B66-BBB8-BC97401FB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2E17C-7D44-4B87-B0B6-ED8DF5932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C2D16D37-864C-4EF5-B6CD-721F32C5C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728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D6595-BEB5-4BAC-A559-7F212FB17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7395F-4220-411B-8EA4-E50B406ED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A03358-299B-403E-907E-7A92D56668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B90DE5D9-E24C-4353-97CC-2BFB40BD4DC0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1A12B-637A-47AE-AFB0-E2702E91A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AE646-644B-40CC-97E1-28A180C66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C2D16D37-864C-4EF5-B6CD-721F32C5C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208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2FDF0-3A6A-4AC4-8B5C-6E2F82B34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267"/>
            <a:ext cx="10515600" cy="2853267"/>
          </a:xfrm>
          <a:prstGeom prst="rect">
            <a:avLst/>
          </a:prstGeo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E96538-6A78-48ED-8F7A-5FA3188B5B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8934"/>
            <a:ext cx="10515600" cy="15007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228FC-5E77-4ED0-99C4-35AF36C356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B90DE5D9-E24C-4353-97CC-2BFB40BD4DC0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1B2DCD-B12B-49A4-BDF4-10D20EF6C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4F4D0D-C9CE-4429-9C29-135E6223F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C2D16D37-864C-4EF5-B6CD-721F32C5C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572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02410-2BD7-4AC7-A98C-662C58292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BA37D-332B-48E4-AC6B-F1AA83D747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6684"/>
            <a:ext cx="51562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ABA49B-5A3C-49F8-8C9E-0927A8EF6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6684"/>
            <a:ext cx="51562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65684B-6660-4247-9ED1-080335312F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B90DE5D9-E24C-4353-97CC-2BFB40BD4DC0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B5AA77-9C3F-494E-AF13-395DCFE83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7CD115-C067-472C-ADC2-2724E203C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C2D16D37-864C-4EF5-B6CD-721F32C5C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855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4DC0C-6BF8-4CC1-B41F-DC5DB3F00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CFC2CC-24A4-4A32-9334-6FFB4E151D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0634"/>
            <a:ext cx="5158316" cy="8255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D421A8-A211-443B-9766-37117541BF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6133"/>
            <a:ext cx="5158316" cy="368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5FB647-6C7C-41E8-89A2-E1B9F92806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0634"/>
            <a:ext cx="5183717" cy="8255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47BF6F-F20A-4DBC-A83A-96F5886F59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6133"/>
            <a:ext cx="5183717" cy="368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42109A-124B-42C0-A6AE-14C130DD34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B90DE5D9-E24C-4353-97CC-2BFB40BD4DC0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5C7C37-F997-4B52-821F-37C00FDC3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608A4B-5709-4DD5-9795-634A95077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C2D16D37-864C-4EF5-B6CD-721F32C5C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011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BF6D6-8C5B-4B2E-B463-25CA53EBB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3FC4BC-CA29-442B-B093-68C820DBDC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B90DE5D9-E24C-4353-97CC-2BFB40BD4DC0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CD4174-CD24-446F-8504-A9EDFD667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7675D5-5735-412F-A8C1-7988DDFD9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C2D16D37-864C-4EF5-B6CD-721F32C5C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513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52F82E-D21F-44B2-A445-7CFAD2C5B8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B90DE5D9-E24C-4353-97CC-2BFB40BD4DC0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3B50E9-6D22-40E5-9325-5A2B03539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F159E7-8380-4A76-AEAB-C461F12F9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C2D16D37-864C-4EF5-B6CD-721F32C5C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758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03869-D0E3-4531-BA74-A29F366E1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795B9-A0F1-498C-A6AE-720300487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8485"/>
            <a:ext cx="6172200" cy="4872567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0D6967-2173-4AAB-8B7D-C6C6DF80A4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4DC456-1A1B-4395-813D-D8ABCC6F43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B90DE5D9-E24C-4353-97CC-2BFB40BD4DC0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C05DD3-414B-4A49-B42B-566441F5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F93C2B-3251-4847-A090-4D13F52A6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C2D16D37-864C-4EF5-B6CD-721F32C5C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231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4D798-8DA7-4508-8C7D-98868AECD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D26B41-8AF2-4D63-A6FD-B9D8F59AA5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8485"/>
            <a:ext cx="6172200" cy="48725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B1F4EA-2562-46CE-9A56-1256B9BCE5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F5D366-C2A7-445B-9710-78B8DAEA59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B90DE5D9-E24C-4353-97CC-2BFB40BD4DC0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5FA544-2A67-4167-A3B1-F26E2B3AE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B99431-8EFC-49A6-849E-11757D105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C2D16D37-864C-4EF5-B6CD-721F32C5C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990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0036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8C650F-E69F-4635-A2B1-6250FE2571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82" t="21223" r="19264" b="2122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D5399E9-70FF-4640-AC08-E58CA5FAF1AF}"/>
              </a:ext>
            </a:extLst>
          </p:cNvPr>
          <p:cNvSpPr txBox="1"/>
          <p:nvPr/>
        </p:nvSpPr>
        <p:spPr>
          <a:xfrm>
            <a:off x="5400105" y="2001994"/>
            <a:ext cx="1391791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914377"/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endParaRPr lang="en-US" sz="4800" b="1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58003A-417C-5F43-D024-B8C72A4622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2950" y="3081091"/>
            <a:ext cx="9394750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326815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77" y="17587"/>
            <a:ext cx="12192000" cy="6858000"/>
          </a:xfrm>
          <a:prstGeom prst="rect">
            <a:avLst/>
          </a:prstGeom>
          <a:noFill/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22E8A3-1E83-AD34-B775-C7372C4A6C4D}"/>
              </a:ext>
            </a:extLst>
          </p:cNvPr>
          <p:cNvSpPr/>
          <p:nvPr/>
        </p:nvSpPr>
        <p:spPr>
          <a:xfrm>
            <a:off x="105239" y="329558"/>
            <a:ext cx="11842363" cy="63638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FE9CF3-E76D-CDA2-2AA7-6E17C0DB1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4" y="670960"/>
            <a:ext cx="11630025" cy="24532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F2BA03-4DD9-77EB-052D-402A537E44F3}"/>
              </a:ext>
            </a:extLst>
          </p:cNvPr>
          <p:cNvSpPr txBox="1"/>
          <p:nvPr/>
        </p:nvSpPr>
        <p:spPr>
          <a:xfrm>
            <a:off x="352425" y="3562350"/>
            <a:ext cx="10820400" cy="2752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7EFD3E-D18C-0A79-41D7-F150EF2C7307}"/>
              </a:ext>
            </a:extLst>
          </p:cNvPr>
          <p:cNvSpPr txBox="1"/>
          <p:nvPr/>
        </p:nvSpPr>
        <p:spPr>
          <a:xfrm>
            <a:off x="571500" y="3057525"/>
            <a:ext cx="10763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 Cửa hàng đã nhập về bao nhiêu thùng kem dâu?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7F0A3BB-9BA8-9D4A-E1A3-891B8987FA80}"/>
              </a:ext>
            </a:extLst>
          </p:cNvPr>
          <p:cNvSpPr/>
          <p:nvPr/>
        </p:nvSpPr>
        <p:spPr>
          <a:xfrm>
            <a:off x="5657850" y="1362075"/>
            <a:ext cx="1600200" cy="12287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EA69D8-D8E0-39DF-90D7-444C5F17F075}"/>
              </a:ext>
            </a:extLst>
          </p:cNvPr>
          <p:cNvSpPr txBox="1"/>
          <p:nvPr/>
        </p:nvSpPr>
        <p:spPr>
          <a:xfrm>
            <a:off x="1200149" y="3771900"/>
            <a:ext cx="9705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Cửa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hàng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đã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nhập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về</a:t>
            </a:r>
            <a:r>
              <a:rPr lang="en-US" sz="4000" b="1" dirty="0">
                <a:solidFill>
                  <a:srgbClr val="FF0000"/>
                </a:solidFill>
              </a:rPr>
              <a:t> 5 </a:t>
            </a:r>
            <a:r>
              <a:rPr lang="en-US" sz="4000" b="1" dirty="0" err="1">
                <a:solidFill>
                  <a:srgbClr val="FF0000"/>
                </a:solidFill>
              </a:rPr>
              <a:t>thùng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kem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dâu</a:t>
            </a:r>
            <a:r>
              <a:rPr lang="en-US" sz="4000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47336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77" y="17587"/>
            <a:ext cx="12192000" cy="6858000"/>
          </a:xfrm>
          <a:prstGeom prst="rect">
            <a:avLst/>
          </a:prstGeom>
          <a:noFill/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22E8A3-1E83-AD34-B775-C7372C4A6C4D}"/>
              </a:ext>
            </a:extLst>
          </p:cNvPr>
          <p:cNvSpPr/>
          <p:nvPr/>
        </p:nvSpPr>
        <p:spPr>
          <a:xfrm>
            <a:off x="105239" y="329558"/>
            <a:ext cx="11842363" cy="63638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FE9CF3-E76D-CDA2-2AA7-6E17C0DB1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4" y="670960"/>
            <a:ext cx="11630025" cy="24532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F2BA03-4DD9-77EB-052D-402A537E44F3}"/>
              </a:ext>
            </a:extLst>
          </p:cNvPr>
          <p:cNvSpPr txBox="1"/>
          <p:nvPr/>
        </p:nvSpPr>
        <p:spPr>
          <a:xfrm>
            <a:off x="352425" y="3562350"/>
            <a:ext cx="10820400" cy="2752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7EFD3E-D18C-0A79-41D7-F150EF2C7307}"/>
              </a:ext>
            </a:extLst>
          </p:cNvPr>
          <p:cNvSpPr txBox="1"/>
          <p:nvPr/>
        </p:nvSpPr>
        <p:spPr>
          <a:xfrm>
            <a:off x="571500" y="3057525"/>
            <a:ext cx="107632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Thùng kem loại nào được cửa hàng nhập về nhiều nhất? Thùng kem loại nào được cửa hàng nhập về ít nhất?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7F0A3BB-9BA8-9D4A-E1A3-891B8987FA80}"/>
              </a:ext>
            </a:extLst>
          </p:cNvPr>
          <p:cNvSpPr/>
          <p:nvPr/>
        </p:nvSpPr>
        <p:spPr>
          <a:xfrm>
            <a:off x="9410699" y="1419225"/>
            <a:ext cx="2276475" cy="12287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EA69D8-D8E0-39DF-90D7-444C5F17F075}"/>
              </a:ext>
            </a:extLst>
          </p:cNvPr>
          <p:cNvSpPr txBox="1"/>
          <p:nvPr/>
        </p:nvSpPr>
        <p:spPr>
          <a:xfrm>
            <a:off x="1200149" y="4343400"/>
            <a:ext cx="97059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FF0000"/>
                </a:solidFill>
                <a:latin typeface="Calibri" panose="020F0502020204030204"/>
              </a:rPr>
              <a:t>Thùng kem Sô-cô-la được cửa hàng nhập về nhiều nhất.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FF0000"/>
                </a:solidFill>
                <a:latin typeface="Calibri" panose="020F0502020204030204"/>
              </a:rPr>
              <a:t>Thùng kem va-ni được cửa hàng nhập về ít nhất.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47006B-90D4-892F-C935-EBD3AF55EBD7}"/>
              </a:ext>
            </a:extLst>
          </p:cNvPr>
          <p:cNvSpPr/>
          <p:nvPr/>
        </p:nvSpPr>
        <p:spPr>
          <a:xfrm>
            <a:off x="7381874" y="1400175"/>
            <a:ext cx="1809751" cy="12287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5780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77" y="17587"/>
            <a:ext cx="12192000" cy="6858000"/>
          </a:xfrm>
          <a:prstGeom prst="rect">
            <a:avLst/>
          </a:prstGeom>
          <a:noFill/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22E8A3-1E83-AD34-B775-C7372C4A6C4D}"/>
              </a:ext>
            </a:extLst>
          </p:cNvPr>
          <p:cNvSpPr/>
          <p:nvPr/>
        </p:nvSpPr>
        <p:spPr>
          <a:xfrm>
            <a:off x="105239" y="329558"/>
            <a:ext cx="11842363" cy="63638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FE9CF3-E76D-CDA2-2AA7-6E17C0DB1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4" y="670960"/>
            <a:ext cx="11630025" cy="24532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F2BA03-4DD9-77EB-052D-402A537E44F3}"/>
              </a:ext>
            </a:extLst>
          </p:cNvPr>
          <p:cNvSpPr txBox="1"/>
          <p:nvPr/>
        </p:nvSpPr>
        <p:spPr>
          <a:xfrm>
            <a:off x="352425" y="3562350"/>
            <a:ext cx="10820400" cy="2752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7EFD3E-D18C-0A79-41D7-F150EF2C7307}"/>
              </a:ext>
            </a:extLst>
          </p:cNvPr>
          <p:cNvSpPr txBox="1"/>
          <p:nvPr/>
        </p:nvSpPr>
        <p:spPr>
          <a:xfrm>
            <a:off x="571500" y="3057525"/>
            <a:ext cx="10763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Cửa hàng đã nhập về tất cả bao nhiêu thùng kem các loại?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EA69D8-D8E0-39DF-90D7-444C5F17F075}"/>
              </a:ext>
            </a:extLst>
          </p:cNvPr>
          <p:cNvSpPr txBox="1"/>
          <p:nvPr/>
        </p:nvSpPr>
        <p:spPr>
          <a:xfrm>
            <a:off x="1200149" y="3771900"/>
            <a:ext cx="97059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 err="1">
                <a:solidFill>
                  <a:srgbClr val="FF0000"/>
                </a:solidFill>
              </a:rPr>
              <a:t>Cửa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hàng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đã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nhập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về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tất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cả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số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thùng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kem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các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loại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là</a:t>
            </a:r>
            <a:r>
              <a:rPr lang="en-US" sz="4000" b="1" dirty="0">
                <a:solidFill>
                  <a:srgbClr val="FF0000"/>
                </a:solidFill>
              </a:rPr>
              <a:t>:</a:t>
            </a:r>
          </a:p>
          <a:p>
            <a:pPr lvl="0" algn="ctr"/>
            <a:r>
              <a:rPr lang="en-US" sz="4000" b="1" dirty="0">
                <a:solidFill>
                  <a:srgbClr val="FF0000"/>
                </a:solidFill>
              </a:rPr>
              <a:t> 4 + 5 + 3 + 6 = 18 (</a:t>
            </a:r>
            <a:r>
              <a:rPr lang="en-US" sz="4000" b="1" dirty="0" err="1">
                <a:solidFill>
                  <a:srgbClr val="FF0000"/>
                </a:solidFill>
              </a:rPr>
              <a:t>thùng</a:t>
            </a:r>
            <a:r>
              <a:rPr lang="en-US" sz="4000" b="1" dirty="0">
                <a:solidFill>
                  <a:srgbClr val="FF0000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4688239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862" flipH="1">
            <a:off x="12496801" y="5925278"/>
            <a:ext cx="1322916" cy="13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3D510BB-B54D-C90C-3018-58F1A3221C37}"/>
              </a:ext>
            </a:extLst>
          </p:cNvPr>
          <p:cNvSpPr txBox="1"/>
          <p:nvPr/>
        </p:nvSpPr>
        <p:spPr>
          <a:xfrm>
            <a:off x="815414" y="2868322"/>
            <a:ext cx="10825893" cy="8277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lnSpc>
                <a:spcPct val="120000"/>
              </a:lnSpc>
              <a:spcAft>
                <a:spcPts val="1067"/>
              </a:spcAft>
            </a:pPr>
            <a:r>
              <a:rPr lang="en-US" sz="4267" b="1" dirty="0">
                <a:solidFill>
                  <a:srgbClr val="00000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Qua </a:t>
            </a:r>
            <a:r>
              <a:rPr lang="en-US" sz="4267" b="1" dirty="0" err="1">
                <a:solidFill>
                  <a:srgbClr val="00000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4267" b="1" dirty="0">
                <a:solidFill>
                  <a:srgbClr val="00000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000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4267" b="1" dirty="0">
                <a:solidFill>
                  <a:srgbClr val="00000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000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4267" b="1" dirty="0">
                <a:solidFill>
                  <a:srgbClr val="00000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000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4267" b="1" dirty="0">
                <a:solidFill>
                  <a:srgbClr val="00000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000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khám</a:t>
            </a:r>
            <a:r>
              <a:rPr lang="en-US" sz="4267" b="1" dirty="0">
                <a:solidFill>
                  <a:srgbClr val="00000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000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phá</a:t>
            </a:r>
            <a:r>
              <a:rPr lang="en-US" sz="4267" b="1" dirty="0">
                <a:solidFill>
                  <a:srgbClr val="00000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000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4267" b="1" dirty="0">
                <a:solidFill>
                  <a:srgbClr val="00000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000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4267" b="1" dirty="0">
                <a:solidFill>
                  <a:srgbClr val="00000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000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4267" b="1" dirty="0">
                <a:solidFill>
                  <a:srgbClr val="00000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2962139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1CDB018-AF32-3DFF-09F1-75050C17A97A}"/>
              </a:ext>
            </a:extLst>
          </p:cNvPr>
          <p:cNvSpPr/>
          <p:nvPr/>
        </p:nvSpPr>
        <p:spPr>
          <a:xfrm>
            <a:off x="143339" y="329558"/>
            <a:ext cx="11842363" cy="63638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8F51C7-39A6-FF25-D31A-42ADE6618CCF}"/>
              </a:ext>
            </a:extLst>
          </p:cNvPr>
          <p:cNvSpPr txBox="1"/>
          <p:nvPr/>
        </p:nvSpPr>
        <p:spPr>
          <a:xfrm>
            <a:off x="609600" y="5353050"/>
            <a:ext cx="11249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vi-VN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hực hiện theo nhóm hoặc theo tổ: thu thập, phân loại, ghi chép số liệu thống kê về hoạt động ưa thích sau giờ học của các bạn trong tổ</a:t>
            </a:r>
            <a:endParaRPr lang="en-US" sz="28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7047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5B46A13-F3F6-05C9-25E4-38634B260D93}"/>
              </a:ext>
            </a:extLst>
          </p:cNvPr>
          <p:cNvSpPr/>
          <p:nvPr/>
        </p:nvSpPr>
        <p:spPr>
          <a:xfrm>
            <a:off x="143339" y="329558"/>
            <a:ext cx="11842363" cy="63638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96D26E-F05B-F292-A13C-102D444D7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913" y="499934"/>
            <a:ext cx="8911938" cy="3463958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B96E4A1-5E7D-0841-4573-084009BDA9EB}"/>
              </a:ext>
            </a:extLst>
          </p:cNvPr>
          <p:cNvSpPr/>
          <p:nvPr/>
        </p:nvSpPr>
        <p:spPr>
          <a:xfrm>
            <a:off x="4476750" y="4271709"/>
            <a:ext cx="7096125" cy="2205291"/>
          </a:xfrm>
          <a:custGeom>
            <a:avLst/>
            <a:gdLst>
              <a:gd name="connsiteX0" fmla="*/ 0 w 7096125"/>
              <a:gd name="connsiteY0" fmla="*/ 367556 h 2205291"/>
              <a:gd name="connsiteX1" fmla="*/ 367556 w 7096125"/>
              <a:gd name="connsiteY1" fmla="*/ 0 h 2205291"/>
              <a:gd name="connsiteX2" fmla="*/ 6728569 w 7096125"/>
              <a:gd name="connsiteY2" fmla="*/ 0 h 2205291"/>
              <a:gd name="connsiteX3" fmla="*/ 7096125 w 7096125"/>
              <a:gd name="connsiteY3" fmla="*/ 367556 h 2205291"/>
              <a:gd name="connsiteX4" fmla="*/ 7096125 w 7096125"/>
              <a:gd name="connsiteY4" fmla="*/ 1837735 h 2205291"/>
              <a:gd name="connsiteX5" fmla="*/ 6728569 w 7096125"/>
              <a:gd name="connsiteY5" fmla="*/ 2205291 h 2205291"/>
              <a:gd name="connsiteX6" fmla="*/ 367556 w 7096125"/>
              <a:gd name="connsiteY6" fmla="*/ 2205291 h 2205291"/>
              <a:gd name="connsiteX7" fmla="*/ 0 w 7096125"/>
              <a:gd name="connsiteY7" fmla="*/ 1837735 h 2205291"/>
              <a:gd name="connsiteX8" fmla="*/ 0 w 7096125"/>
              <a:gd name="connsiteY8" fmla="*/ 367556 h 220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96125" h="2205291" fill="none" extrusionOk="0">
                <a:moveTo>
                  <a:pt x="0" y="367556"/>
                </a:moveTo>
                <a:cubicBezTo>
                  <a:pt x="-10210" y="160290"/>
                  <a:pt x="187700" y="26340"/>
                  <a:pt x="367556" y="0"/>
                </a:cubicBezTo>
                <a:cubicBezTo>
                  <a:pt x="2579059" y="-61902"/>
                  <a:pt x="3729345" y="-101778"/>
                  <a:pt x="6728569" y="0"/>
                </a:cubicBezTo>
                <a:cubicBezTo>
                  <a:pt x="6912109" y="-6100"/>
                  <a:pt x="7109459" y="146791"/>
                  <a:pt x="7096125" y="367556"/>
                </a:cubicBezTo>
                <a:cubicBezTo>
                  <a:pt x="7026947" y="887390"/>
                  <a:pt x="6991399" y="1667651"/>
                  <a:pt x="7096125" y="1837735"/>
                </a:cubicBezTo>
                <a:cubicBezTo>
                  <a:pt x="7065583" y="2025779"/>
                  <a:pt x="6926477" y="2181772"/>
                  <a:pt x="6728569" y="2205291"/>
                </a:cubicBezTo>
                <a:cubicBezTo>
                  <a:pt x="5914400" y="2062899"/>
                  <a:pt x="1686616" y="2316392"/>
                  <a:pt x="367556" y="2205291"/>
                </a:cubicBezTo>
                <a:cubicBezTo>
                  <a:pt x="144471" y="2215342"/>
                  <a:pt x="-4607" y="2061738"/>
                  <a:pt x="0" y="1837735"/>
                </a:cubicBezTo>
                <a:cubicBezTo>
                  <a:pt x="80865" y="1314223"/>
                  <a:pt x="-21924" y="660958"/>
                  <a:pt x="0" y="367556"/>
                </a:cubicBezTo>
                <a:close/>
              </a:path>
              <a:path w="7096125" h="2205291" stroke="0" extrusionOk="0">
                <a:moveTo>
                  <a:pt x="0" y="367556"/>
                </a:moveTo>
                <a:cubicBezTo>
                  <a:pt x="-3257" y="160255"/>
                  <a:pt x="159637" y="-8234"/>
                  <a:pt x="367556" y="0"/>
                </a:cubicBezTo>
                <a:cubicBezTo>
                  <a:pt x="3225444" y="-164947"/>
                  <a:pt x="5683472" y="-52288"/>
                  <a:pt x="6728569" y="0"/>
                </a:cubicBezTo>
                <a:cubicBezTo>
                  <a:pt x="6929472" y="-32787"/>
                  <a:pt x="7088048" y="165853"/>
                  <a:pt x="7096125" y="367556"/>
                </a:cubicBezTo>
                <a:cubicBezTo>
                  <a:pt x="7042205" y="908466"/>
                  <a:pt x="7057726" y="1332697"/>
                  <a:pt x="7096125" y="1837735"/>
                </a:cubicBezTo>
                <a:cubicBezTo>
                  <a:pt x="7112181" y="2061461"/>
                  <a:pt x="6927961" y="2198732"/>
                  <a:pt x="6728569" y="2205291"/>
                </a:cubicBezTo>
                <a:cubicBezTo>
                  <a:pt x="3747739" y="2363832"/>
                  <a:pt x="2553420" y="2063455"/>
                  <a:pt x="367556" y="2205291"/>
                </a:cubicBezTo>
                <a:cubicBezTo>
                  <a:pt x="163527" y="2223433"/>
                  <a:pt x="10672" y="2037020"/>
                  <a:pt x="0" y="1837735"/>
                </a:cubicBezTo>
                <a:cubicBezTo>
                  <a:pt x="-103672" y="1266677"/>
                  <a:pt x="-115673" y="748037"/>
                  <a:pt x="0" y="367556"/>
                </a:cubicBezTo>
                <a:close/>
              </a:path>
            </a:pathLst>
          </a:custGeom>
          <a:solidFill>
            <a:srgbClr val="FFFFCC"/>
          </a:solidFill>
          <a:ln w="57150">
            <a:solidFill>
              <a:srgbClr val="CC6600"/>
            </a:solidFill>
            <a:extLst>
              <a:ext uri="{C807C97D-BFC1-408E-A445-0C87EB9F89A2}">
                <ask:lineSketchStyleProps xmlns:ask="http://schemas.microsoft.com/office/drawing/2018/sketchyshapes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nl-NL" sz="28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</a:t>
            </a:r>
            <a:r>
              <a:rPr lang="nl-NL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ặt câu hỏi và trả lời về thông tin của bảng thống kê: tên bảng thống kê và thông tin trên bảng thống kê, tiêu chí thống kê thể hiện trên bảng, số liệu thống kê trong mỗi ô của bảng thống kê.</a:t>
            </a:r>
            <a:endParaRPr lang="en-US" sz="2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0394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5B46A13-F3F6-05C9-25E4-38634B260D93}"/>
              </a:ext>
            </a:extLst>
          </p:cNvPr>
          <p:cNvSpPr/>
          <p:nvPr/>
        </p:nvSpPr>
        <p:spPr>
          <a:xfrm>
            <a:off x="143339" y="329558"/>
            <a:ext cx="11842363" cy="63638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96D26E-F05B-F292-A13C-102D444D7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913" y="499934"/>
            <a:ext cx="8911938" cy="3463958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B96E4A1-5E7D-0841-4573-084009BDA9EB}"/>
              </a:ext>
            </a:extLst>
          </p:cNvPr>
          <p:cNvSpPr/>
          <p:nvPr/>
        </p:nvSpPr>
        <p:spPr>
          <a:xfrm>
            <a:off x="2628900" y="4405060"/>
            <a:ext cx="7096125" cy="1205166"/>
          </a:xfrm>
          <a:custGeom>
            <a:avLst/>
            <a:gdLst>
              <a:gd name="connsiteX0" fmla="*/ 0 w 7096125"/>
              <a:gd name="connsiteY0" fmla="*/ 200865 h 1205166"/>
              <a:gd name="connsiteX1" fmla="*/ 200865 w 7096125"/>
              <a:gd name="connsiteY1" fmla="*/ 0 h 1205166"/>
              <a:gd name="connsiteX2" fmla="*/ 6895260 w 7096125"/>
              <a:gd name="connsiteY2" fmla="*/ 0 h 1205166"/>
              <a:gd name="connsiteX3" fmla="*/ 7096125 w 7096125"/>
              <a:gd name="connsiteY3" fmla="*/ 200865 h 1205166"/>
              <a:gd name="connsiteX4" fmla="*/ 7096125 w 7096125"/>
              <a:gd name="connsiteY4" fmla="*/ 1004301 h 1205166"/>
              <a:gd name="connsiteX5" fmla="*/ 6895260 w 7096125"/>
              <a:gd name="connsiteY5" fmla="*/ 1205166 h 1205166"/>
              <a:gd name="connsiteX6" fmla="*/ 200865 w 7096125"/>
              <a:gd name="connsiteY6" fmla="*/ 1205166 h 1205166"/>
              <a:gd name="connsiteX7" fmla="*/ 0 w 7096125"/>
              <a:gd name="connsiteY7" fmla="*/ 1004301 h 1205166"/>
              <a:gd name="connsiteX8" fmla="*/ 0 w 7096125"/>
              <a:gd name="connsiteY8" fmla="*/ 200865 h 120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96125" h="1205166" fill="none" extrusionOk="0">
                <a:moveTo>
                  <a:pt x="0" y="200865"/>
                </a:moveTo>
                <a:cubicBezTo>
                  <a:pt x="-1244" y="89410"/>
                  <a:pt x="95931" y="6831"/>
                  <a:pt x="200865" y="0"/>
                </a:cubicBezTo>
                <a:cubicBezTo>
                  <a:pt x="1710677" y="-61902"/>
                  <a:pt x="4313094" y="-101778"/>
                  <a:pt x="6895260" y="0"/>
                </a:cubicBezTo>
                <a:cubicBezTo>
                  <a:pt x="6997686" y="-2668"/>
                  <a:pt x="7107083" y="75327"/>
                  <a:pt x="7096125" y="200865"/>
                </a:cubicBezTo>
                <a:cubicBezTo>
                  <a:pt x="7157960" y="427564"/>
                  <a:pt x="7065529" y="842213"/>
                  <a:pt x="7096125" y="1004301"/>
                </a:cubicBezTo>
                <a:cubicBezTo>
                  <a:pt x="7093466" y="1113934"/>
                  <a:pt x="7004057" y="1195285"/>
                  <a:pt x="6895260" y="1205166"/>
                </a:cubicBezTo>
                <a:cubicBezTo>
                  <a:pt x="4754429" y="1062774"/>
                  <a:pt x="2773106" y="1316267"/>
                  <a:pt x="200865" y="1205166"/>
                </a:cubicBezTo>
                <a:cubicBezTo>
                  <a:pt x="70415" y="1214930"/>
                  <a:pt x="-1380" y="1121527"/>
                  <a:pt x="0" y="1004301"/>
                </a:cubicBezTo>
                <a:cubicBezTo>
                  <a:pt x="42038" y="813358"/>
                  <a:pt x="66790" y="418643"/>
                  <a:pt x="0" y="200865"/>
                </a:cubicBezTo>
                <a:close/>
              </a:path>
              <a:path w="7096125" h="1205166" stroke="0" extrusionOk="0">
                <a:moveTo>
                  <a:pt x="0" y="200865"/>
                </a:moveTo>
                <a:cubicBezTo>
                  <a:pt x="-4770" y="83626"/>
                  <a:pt x="88677" y="-2097"/>
                  <a:pt x="200865" y="0"/>
                </a:cubicBezTo>
                <a:cubicBezTo>
                  <a:pt x="3135773" y="-164947"/>
                  <a:pt x="5342715" y="-52288"/>
                  <a:pt x="6895260" y="0"/>
                </a:cubicBezTo>
                <a:cubicBezTo>
                  <a:pt x="7005032" y="-18221"/>
                  <a:pt x="7086523" y="91467"/>
                  <a:pt x="7096125" y="200865"/>
                </a:cubicBezTo>
                <a:cubicBezTo>
                  <a:pt x="7037007" y="464721"/>
                  <a:pt x="7048700" y="737103"/>
                  <a:pt x="7096125" y="1004301"/>
                </a:cubicBezTo>
                <a:cubicBezTo>
                  <a:pt x="7096951" y="1116302"/>
                  <a:pt x="7000835" y="1195413"/>
                  <a:pt x="6895260" y="1205166"/>
                </a:cubicBezTo>
                <a:cubicBezTo>
                  <a:pt x="4668767" y="1363707"/>
                  <a:pt x="2466927" y="1063330"/>
                  <a:pt x="200865" y="1205166"/>
                </a:cubicBezTo>
                <a:cubicBezTo>
                  <a:pt x="88754" y="1225814"/>
                  <a:pt x="4132" y="1113799"/>
                  <a:pt x="0" y="1004301"/>
                </a:cubicBezTo>
                <a:cubicBezTo>
                  <a:pt x="62610" y="710403"/>
                  <a:pt x="43803" y="370897"/>
                  <a:pt x="0" y="200865"/>
                </a:cubicBezTo>
                <a:close/>
              </a:path>
            </a:pathLst>
          </a:custGeom>
          <a:solidFill>
            <a:srgbClr val="FFFFCC"/>
          </a:solidFill>
          <a:ln w="57150">
            <a:solidFill>
              <a:srgbClr val="CC6600"/>
            </a:solidFill>
            <a:extLst>
              <a:ext uri="{C807C97D-BFC1-408E-A445-0C87EB9F89A2}">
                <ask:lineSketchStyleProps xmlns:ask="http://schemas.microsoft.com/office/drawing/2018/sketchyshapes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Tên</a:t>
            </a:r>
            <a:r>
              <a:rPr kumimoji="0" lang="nl-NL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bảng: Hoạt động ưa thích sau giờ học của các bạn tổ Một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1041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5B46A13-F3F6-05C9-25E4-38634B260D93}"/>
              </a:ext>
            </a:extLst>
          </p:cNvPr>
          <p:cNvSpPr/>
          <p:nvPr/>
        </p:nvSpPr>
        <p:spPr>
          <a:xfrm>
            <a:off x="143339" y="329558"/>
            <a:ext cx="11842363" cy="63638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96D26E-F05B-F292-A13C-102D444D7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913" y="499934"/>
            <a:ext cx="8911938" cy="3463958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B96E4A1-5E7D-0841-4573-084009BDA9EB}"/>
              </a:ext>
            </a:extLst>
          </p:cNvPr>
          <p:cNvSpPr/>
          <p:nvPr/>
        </p:nvSpPr>
        <p:spPr>
          <a:xfrm>
            <a:off x="1076325" y="4405059"/>
            <a:ext cx="9772649" cy="2043365"/>
          </a:xfrm>
          <a:custGeom>
            <a:avLst/>
            <a:gdLst>
              <a:gd name="connsiteX0" fmla="*/ 0 w 9772649"/>
              <a:gd name="connsiteY0" fmla="*/ 340568 h 2043365"/>
              <a:gd name="connsiteX1" fmla="*/ 340568 w 9772649"/>
              <a:gd name="connsiteY1" fmla="*/ 0 h 2043365"/>
              <a:gd name="connsiteX2" fmla="*/ 9432081 w 9772649"/>
              <a:gd name="connsiteY2" fmla="*/ 0 h 2043365"/>
              <a:gd name="connsiteX3" fmla="*/ 9772649 w 9772649"/>
              <a:gd name="connsiteY3" fmla="*/ 340568 h 2043365"/>
              <a:gd name="connsiteX4" fmla="*/ 9772649 w 9772649"/>
              <a:gd name="connsiteY4" fmla="*/ 1702797 h 2043365"/>
              <a:gd name="connsiteX5" fmla="*/ 9432081 w 9772649"/>
              <a:gd name="connsiteY5" fmla="*/ 2043365 h 2043365"/>
              <a:gd name="connsiteX6" fmla="*/ 340568 w 9772649"/>
              <a:gd name="connsiteY6" fmla="*/ 2043365 h 2043365"/>
              <a:gd name="connsiteX7" fmla="*/ 0 w 9772649"/>
              <a:gd name="connsiteY7" fmla="*/ 1702797 h 2043365"/>
              <a:gd name="connsiteX8" fmla="*/ 0 w 9772649"/>
              <a:gd name="connsiteY8" fmla="*/ 340568 h 2043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72649" h="2043365" fill="none" extrusionOk="0">
                <a:moveTo>
                  <a:pt x="0" y="340568"/>
                </a:moveTo>
                <a:cubicBezTo>
                  <a:pt x="-15250" y="146099"/>
                  <a:pt x="168278" y="17987"/>
                  <a:pt x="340568" y="0"/>
                </a:cubicBezTo>
                <a:cubicBezTo>
                  <a:pt x="4242092" y="-61902"/>
                  <a:pt x="5979706" y="-101778"/>
                  <a:pt x="9432081" y="0"/>
                </a:cubicBezTo>
                <a:cubicBezTo>
                  <a:pt x="9588702" y="-9867"/>
                  <a:pt x="9793555" y="124617"/>
                  <a:pt x="9772649" y="340568"/>
                </a:cubicBezTo>
                <a:cubicBezTo>
                  <a:pt x="9789291" y="789935"/>
                  <a:pt x="9842830" y="1510301"/>
                  <a:pt x="9772649" y="1702797"/>
                </a:cubicBezTo>
                <a:cubicBezTo>
                  <a:pt x="9746505" y="1878089"/>
                  <a:pt x="9618057" y="2033591"/>
                  <a:pt x="9432081" y="2043365"/>
                </a:cubicBezTo>
                <a:cubicBezTo>
                  <a:pt x="5705821" y="1900973"/>
                  <a:pt x="2754268" y="2154466"/>
                  <a:pt x="340568" y="2043365"/>
                </a:cubicBezTo>
                <a:cubicBezTo>
                  <a:pt x="136110" y="2051554"/>
                  <a:pt x="-3905" y="1908695"/>
                  <a:pt x="0" y="1702797"/>
                </a:cubicBezTo>
                <a:cubicBezTo>
                  <a:pt x="-83505" y="1207063"/>
                  <a:pt x="-36480" y="637583"/>
                  <a:pt x="0" y="340568"/>
                </a:cubicBezTo>
                <a:close/>
              </a:path>
              <a:path w="9772649" h="2043365" stroke="0" extrusionOk="0">
                <a:moveTo>
                  <a:pt x="0" y="340568"/>
                </a:moveTo>
                <a:cubicBezTo>
                  <a:pt x="-18233" y="128380"/>
                  <a:pt x="148254" y="-7064"/>
                  <a:pt x="340568" y="0"/>
                </a:cubicBezTo>
                <a:cubicBezTo>
                  <a:pt x="4217191" y="-164947"/>
                  <a:pt x="5851009" y="-52288"/>
                  <a:pt x="9432081" y="0"/>
                </a:cubicBezTo>
                <a:cubicBezTo>
                  <a:pt x="9619991" y="-2833"/>
                  <a:pt x="9747113" y="156565"/>
                  <a:pt x="9772649" y="340568"/>
                </a:cubicBezTo>
                <a:cubicBezTo>
                  <a:pt x="9812681" y="502277"/>
                  <a:pt x="9883150" y="1329580"/>
                  <a:pt x="9772649" y="1702797"/>
                </a:cubicBezTo>
                <a:cubicBezTo>
                  <a:pt x="9789198" y="1912254"/>
                  <a:pt x="9617144" y="2037854"/>
                  <a:pt x="9432081" y="2043365"/>
                </a:cubicBezTo>
                <a:cubicBezTo>
                  <a:pt x="7432885" y="2201906"/>
                  <a:pt x="3243448" y="1901529"/>
                  <a:pt x="340568" y="2043365"/>
                </a:cubicBezTo>
                <a:cubicBezTo>
                  <a:pt x="150932" y="2070502"/>
                  <a:pt x="30829" y="1880168"/>
                  <a:pt x="0" y="1702797"/>
                </a:cubicBezTo>
                <a:cubicBezTo>
                  <a:pt x="-18564" y="1079809"/>
                  <a:pt x="-73576" y="624518"/>
                  <a:pt x="0" y="340568"/>
                </a:cubicBezTo>
                <a:close/>
              </a:path>
            </a:pathLst>
          </a:custGeom>
          <a:solidFill>
            <a:srgbClr val="FFFFCC"/>
          </a:solidFill>
          <a:ln w="57150">
            <a:solidFill>
              <a:srgbClr val="CC6600"/>
            </a:solidFill>
            <a:extLst>
              <a:ext uri="{C807C97D-BFC1-408E-A445-0C87EB9F89A2}">
                <ask:lineSketchStyleProps xmlns:ask="http://schemas.microsoft.com/office/drawing/2018/sketchyshapes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33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Thông tin trên bảng: 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vi-VN" sz="33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Hàng trên ghi tên các hoạt động ưa thích.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vi-VN" sz="33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Hàng dưới ghi số người tham gia mỗi dạng hoạt động.</a:t>
            </a:r>
          </a:p>
        </p:txBody>
      </p:sp>
    </p:spTree>
    <p:extLst>
      <p:ext uri="{BB962C8B-B14F-4D97-AF65-F5344CB8AC3E}">
        <p14:creationId xmlns:p14="http://schemas.microsoft.com/office/powerpoint/2010/main" val="13614074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5B46A13-F3F6-05C9-25E4-38634B260D93}"/>
              </a:ext>
            </a:extLst>
          </p:cNvPr>
          <p:cNvSpPr/>
          <p:nvPr/>
        </p:nvSpPr>
        <p:spPr>
          <a:xfrm>
            <a:off x="143339" y="329558"/>
            <a:ext cx="11842363" cy="63638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96D26E-F05B-F292-A13C-102D444D7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913" y="499934"/>
            <a:ext cx="8911938" cy="3463958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B96E4A1-5E7D-0841-4573-084009BDA9EB}"/>
              </a:ext>
            </a:extLst>
          </p:cNvPr>
          <p:cNvSpPr/>
          <p:nvPr/>
        </p:nvSpPr>
        <p:spPr>
          <a:xfrm>
            <a:off x="1076325" y="4405059"/>
            <a:ext cx="9772649" cy="1405191"/>
          </a:xfrm>
          <a:custGeom>
            <a:avLst/>
            <a:gdLst>
              <a:gd name="connsiteX0" fmla="*/ 0 w 9772649"/>
              <a:gd name="connsiteY0" fmla="*/ 234203 h 1405191"/>
              <a:gd name="connsiteX1" fmla="*/ 234203 w 9772649"/>
              <a:gd name="connsiteY1" fmla="*/ 0 h 1405191"/>
              <a:gd name="connsiteX2" fmla="*/ 9538446 w 9772649"/>
              <a:gd name="connsiteY2" fmla="*/ 0 h 1405191"/>
              <a:gd name="connsiteX3" fmla="*/ 9772649 w 9772649"/>
              <a:gd name="connsiteY3" fmla="*/ 234203 h 1405191"/>
              <a:gd name="connsiteX4" fmla="*/ 9772649 w 9772649"/>
              <a:gd name="connsiteY4" fmla="*/ 1170988 h 1405191"/>
              <a:gd name="connsiteX5" fmla="*/ 9538446 w 9772649"/>
              <a:gd name="connsiteY5" fmla="*/ 1405191 h 1405191"/>
              <a:gd name="connsiteX6" fmla="*/ 234203 w 9772649"/>
              <a:gd name="connsiteY6" fmla="*/ 1405191 h 1405191"/>
              <a:gd name="connsiteX7" fmla="*/ 0 w 9772649"/>
              <a:gd name="connsiteY7" fmla="*/ 1170988 h 1405191"/>
              <a:gd name="connsiteX8" fmla="*/ 0 w 9772649"/>
              <a:gd name="connsiteY8" fmla="*/ 234203 h 140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72649" h="1405191" fill="none" extrusionOk="0">
                <a:moveTo>
                  <a:pt x="0" y="234203"/>
                </a:moveTo>
                <a:cubicBezTo>
                  <a:pt x="-9974" y="100685"/>
                  <a:pt x="112099" y="8245"/>
                  <a:pt x="234203" y="0"/>
                </a:cubicBezTo>
                <a:cubicBezTo>
                  <a:pt x="4018594" y="-61902"/>
                  <a:pt x="8040770" y="-101778"/>
                  <a:pt x="9538446" y="0"/>
                </a:cubicBezTo>
                <a:cubicBezTo>
                  <a:pt x="9647072" y="-6497"/>
                  <a:pt x="9778386" y="97210"/>
                  <a:pt x="9772649" y="234203"/>
                </a:cubicBezTo>
                <a:cubicBezTo>
                  <a:pt x="9855651" y="669211"/>
                  <a:pt x="9757709" y="832264"/>
                  <a:pt x="9772649" y="1170988"/>
                </a:cubicBezTo>
                <a:cubicBezTo>
                  <a:pt x="9763395" y="1295805"/>
                  <a:pt x="9665618" y="1395139"/>
                  <a:pt x="9538446" y="1405191"/>
                </a:cubicBezTo>
                <a:cubicBezTo>
                  <a:pt x="8154632" y="1262799"/>
                  <a:pt x="4791355" y="1516292"/>
                  <a:pt x="234203" y="1405191"/>
                </a:cubicBezTo>
                <a:cubicBezTo>
                  <a:pt x="95899" y="1409672"/>
                  <a:pt x="-979" y="1304800"/>
                  <a:pt x="0" y="1170988"/>
                </a:cubicBezTo>
                <a:cubicBezTo>
                  <a:pt x="-33502" y="983157"/>
                  <a:pt x="-71562" y="434547"/>
                  <a:pt x="0" y="234203"/>
                </a:cubicBezTo>
                <a:close/>
              </a:path>
              <a:path w="9772649" h="1405191" stroke="0" extrusionOk="0">
                <a:moveTo>
                  <a:pt x="0" y="234203"/>
                </a:moveTo>
                <a:cubicBezTo>
                  <a:pt x="-12874" y="87841"/>
                  <a:pt x="97792" y="-11816"/>
                  <a:pt x="234203" y="0"/>
                </a:cubicBezTo>
                <a:cubicBezTo>
                  <a:pt x="2994939" y="-164947"/>
                  <a:pt x="6482739" y="-52288"/>
                  <a:pt x="9538446" y="0"/>
                </a:cubicBezTo>
                <a:cubicBezTo>
                  <a:pt x="9666617" y="-18413"/>
                  <a:pt x="9760562" y="106791"/>
                  <a:pt x="9772649" y="234203"/>
                </a:cubicBezTo>
                <a:cubicBezTo>
                  <a:pt x="9852407" y="536378"/>
                  <a:pt x="9744240" y="1009734"/>
                  <a:pt x="9772649" y="1170988"/>
                </a:cubicBezTo>
                <a:cubicBezTo>
                  <a:pt x="9780347" y="1310274"/>
                  <a:pt x="9657574" y="1386596"/>
                  <a:pt x="9538446" y="1405191"/>
                </a:cubicBezTo>
                <a:cubicBezTo>
                  <a:pt x="5600440" y="1563732"/>
                  <a:pt x="1702364" y="1263355"/>
                  <a:pt x="234203" y="1405191"/>
                </a:cubicBezTo>
                <a:cubicBezTo>
                  <a:pt x="104272" y="1415446"/>
                  <a:pt x="9144" y="1297155"/>
                  <a:pt x="0" y="1170988"/>
                </a:cubicBezTo>
                <a:cubicBezTo>
                  <a:pt x="-38951" y="836965"/>
                  <a:pt x="-26371" y="350729"/>
                  <a:pt x="0" y="234203"/>
                </a:cubicBezTo>
                <a:close/>
              </a:path>
            </a:pathLst>
          </a:custGeom>
          <a:solidFill>
            <a:srgbClr val="FFFFCC"/>
          </a:solidFill>
          <a:ln w="57150">
            <a:solidFill>
              <a:srgbClr val="CC6600"/>
            </a:solidFill>
            <a:extLst>
              <a:ext uri="{C807C97D-BFC1-408E-A445-0C87EB9F89A2}">
                <ask:lineSketchStyleProps xmlns:ask="http://schemas.microsoft.com/office/drawing/2018/sketchyshapes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33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Tiêu chí thống kê: (Số người tham gia các hoạt động: chơi thể thao; đọc sách, xem tivi).</a:t>
            </a:r>
            <a:endParaRPr kumimoji="0" lang="vi-VN" sz="3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6726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5B46A13-F3F6-05C9-25E4-38634B260D93}"/>
              </a:ext>
            </a:extLst>
          </p:cNvPr>
          <p:cNvSpPr/>
          <p:nvPr/>
        </p:nvSpPr>
        <p:spPr>
          <a:xfrm>
            <a:off x="143339" y="329558"/>
            <a:ext cx="11842363" cy="63638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96D26E-F05B-F292-A13C-102D444D7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913" y="499934"/>
            <a:ext cx="8911938" cy="3463958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B96E4A1-5E7D-0841-4573-084009BDA9EB}"/>
              </a:ext>
            </a:extLst>
          </p:cNvPr>
          <p:cNvSpPr/>
          <p:nvPr/>
        </p:nvSpPr>
        <p:spPr>
          <a:xfrm>
            <a:off x="819151" y="4010025"/>
            <a:ext cx="10639424" cy="2571749"/>
          </a:xfrm>
          <a:custGeom>
            <a:avLst/>
            <a:gdLst>
              <a:gd name="connsiteX0" fmla="*/ 0 w 10639424"/>
              <a:gd name="connsiteY0" fmla="*/ 428633 h 2571749"/>
              <a:gd name="connsiteX1" fmla="*/ 428633 w 10639424"/>
              <a:gd name="connsiteY1" fmla="*/ 0 h 2571749"/>
              <a:gd name="connsiteX2" fmla="*/ 10210791 w 10639424"/>
              <a:gd name="connsiteY2" fmla="*/ 0 h 2571749"/>
              <a:gd name="connsiteX3" fmla="*/ 10639424 w 10639424"/>
              <a:gd name="connsiteY3" fmla="*/ 428633 h 2571749"/>
              <a:gd name="connsiteX4" fmla="*/ 10639424 w 10639424"/>
              <a:gd name="connsiteY4" fmla="*/ 2143116 h 2571749"/>
              <a:gd name="connsiteX5" fmla="*/ 10210791 w 10639424"/>
              <a:gd name="connsiteY5" fmla="*/ 2571749 h 2571749"/>
              <a:gd name="connsiteX6" fmla="*/ 428633 w 10639424"/>
              <a:gd name="connsiteY6" fmla="*/ 2571749 h 2571749"/>
              <a:gd name="connsiteX7" fmla="*/ 0 w 10639424"/>
              <a:gd name="connsiteY7" fmla="*/ 2143116 h 2571749"/>
              <a:gd name="connsiteX8" fmla="*/ 0 w 10639424"/>
              <a:gd name="connsiteY8" fmla="*/ 428633 h 2571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39424" h="2571749" fill="none" extrusionOk="0">
                <a:moveTo>
                  <a:pt x="0" y="428633"/>
                </a:moveTo>
                <a:cubicBezTo>
                  <a:pt x="-26356" y="180883"/>
                  <a:pt x="205365" y="15321"/>
                  <a:pt x="428633" y="0"/>
                </a:cubicBezTo>
                <a:cubicBezTo>
                  <a:pt x="4420750" y="-61902"/>
                  <a:pt x="5532127" y="-101778"/>
                  <a:pt x="10210791" y="0"/>
                </a:cubicBezTo>
                <a:cubicBezTo>
                  <a:pt x="10442789" y="-1483"/>
                  <a:pt x="10665243" y="157499"/>
                  <a:pt x="10639424" y="428633"/>
                </a:cubicBezTo>
                <a:cubicBezTo>
                  <a:pt x="10608272" y="1133367"/>
                  <a:pt x="10509589" y="1522287"/>
                  <a:pt x="10639424" y="2143116"/>
                </a:cubicBezTo>
                <a:cubicBezTo>
                  <a:pt x="10624754" y="2372661"/>
                  <a:pt x="10440871" y="2541025"/>
                  <a:pt x="10210791" y="2571749"/>
                </a:cubicBezTo>
                <a:cubicBezTo>
                  <a:pt x="6010392" y="2429357"/>
                  <a:pt x="3225613" y="2682850"/>
                  <a:pt x="428633" y="2571749"/>
                </a:cubicBezTo>
                <a:cubicBezTo>
                  <a:pt x="187598" y="2573904"/>
                  <a:pt x="-4199" y="2398989"/>
                  <a:pt x="0" y="2143116"/>
                </a:cubicBezTo>
                <a:cubicBezTo>
                  <a:pt x="-15572" y="1786297"/>
                  <a:pt x="67346" y="1116435"/>
                  <a:pt x="0" y="428633"/>
                </a:cubicBezTo>
                <a:close/>
              </a:path>
              <a:path w="10639424" h="2571749" stroke="0" extrusionOk="0">
                <a:moveTo>
                  <a:pt x="0" y="428633"/>
                </a:moveTo>
                <a:cubicBezTo>
                  <a:pt x="-22632" y="161996"/>
                  <a:pt x="177812" y="-23575"/>
                  <a:pt x="428633" y="0"/>
                </a:cubicBezTo>
                <a:cubicBezTo>
                  <a:pt x="1497512" y="-164947"/>
                  <a:pt x="6270163" y="-52288"/>
                  <a:pt x="10210791" y="0"/>
                </a:cubicBezTo>
                <a:cubicBezTo>
                  <a:pt x="10446672" y="-13249"/>
                  <a:pt x="10617157" y="195471"/>
                  <a:pt x="10639424" y="428633"/>
                </a:cubicBezTo>
                <a:cubicBezTo>
                  <a:pt x="10641428" y="1213251"/>
                  <a:pt x="10500051" y="1649796"/>
                  <a:pt x="10639424" y="2143116"/>
                </a:cubicBezTo>
                <a:cubicBezTo>
                  <a:pt x="10647156" y="2389825"/>
                  <a:pt x="10440770" y="2559469"/>
                  <a:pt x="10210791" y="2571749"/>
                </a:cubicBezTo>
                <a:cubicBezTo>
                  <a:pt x="7768474" y="2730290"/>
                  <a:pt x="2459771" y="2429913"/>
                  <a:pt x="428633" y="2571749"/>
                </a:cubicBezTo>
                <a:cubicBezTo>
                  <a:pt x="189660" y="2611201"/>
                  <a:pt x="16479" y="2374113"/>
                  <a:pt x="0" y="2143116"/>
                </a:cubicBezTo>
                <a:cubicBezTo>
                  <a:pt x="-61241" y="1903615"/>
                  <a:pt x="-83495" y="790992"/>
                  <a:pt x="0" y="428633"/>
                </a:cubicBezTo>
                <a:close/>
              </a:path>
            </a:pathLst>
          </a:custGeom>
          <a:solidFill>
            <a:srgbClr val="FFFFCC"/>
          </a:solidFill>
          <a:ln w="57150">
            <a:solidFill>
              <a:srgbClr val="CC6600"/>
            </a:solidFill>
            <a:extLst>
              <a:ext uri="{C807C97D-BFC1-408E-A445-0C87EB9F89A2}">
                <ask:lineSketchStyleProps xmlns:ask="http://schemas.microsoft.com/office/drawing/2018/sketchyshapes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vi-VN" sz="33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ố liệu thống kê trong mỗi ô của bảng thống kê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giúp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ta h</a:t>
            </a:r>
            <a:r>
              <a:rPr lang="vi-VN" sz="33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iểu được số liệu trong từng ô đó nói lên điều gì.</a:t>
            </a:r>
            <a:endParaRPr lang="en-US" sz="3300" b="1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 algn="just"/>
            <a:r>
              <a:rPr lang="vi-VN" sz="33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VD: 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</a:t>
            </a:r>
            <a:r>
              <a:rPr lang="vi-VN" sz="33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ới hoạt động ưa thích sau giờ học là “Đọc sách” có số người tham gia là 4.</a:t>
            </a:r>
            <a:endParaRPr kumimoji="0" lang="vi-VN" sz="3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4583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22E8A3-1E83-AD34-B775-C7372C4A6C4D}"/>
              </a:ext>
            </a:extLst>
          </p:cNvPr>
          <p:cNvSpPr/>
          <p:nvPr/>
        </p:nvSpPr>
        <p:spPr>
          <a:xfrm>
            <a:off x="105239" y="329558"/>
            <a:ext cx="11842363" cy="63638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24318" y="662932"/>
            <a:ext cx="9068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a) Quan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sát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bảng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số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liệu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thống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kê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:</a:t>
            </a: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693F2E9E-63B0-11BE-F973-2FFB806C5039}"/>
              </a:ext>
            </a:extLst>
          </p:cNvPr>
          <p:cNvSpPr/>
          <p:nvPr/>
        </p:nvSpPr>
        <p:spPr>
          <a:xfrm>
            <a:off x="535365" y="435026"/>
            <a:ext cx="855286" cy="793699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400" dirty="0">
                <a:solidFill>
                  <a:prstClr val="black"/>
                </a:solidFill>
                <a:latin typeface="Calibri" panose="020F0502020204030204"/>
              </a:rPr>
              <a:t>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FE9CF3-E76D-CDA2-2AA7-6E17C0DB1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1880635"/>
            <a:ext cx="11630025" cy="245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2684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77" y="17587"/>
            <a:ext cx="12192000" cy="6858000"/>
          </a:xfrm>
          <a:prstGeom prst="rect">
            <a:avLst/>
          </a:prstGeom>
          <a:noFill/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22E8A3-1E83-AD34-B775-C7372C4A6C4D}"/>
              </a:ext>
            </a:extLst>
          </p:cNvPr>
          <p:cNvSpPr/>
          <p:nvPr/>
        </p:nvSpPr>
        <p:spPr>
          <a:xfrm>
            <a:off x="105239" y="329558"/>
            <a:ext cx="11842363" cy="63638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FE9CF3-E76D-CDA2-2AA7-6E17C0DB1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49" y="823360"/>
            <a:ext cx="11630025" cy="24532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F2BA03-4DD9-77EB-052D-402A537E44F3}"/>
              </a:ext>
            </a:extLst>
          </p:cNvPr>
          <p:cNvSpPr txBox="1"/>
          <p:nvPr/>
        </p:nvSpPr>
        <p:spPr>
          <a:xfrm>
            <a:off x="352425" y="3562350"/>
            <a:ext cx="10820400" cy="2752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7EFD3E-D18C-0A79-41D7-F150EF2C7307}"/>
              </a:ext>
            </a:extLst>
          </p:cNvPr>
          <p:cNvSpPr txBox="1"/>
          <p:nvPr/>
        </p:nvSpPr>
        <p:spPr>
          <a:xfrm>
            <a:off x="590550" y="3267075"/>
            <a:ext cx="107632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b) Đọc bảng cho trong câu a và trả lời các câu hỏi:</a:t>
            </a:r>
          </a:p>
          <a:p>
            <a:pPr algn="just"/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- Cửa hàng đã nhập về bao nhiêu thùng kem dâu?</a:t>
            </a:r>
          </a:p>
          <a:p>
            <a:pPr algn="just"/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- Thùng kem loại nào được cửa hàng nhập về nhiều nhất? Thùng kem loại nào được cửa hàng nhập về ít nhất?</a:t>
            </a:r>
          </a:p>
          <a:p>
            <a:pPr algn="just"/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- Cửa hàng đã nhập về tất cả bao nhiêu thùng kem các loại? </a:t>
            </a:r>
          </a:p>
        </p:txBody>
      </p:sp>
    </p:spTree>
    <p:extLst>
      <p:ext uri="{BB962C8B-B14F-4D97-AF65-F5344CB8AC3E}">
        <p14:creationId xmlns:p14="http://schemas.microsoft.com/office/powerpoint/2010/main" val="2700292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8.64198E-7 L 4.72222E-6 -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401</Words>
  <Application>Microsoft Office PowerPoint</Application>
  <PresentationFormat>Widescreen</PresentationFormat>
  <Paragraphs>25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Cambria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23</cp:revision>
  <dcterms:created xsi:type="dcterms:W3CDTF">2023-04-09T03:09:21Z</dcterms:created>
  <dcterms:modified xsi:type="dcterms:W3CDTF">2025-04-17T01:59:57Z</dcterms:modified>
</cp:coreProperties>
</file>