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75" r:id="rId2"/>
    <p:sldId id="466" r:id="rId3"/>
    <p:sldId id="471" r:id="rId4"/>
    <p:sldId id="479" r:id="rId5"/>
    <p:sldId id="480" r:id="rId6"/>
    <p:sldId id="476" r:id="rId7"/>
    <p:sldId id="477" r:id="rId8"/>
    <p:sldId id="481" r:id="rId9"/>
    <p:sldId id="451" r:id="rId10"/>
    <p:sldId id="482"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EDEEC"/>
    <a:srgbClr val="FDCFE3"/>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06" autoAdjust="0"/>
  </p:normalViewPr>
  <p:slideViewPr>
    <p:cSldViewPr>
      <p:cViewPr varScale="1">
        <p:scale>
          <a:sx n="45" d="100"/>
          <a:sy n="45" d="100"/>
        </p:scale>
        <p:origin x="852" y="9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r>
              <a:rPr lang="en-US" sz="2000" b="1">
                <a:solidFill>
                  <a:srgbClr val="0000CC"/>
                </a:solidFill>
                <a:latin typeface="Times New Roman" pitchFamily="18" charset="0"/>
                <a:cs typeface="Times New Roman" pitchFamily="18" charset="0"/>
              </a:rPr>
              <a:t>GV gợi ý</a:t>
            </a:r>
          </a:p>
          <a:p>
            <a:pPr algn="just"/>
            <a:r>
              <a:rPr lang="en-US" sz="2000" b="1">
                <a:solidFill>
                  <a:srgbClr val="0000CC"/>
                </a:solidFill>
                <a:latin typeface="Times New Roman" pitchFamily="18" charset="0"/>
                <a:cs typeface="Times New Roman" pitchFamily="18" charset="0"/>
              </a:rPr>
              <a:t>+ Các bạn trong tình huống bất đồng về điều gì?</a:t>
            </a:r>
          </a:p>
          <a:p>
            <a:pPr algn="just"/>
            <a:r>
              <a:rPr lang="en-US" sz="2000" b="1">
                <a:solidFill>
                  <a:srgbClr val="0000CC"/>
                </a:solidFill>
                <a:latin typeface="Times New Roman" pitchFamily="18" charset="0"/>
                <a:cs typeface="Times New Roman" pitchFamily="18" charset="0"/>
              </a:rPr>
              <a:t>+ Em có nhận xét gì về cách xử lí khi gặp bất đồng của các bạn?</a:t>
            </a:r>
          </a:p>
          <a:p>
            <a:pPr algn="just"/>
            <a:r>
              <a:rPr lang="en-US" sz="2000" b="1">
                <a:solidFill>
                  <a:srgbClr val="0000CC"/>
                </a:solidFill>
                <a:latin typeface="Times New Roman" pitchFamily="18" charset="0"/>
                <a:cs typeface="Times New Roman" pitchFamily="18" charset="0"/>
              </a:rPr>
              <a:t>+ Em thích cách xử lí của bạn nào hơn? Vì sao?</a:t>
            </a:r>
          </a:p>
          <a:p>
            <a:pPr algn="just"/>
            <a:r>
              <a:rPr lang="en-US" sz="2000" b="1">
                <a:solidFill>
                  <a:srgbClr val="0000CC"/>
                </a:solidFill>
                <a:latin typeface="Times New Roman" pitchFamily="18" charset="0"/>
                <a:cs typeface="Times New Roman" pitchFamily="18" charset="0"/>
              </a:rPr>
              <a:t>+ Nếu là em, em sẽ xử lí thế nào nếu gặp tình huống bất đồng tương tự?</a:t>
            </a:r>
          </a:p>
          <a:p>
            <a:endParaRPr lang="en-US"/>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167607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2000" b="1">
                <a:solidFill>
                  <a:srgbClr val="0000CC"/>
                </a:solidFill>
                <a:latin typeface="Times New Roman" pitchFamily="18" charset="0"/>
                <a:cs typeface="Times New Roman" pitchFamily="18" charset="0"/>
              </a:rPr>
              <a:t>GV gợi ý:</a:t>
            </a:r>
          </a:p>
          <a:p>
            <a:r>
              <a:rPr lang="en-US" sz="2000" b="1">
                <a:solidFill>
                  <a:srgbClr val="0000CC"/>
                </a:solidFill>
                <a:latin typeface="Times New Roman" pitchFamily="18" charset="0"/>
                <a:cs typeface="Times New Roman" pitchFamily="18" charset="0"/>
              </a:rPr>
              <a:t>+ Em sẽ nói điều gì với bạn khi đó?</a:t>
            </a:r>
          </a:p>
          <a:p>
            <a:r>
              <a:rPr lang="en-US" sz="2000" b="1">
                <a:solidFill>
                  <a:srgbClr val="0000CC"/>
                </a:solidFill>
                <a:latin typeface="Times New Roman" pitchFamily="18" charset="0"/>
                <a:cs typeface="Times New Roman" pitchFamily="18" charset="0"/>
              </a:rPr>
              <a:t>+ Khi hòa giải với bạn, mình nên có thái độ thế nào?</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9986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pic>
        <p:nvPicPr>
          <p:cNvPr id="16" name="Hình ảnh 15">
            <a:extLst>
              <a:ext uri="{FF2B5EF4-FFF2-40B4-BE49-F238E27FC236}">
                <a16:creationId xmlns:a16="http://schemas.microsoft.com/office/drawing/2014/main" id="{C708FC56-9584-17F6-3E3C-058C5B3D0B95}"/>
              </a:ext>
            </a:extLst>
          </p:cNvPr>
          <p:cNvPicPr>
            <a:picLocks noChangeAspect="1"/>
          </p:cNvPicPr>
          <p:nvPr userDrawn="1"/>
        </p:nvPicPr>
        <p:blipFill>
          <a:blip r:embed="rId5"/>
          <a:stretch>
            <a:fillRect/>
          </a:stretch>
        </p:blipFill>
        <p:spPr>
          <a:xfrm>
            <a:off x="6490714" y="1134779"/>
            <a:ext cx="2816596" cy="1335140"/>
          </a:xfrm>
          <a:prstGeom prst="rect">
            <a:avLst/>
          </a:prstGeom>
        </p:spPr>
      </p:pic>
    </p:spTree>
    <p:extLst>
      <p:ext uri="{BB962C8B-B14F-4D97-AF65-F5344CB8AC3E}">
        <p14:creationId xmlns:p14="http://schemas.microsoft.com/office/powerpoint/2010/main" val="2735941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364946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370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id="{80A16F9F-493C-5A93-CE9A-70120189A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4" name="Hình ảnh 3">
            <a:extLst>
              <a:ext uri="{FF2B5EF4-FFF2-40B4-BE49-F238E27FC236}">
                <a16:creationId xmlns:a16="http://schemas.microsoft.com/office/drawing/2014/main" id="{479E3399-33ED-5348-D538-14048CD78F01}"/>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273231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irror&#10;&#10;Description automatically generated">
            <a:extLst>
              <a:ext uri="{FF2B5EF4-FFF2-40B4-BE49-F238E27FC236}">
                <a16:creationId xmlns:a16="http://schemas.microsoft.com/office/drawing/2014/main" id="{1BF17891-ECC5-70F6-87DF-F8380859EE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997" y="-686407"/>
            <a:ext cx="14706600" cy="9830407"/>
          </a:xfrm>
          <a:prstGeom prst="rect">
            <a:avLst/>
          </a:prstGeom>
        </p:spPr>
      </p:pic>
      <p:pic>
        <p:nvPicPr>
          <p:cNvPr id="5" name="Picture 2">
            <a:extLst>
              <a:ext uri="{FF2B5EF4-FFF2-40B4-BE49-F238E27FC236}">
                <a16:creationId xmlns:a16="http://schemas.microsoft.com/office/drawing/2014/main" id="{C7528549-A3B7-9F8B-E2DE-49C39D71E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4702" y="3034485"/>
            <a:ext cx="7132417" cy="5690084"/>
          </a:xfrm>
          <a:prstGeom prst="rect">
            <a:avLst/>
          </a:prstGeom>
        </p:spPr>
      </p:pic>
    </p:spTree>
    <p:extLst>
      <p:ext uri="{BB962C8B-B14F-4D97-AF65-F5344CB8AC3E}">
        <p14:creationId xmlns:p14="http://schemas.microsoft.com/office/powerpoint/2010/main" val="520979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id="{2C3650EC-0831-FDE0-75AD-F00D88460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4" name="Hình ảnh 3">
            <a:extLst>
              <a:ext uri="{FF2B5EF4-FFF2-40B4-BE49-F238E27FC236}">
                <a16:creationId xmlns:a16="http://schemas.microsoft.com/office/drawing/2014/main" id="{B77C9368-778D-A691-B445-3B17AFB83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5" name="Hình ảnh 4">
            <a:extLst>
              <a:ext uri="{FF2B5EF4-FFF2-40B4-BE49-F238E27FC236}">
                <a16:creationId xmlns:a16="http://schemas.microsoft.com/office/drawing/2014/main" id="{9615DFF0-AB6A-9CBB-9DC6-D2CA756507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2186067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id="{A323A110-4267-5F96-2047-08E57B205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4" name="Hình ảnh 3">
            <a:extLst>
              <a:ext uri="{FF2B5EF4-FFF2-40B4-BE49-F238E27FC236}">
                <a16:creationId xmlns:a16="http://schemas.microsoft.com/office/drawing/2014/main" id="{148CE1A9-C4BC-5C32-232B-C888766F0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5" name="Hình ảnh 4">
            <a:extLst>
              <a:ext uri="{FF2B5EF4-FFF2-40B4-BE49-F238E27FC236}">
                <a16:creationId xmlns:a16="http://schemas.microsoft.com/office/drawing/2014/main" id="{C88810C9-CE57-DF8F-99BB-D3AAF63434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6" name="Hình ảnh 5">
            <a:extLst>
              <a:ext uri="{FF2B5EF4-FFF2-40B4-BE49-F238E27FC236}">
                <a16:creationId xmlns:a16="http://schemas.microsoft.com/office/drawing/2014/main" id="{A9F1C2C5-77D0-62B8-284F-051421750B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3528681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2132632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2257518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38723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F6084FEC-324D-C807-FF38-E3E3E1633310}"/>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396271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9" y="35805"/>
            <a:ext cx="16128708" cy="907239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711076" y="1721427"/>
            <a:ext cx="10854501" cy="604082"/>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75396" y="5244059"/>
            <a:ext cx="11325856" cy="37391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36"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49" y="1116147"/>
            <a:ext cx="1731141" cy="17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971332" y="6520963"/>
            <a:ext cx="6107777" cy="1351441"/>
          </a:xfrm>
          <a:prstGeom prst="rect">
            <a:avLst/>
          </a:prstGeom>
          <a:noFill/>
        </p:spPr>
        <p:txBody>
          <a:bodyPr wrap="none" lIns="120816" tIns="60411" rIns="120816" bIns="60411">
            <a:spAutoFit/>
          </a:bodyPr>
          <a:lstStyle/>
          <a:p>
            <a:pPr algn="ctr">
              <a:defRPr/>
            </a:pPr>
            <a:r>
              <a:rPr lang="en-US"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HĐTN</a:t>
            </a:r>
            <a:endParaRPr lang="vi-VN"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CAA8172-F370-2802-7039-1ABA06478977}"/>
              </a:ext>
            </a:extLst>
          </p:cNvPr>
          <p:cNvSpPr txBox="1"/>
          <p:nvPr/>
        </p:nvSpPr>
        <p:spPr>
          <a:xfrm>
            <a:off x="7528719" y="3505200"/>
            <a:ext cx="6781800" cy="2585323"/>
          </a:xfrm>
          <a:prstGeom prst="rect">
            <a:avLst/>
          </a:prstGeom>
          <a:noFill/>
        </p:spPr>
        <p:txBody>
          <a:bodyPr wrap="square" rtlCol="0">
            <a:spAutoFit/>
          </a:bodyPr>
          <a:lstStyle/>
          <a:p>
            <a:pPr algn="ctr"/>
            <a:r>
              <a:rPr lang="en-US" sz="5400">
                <a:latin typeface="AvantGarde" panose="00000400000000000000" pitchFamily="2" charset="0"/>
                <a:ea typeface="AvantGarde" panose="00000400000000000000" pitchFamily="2" charset="0"/>
                <a:cs typeface="AvantGarde" panose="00000400000000000000" pitchFamily="2" charset="0"/>
              </a:rPr>
              <a:t>Chủ động hòa giải với bạn khi gặp bất đồng.</a:t>
            </a:r>
          </a:p>
        </p:txBody>
      </p:sp>
    </p:spTree>
    <p:extLst>
      <p:ext uri="{BB962C8B-B14F-4D97-AF65-F5344CB8AC3E}">
        <p14:creationId xmlns:p14="http://schemas.microsoft.com/office/powerpoint/2010/main" val="378238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2504" y="7315200"/>
            <a:ext cx="12435839" cy="11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nl-NL" sz="6600" b="1" i="0" u="none" strike="noStrike" kern="1200" cap="none" spc="0" normalizeH="0" baseline="0" noProof="0">
                <a:ln>
                  <a:noFill/>
                </a:ln>
                <a:solidFill>
                  <a:srgbClr val="000000"/>
                </a:solidFill>
                <a:effectLst/>
                <a:uLnTx/>
                <a:uFillTx/>
                <a:latin typeface="SVN-Anastasia" panose="020B0606040200020203" pitchFamily="34" charset="0"/>
                <a:ea typeface="Times New Roman" panose="02020603050405020304" pitchFamily="18" charset="0"/>
                <a:cs typeface="+mn-cs"/>
              </a:rPr>
              <a:t>Hòa giải bất đồng với bạn</a:t>
            </a:r>
            <a:endPar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SVN-Anastasia" panose="020B0606040200020203" pitchFamily="34" charset="0"/>
              <a:ea typeface="+mn-ea"/>
              <a:cs typeface="Times New Roman" pitchFamily="18" charset="0"/>
            </a:endParaRPr>
          </a:p>
        </p:txBody>
      </p:sp>
      <p:sp>
        <p:nvSpPr>
          <p:cNvPr id="3" name="Hộp Văn bản 2">
            <a:extLst>
              <a:ext uri="{FF2B5EF4-FFF2-40B4-BE49-F238E27FC236}">
                <a16:creationId xmlns:a16="http://schemas.microsoft.com/office/drawing/2014/main" id="{AD62D1B0-AE47-7ED4-7A46-34C92CE7A005}"/>
              </a:ext>
            </a:extLst>
          </p:cNvPr>
          <p:cNvSpPr txBox="1"/>
          <p:nvPr/>
        </p:nvSpPr>
        <p:spPr>
          <a:xfrm>
            <a:off x="4252119" y="4724400"/>
            <a:ext cx="1905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P-087" panose="020B0803050302020204" pitchFamily="34" charset="0"/>
                <a:ea typeface="+mn-ea"/>
                <a:cs typeface="Times New Roman" pitchFamily="18" charset="0"/>
              </a:rPr>
              <a:t>32</a:t>
            </a:r>
            <a:endParaRPr kumimoji="0" lang="en-US" sz="9600" b="0" i="0" u="none" strike="noStrike" kern="1200" cap="none" spc="0" normalizeH="0" baseline="0" noProof="0" dirty="0">
              <a:ln>
                <a:noFill/>
              </a:ln>
              <a:solidFill>
                <a:srgbClr val="FFFFFF"/>
              </a:solidFill>
              <a:effectLst/>
              <a:uLnTx/>
              <a:uFillTx/>
              <a:latin typeface="HP-087" panose="020B0803050302020204" pitchFamily="34" charset="0"/>
              <a:ea typeface="+mn-ea"/>
              <a:cs typeface="+mn-cs"/>
            </a:endParaRPr>
          </a:p>
        </p:txBody>
      </p:sp>
    </p:spTree>
    <p:extLst>
      <p:ext uri="{BB962C8B-B14F-4D97-AF65-F5344CB8AC3E}">
        <p14:creationId xmlns:p14="http://schemas.microsoft.com/office/powerpoint/2010/main" val="261098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FCE1B87E-FD93-A0A2-8BD6-51D21E3AC20A}"/>
              </a:ext>
            </a:extLst>
          </p:cNvPr>
          <p:cNvGrpSpPr/>
          <p:nvPr/>
        </p:nvGrpSpPr>
        <p:grpSpPr>
          <a:xfrm>
            <a:off x="729555" y="609600"/>
            <a:ext cx="12133164" cy="768567"/>
            <a:chOff x="729555" y="673549"/>
            <a:chExt cx="12133164" cy="768567"/>
          </a:xfrm>
        </p:grpSpPr>
        <p:grpSp>
          <p:nvGrpSpPr>
            <p:cNvPr id="26" name="Nhóm 25">
              <a:extLst>
                <a:ext uri="{FF2B5EF4-FFF2-40B4-BE49-F238E27FC236}">
                  <a16:creationId xmlns:a16="http://schemas.microsoft.com/office/drawing/2014/main" id="{6F9CBACC-6C1D-1682-E030-3ED5A3F98902}"/>
                </a:ext>
              </a:extLst>
            </p:cNvPr>
            <p:cNvGrpSpPr/>
            <p:nvPr/>
          </p:nvGrpSpPr>
          <p:grpSpPr>
            <a:xfrm>
              <a:off x="729555" y="686146"/>
              <a:ext cx="12133164" cy="755970"/>
              <a:chOff x="594519" y="1653241"/>
              <a:chExt cx="12133164" cy="755970"/>
            </a:xfrm>
          </p:grpSpPr>
          <p:sp>
            <p:nvSpPr>
              <p:cNvPr id="15" name="Rectangle 14">
                <a:extLst>
                  <a:ext uri="{FF2B5EF4-FFF2-40B4-BE49-F238E27FC236}">
                    <a16:creationId xmlns:a16="http://schemas.microsoft.com/office/drawing/2014/main" id="{B8D49F16-C347-9E49-B48D-3D7C64460B68}"/>
                  </a:ext>
                </a:extLst>
              </p:cNvPr>
              <p:cNvSpPr/>
              <p:nvPr/>
            </p:nvSpPr>
            <p:spPr>
              <a:xfrm>
                <a:off x="1474605" y="1708061"/>
                <a:ext cx="1125307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Nhận xét về cách xử lí bất đồng</a:t>
                </a:r>
              </a:p>
            </p:txBody>
          </p:sp>
          <p:pic>
            <p:nvPicPr>
              <p:cNvPr id="25" name="Hình ảnh 24">
                <a:extLst>
                  <a:ext uri="{FF2B5EF4-FFF2-40B4-BE49-F238E27FC236}">
                    <a16:creationId xmlns:a16="http://schemas.microsoft.com/office/drawing/2014/main"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a:solidFill>
                    <a:srgbClr val="FFFFFF"/>
                  </a:solidFill>
                </a:rPr>
                <a:t>3</a:t>
              </a:r>
              <a:endParaRPr kumimoji="0" lang="en-US" sz="4000" b="1"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6" name="Hộp Văn bản 5">
            <a:extLst>
              <a:ext uri="{FF2B5EF4-FFF2-40B4-BE49-F238E27FC236}">
                <a16:creationId xmlns:a16="http://schemas.microsoft.com/office/drawing/2014/main" id="{A5A87697-CAFD-2DC8-5FBB-65921E68433D}"/>
              </a:ext>
            </a:extLst>
          </p:cNvPr>
          <p:cNvSpPr txBox="1"/>
          <p:nvPr/>
        </p:nvSpPr>
        <p:spPr>
          <a:xfrm>
            <a:off x="729556" y="1524000"/>
            <a:ext cx="15104964" cy="120032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Nêu ý kiến của em về các xử lí khi gặp bất đồng trong mỗi bức tranh sau:</a:t>
            </a:r>
          </a:p>
        </p:txBody>
      </p:sp>
      <p:grpSp>
        <p:nvGrpSpPr>
          <p:cNvPr id="29" name="Nhóm 28">
            <a:extLst>
              <a:ext uri="{FF2B5EF4-FFF2-40B4-BE49-F238E27FC236}">
                <a16:creationId xmlns:a16="http://schemas.microsoft.com/office/drawing/2014/main" id="{2E55D216-6593-9722-DA50-2C8976A4D4E1}"/>
              </a:ext>
            </a:extLst>
          </p:cNvPr>
          <p:cNvGrpSpPr/>
          <p:nvPr/>
        </p:nvGrpSpPr>
        <p:grpSpPr>
          <a:xfrm>
            <a:off x="10611651" y="5546345"/>
            <a:ext cx="5702222" cy="3396955"/>
            <a:chOff x="1118911" y="5403918"/>
            <a:chExt cx="5702222" cy="3396955"/>
          </a:xfrm>
        </p:grpSpPr>
        <p:pic>
          <p:nvPicPr>
            <p:cNvPr id="30" name="Hình ảnh 29">
              <a:extLst>
                <a:ext uri="{FF2B5EF4-FFF2-40B4-BE49-F238E27FC236}">
                  <a16:creationId xmlns:a16="http://schemas.microsoft.com/office/drawing/2014/main"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7955572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EDF1BB1-25A3-A1D0-6FE8-1CD4D204D7F2}"/>
              </a:ext>
            </a:extLst>
          </p:cNvPr>
          <p:cNvSpPr/>
          <p:nvPr/>
        </p:nvSpPr>
        <p:spPr>
          <a:xfrm>
            <a:off x="7147719" y="1474069"/>
            <a:ext cx="8566554" cy="6195863"/>
          </a:xfrm>
          <a:prstGeom prst="rect">
            <a:avLst/>
          </a:prstGeom>
        </p:spPr>
        <p:txBody>
          <a:bodyPr wrap="square">
            <a:spAutoFit/>
          </a:bodyPr>
          <a:lstStyle/>
          <a:p>
            <a:pPr>
              <a:lnSpc>
                <a:spcPct val="140000"/>
              </a:lnSpc>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Bạn nam đã hành động rất hợp lý khi muốn giải thích cho bạn của mình nghe.</a:t>
            </a:r>
          </a:p>
          <a:p>
            <a:pPr>
              <a:lnSpc>
                <a:spcPct val="140000"/>
              </a:lnSpc>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Bạn nữ: Em sẽ không tỏ thái độ với bạn mà sẽ lắng nghe bạn giải thích vì khi mình chưa nghe đối phương giải thích về câu chuyện thì bản thân sẽ không hiểu được hoặc hiểu sai. </a:t>
            </a:r>
          </a:p>
        </p:txBody>
      </p:sp>
    </p:spTree>
    <p:extLst>
      <p:ext uri="{BB962C8B-B14F-4D97-AF65-F5344CB8AC3E}">
        <p14:creationId xmlns:p14="http://schemas.microsoft.com/office/powerpoint/2010/main" val="3290572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9D78E5A-A774-AF1C-83EA-8BC8A71F5CA5}"/>
              </a:ext>
            </a:extLst>
          </p:cNvPr>
          <p:cNvSpPr/>
          <p:nvPr/>
        </p:nvSpPr>
        <p:spPr>
          <a:xfrm>
            <a:off x="610394" y="2249666"/>
            <a:ext cx="8137525" cy="4644669"/>
          </a:xfrm>
          <a:prstGeom prst="rect">
            <a:avLst/>
          </a:prstGeom>
        </p:spPr>
        <p:txBody>
          <a:bodyPr>
            <a:spAutoFit/>
          </a:bodyPr>
          <a:lstStyle/>
          <a:p>
            <a:pPr>
              <a:lnSpc>
                <a:spcPct val="140000"/>
              </a:lnSpc>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Bạn nam: không nên đổ lỗi cho bạn của mình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nên động viên bạn. </a:t>
            </a:r>
          </a:p>
          <a:p>
            <a:pPr>
              <a:lnSpc>
                <a:spcPct val="140000"/>
              </a:lnSpc>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Bạn nữ: không nên mặc kệ bạn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khi bạn nam mất bình tinh vì bị thua thì bạn nữ nên chủ động xin lỗi vì m</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ình</a:t>
            </a: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làm liên lụy đến tổ. </a:t>
            </a:r>
          </a:p>
        </p:txBody>
      </p:sp>
    </p:spTree>
    <p:extLst>
      <p:ext uri="{BB962C8B-B14F-4D97-AF65-F5344CB8AC3E}">
        <p14:creationId xmlns:p14="http://schemas.microsoft.com/office/powerpoint/2010/main" val="243444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05D332BF-958C-5BDD-30EA-80F453893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119" y="0"/>
            <a:ext cx="14520350" cy="7543801"/>
          </a:xfrm>
          <a:prstGeom prst="rect">
            <a:avLst/>
          </a:prstGeom>
        </p:spPr>
      </p:pic>
      <p:sp>
        <p:nvSpPr>
          <p:cNvPr id="6" name="Hộp Văn bản 5">
            <a:extLst>
              <a:ext uri="{FF2B5EF4-FFF2-40B4-BE49-F238E27FC236}">
                <a16:creationId xmlns:a16="http://schemas.microsoft.com/office/drawing/2014/main" id="{334293C9-48A6-F59C-AF55-B213EC2978C7}"/>
              </a:ext>
            </a:extLst>
          </p:cNvPr>
          <p:cNvSpPr txBox="1"/>
          <p:nvPr/>
        </p:nvSpPr>
        <p:spPr>
          <a:xfrm>
            <a:off x="4023519" y="1371600"/>
            <a:ext cx="10896600" cy="600164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w="22225">
                  <a:solidFill>
                    <a:srgbClr val="333399"/>
                  </a:solidFill>
                  <a:prstDash val="solid"/>
                </a:ln>
                <a:solidFill>
                  <a:srgbClr val="333399">
                    <a:lumMod val="40000"/>
                    <a:lumOff val="60000"/>
                  </a:srgbClr>
                </a:solidFill>
                <a:effectLst/>
                <a:uLnTx/>
                <a:uFillTx/>
                <a:latin typeface="#9Slide03 AllRoundGothic" panose="020B0703020202020104" pitchFamily="34" charset="0"/>
                <a:ea typeface="+mn-ea"/>
                <a:cs typeface="+mn-cs"/>
              </a:rPr>
              <a:t>Trong cuộc</a:t>
            </a:r>
            <a:r>
              <a:rPr kumimoji="0" lang="en-US" sz="4800" b="1" i="0" u="none" strike="noStrike" kern="1200" cap="none" spc="0" normalizeH="0" noProof="0">
                <a:ln w="22225">
                  <a:solidFill>
                    <a:srgbClr val="333399"/>
                  </a:solidFill>
                  <a:prstDash val="solid"/>
                </a:ln>
                <a:solidFill>
                  <a:srgbClr val="333399">
                    <a:lumMod val="40000"/>
                    <a:lumOff val="60000"/>
                  </a:srgbClr>
                </a:solidFill>
                <a:effectLst/>
                <a:uLnTx/>
                <a:uFillTx/>
                <a:latin typeface="#9Slide03 AllRoundGothic" panose="020B0703020202020104" pitchFamily="34" charset="0"/>
                <a:ea typeface="+mn-ea"/>
                <a:cs typeface="+mn-cs"/>
              </a:rPr>
              <a:t> sống hằng ngày, các em có thể gặp bất đồng với bạn trong học tập, vui chơi hoặc khi tham gia hoạt động tập thể. Mỗi em sẽ lựa chọn một cách giải quyết khác nhau. Nhưng các em hãy nhớ phải bình tĩnh để tìm cách hòa giải hợp lí với bạn.</a:t>
            </a:r>
            <a:endParaRPr kumimoji="0" lang="en-US" sz="6600" b="1" i="0" u="none" strike="noStrike" kern="1200" cap="none" spc="0" normalizeH="0" baseline="0" noProof="0">
              <a:ln w="22225">
                <a:solidFill>
                  <a:srgbClr val="333399"/>
                </a:solidFill>
                <a:prstDash val="solid"/>
              </a:ln>
              <a:solidFill>
                <a:srgbClr val="333399">
                  <a:lumMod val="40000"/>
                  <a:lumOff val="60000"/>
                </a:srgbClr>
              </a:solidFill>
              <a:effectLst/>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272201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A27B7B6E-D07B-5D7C-65AF-B93C8161E79B}"/>
              </a:ext>
            </a:extLst>
          </p:cNvPr>
          <p:cNvSpPr txBox="1"/>
          <p:nvPr/>
        </p:nvSpPr>
        <p:spPr>
          <a:xfrm>
            <a:off x="585836" y="1371600"/>
            <a:ext cx="7552483" cy="452431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 Quan sát tranh và thảo luận nhóm về cách hòa giải bất đồng với bạn trong mỗi tình huống sau:</a:t>
            </a:r>
          </a:p>
          <a:p>
            <a:pPr marR="0" lvl="0" algn="l" defTabSz="914400" rtl="0" eaLnBrk="0" fontAlgn="base" latinLnBrk="0" hangingPunct="0">
              <a:lnSpc>
                <a:spcPct val="100000"/>
              </a:lnSpc>
              <a:spcBef>
                <a:spcPct val="0"/>
              </a:spcBef>
              <a:spcAft>
                <a:spcPct val="0"/>
              </a:spcAft>
              <a:buClrTx/>
              <a:buSzTx/>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 Đóng vai thực hành hòa giải.</a:t>
            </a:r>
          </a:p>
          <a:p>
            <a:pPr marR="0" lvl="0" algn="l" defTabSz="914400" rtl="0" eaLnBrk="0" fontAlgn="base" latinLnBrk="0" hangingPunct="0">
              <a:lnSpc>
                <a:spcPct val="100000"/>
              </a:lnSpc>
              <a:spcBef>
                <a:spcPct val="0"/>
              </a:spcBef>
              <a:spcAft>
                <a:spcPct val="0"/>
              </a:spcAft>
              <a:buClrTx/>
              <a:buSzTx/>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 Chia sẻ điều em học được qua xử lí tình huống.</a:t>
            </a:r>
          </a:p>
          <a:p>
            <a:pPr marR="0" lvl="0" algn="l" defTabSz="914400" rtl="0" eaLnBrk="0" fontAlgn="base" latinLnBrk="0" hangingPunct="0">
              <a:lnSpc>
                <a:spcPct val="100000"/>
              </a:lnSpc>
              <a:spcBef>
                <a:spcPct val="0"/>
              </a:spcBef>
              <a:spcAft>
                <a:spcPct val="0"/>
              </a:spcAft>
              <a:buClrTx/>
              <a:buSzTx/>
              <a:tabLst/>
              <a:defRPr/>
            </a:pP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8" name="Nhóm 7">
            <a:extLst>
              <a:ext uri="{FF2B5EF4-FFF2-40B4-BE49-F238E27FC236}">
                <a16:creationId xmlns:a16="http://schemas.microsoft.com/office/drawing/2014/main" id="{3DC90741-DF29-D0FD-8305-8AA981953240}"/>
              </a:ext>
            </a:extLst>
          </p:cNvPr>
          <p:cNvGrpSpPr/>
          <p:nvPr/>
        </p:nvGrpSpPr>
        <p:grpSpPr>
          <a:xfrm>
            <a:off x="1482171" y="5679781"/>
            <a:ext cx="5702222" cy="3396955"/>
            <a:chOff x="1118911" y="5403918"/>
            <a:chExt cx="5702222" cy="3396955"/>
          </a:xfrm>
        </p:grpSpPr>
        <p:pic>
          <p:nvPicPr>
            <p:cNvPr id="9" name="Hình ảnh 8">
              <a:extLst>
                <a:ext uri="{FF2B5EF4-FFF2-40B4-BE49-F238E27FC236}">
                  <a16:creationId xmlns:a16="http://schemas.microsoft.com/office/drawing/2014/main" id="{E8EBB4CD-BD30-9636-DF72-5238FB5CA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10" name="Bong bóng Ý nghĩ: Hình đám mây 9">
              <a:extLst>
                <a:ext uri="{FF2B5EF4-FFF2-40B4-BE49-F238E27FC236}">
                  <a16:creationId xmlns:a16="http://schemas.microsoft.com/office/drawing/2014/main" id="{D5BE1A57-8636-DCCB-D33F-D2E17202C436}"/>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grpSp>
        <p:nvGrpSpPr>
          <p:cNvPr id="2" name="Nhóm 1">
            <a:extLst>
              <a:ext uri="{FF2B5EF4-FFF2-40B4-BE49-F238E27FC236}">
                <a16:creationId xmlns:a16="http://schemas.microsoft.com/office/drawing/2014/main" id="{777AFE97-65EB-0D83-3AFC-C24B04650D5B}"/>
              </a:ext>
            </a:extLst>
          </p:cNvPr>
          <p:cNvGrpSpPr/>
          <p:nvPr/>
        </p:nvGrpSpPr>
        <p:grpSpPr>
          <a:xfrm>
            <a:off x="594519" y="533400"/>
            <a:ext cx="7637364" cy="768567"/>
            <a:chOff x="729555" y="673549"/>
            <a:chExt cx="7637364" cy="768567"/>
          </a:xfrm>
        </p:grpSpPr>
        <p:grpSp>
          <p:nvGrpSpPr>
            <p:cNvPr id="3" name="Nhóm 2">
              <a:extLst>
                <a:ext uri="{FF2B5EF4-FFF2-40B4-BE49-F238E27FC236}">
                  <a16:creationId xmlns:a16="http://schemas.microsoft.com/office/drawing/2014/main" id="{3A2A8EF8-D413-9383-B286-C2D302EB7B55}"/>
                </a:ext>
              </a:extLst>
            </p:cNvPr>
            <p:cNvGrpSpPr/>
            <p:nvPr/>
          </p:nvGrpSpPr>
          <p:grpSpPr>
            <a:xfrm>
              <a:off x="729555" y="686146"/>
              <a:ext cx="7637364" cy="755970"/>
              <a:chOff x="594519" y="1653241"/>
              <a:chExt cx="7637364" cy="755970"/>
            </a:xfrm>
          </p:grpSpPr>
          <p:sp>
            <p:nvSpPr>
              <p:cNvPr id="5" name="Rectangle 14">
                <a:extLst>
                  <a:ext uri="{FF2B5EF4-FFF2-40B4-BE49-F238E27FC236}">
                    <a16:creationId xmlns:a16="http://schemas.microsoft.com/office/drawing/2014/main" id="{627855BF-0468-C2D7-2D57-492003430528}"/>
                  </a:ext>
                </a:extLst>
              </p:cNvPr>
              <p:cNvSpPr/>
              <p:nvPr/>
            </p:nvSpPr>
            <p:spPr>
              <a:xfrm>
                <a:off x="1474605" y="1708061"/>
                <a:ext cx="675727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Thực hành hòa giải bất đồng</a:t>
                </a:r>
              </a:p>
            </p:txBody>
          </p:sp>
          <p:pic>
            <p:nvPicPr>
              <p:cNvPr id="6" name="Hình ảnh 5">
                <a:extLst>
                  <a:ext uri="{FF2B5EF4-FFF2-40B4-BE49-F238E27FC236}">
                    <a16:creationId xmlns:a16="http://schemas.microsoft.com/office/drawing/2014/main" id="{FF9523D4-86A4-9CCB-A28F-1E0D8634F314}"/>
                  </a:ext>
                </a:extLst>
              </p:cNvPr>
              <p:cNvPicPr>
                <a:picLocks noChangeAspect="1"/>
              </p:cNvPicPr>
              <p:nvPr/>
            </p:nvPicPr>
            <p:blipFill>
              <a:blip r:embed="rId4"/>
              <a:stretch>
                <a:fillRect/>
              </a:stretch>
            </p:blipFill>
            <p:spPr>
              <a:xfrm>
                <a:off x="594519" y="1653241"/>
                <a:ext cx="3151905" cy="755970"/>
              </a:xfrm>
              <a:prstGeom prst="rect">
                <a:avLst/>
              </a:prstGeom>
            </p:spPr>
          </p:pic>
        </p:grpSp>
        <p:sp>
          <p:nvSpPr>
            <p:cNvPr id="4" name="Hộp Văn bản 3">
              <a:extLst>
                <a:ext uri="{FF2B5EF4-FFF2-40B4-BE49-F238E27FC236}">
                  <a16:creationId xmlns:a16="http://schemas.microsoft.com/office/drawing/2014/main" id="{C86A0B2B-9564-4557-3B95-433DA8E34087}"/>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n-ea"/>
                  <a:cs typeface="+mn-cs"/>
                </a:rPr>
                <a:t>4</a:t>
              </a:r>
            </a:p>
          </p:txBody>
        </p:sp>
      </p:grpSp>
    </p:spTree>
    <p:extLst>
      <p:ext uri="{BB962C8B-B14F-4D97-AF65-F5344CB8AC3E}">
        <p14:creationId xmlns:p14="http://schemas.microsoft.com/office/powerpoint/2010/main" val="398561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AC7E9D5-28D1-EDE2-D5F5-0C9DC086CC97}"/>
              </a:ext>
            </a:extLst>
          </p:cNvPr>
          <p:cNvSpPr txBox="1"/>
          <p:nvPr/>
        </p:nvSpPr>
        <p:spPr>
          <a:xfrm rot="21193787">
            <a:off x="1926277" y="3363547"/>
            <a:ext cx="9491411" cy="4392692"/>
          </a:xfrm>
          <a:prstGeom prst="roundRect">
            <a:avLst/>
          </a:prstGeom>
          <a:noFill/>
        </p:spPr>
        <p:txBody>
          <a:bodyPr wrap="square">
            <a:spAutoFit/>
          </a:bodyPr>
          <a:lstStyle/>
          <a:p>
            <a:pPr algn="just"/>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Khi giải quyết tình huống thì nên bình t</a:t>
            </a:r>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ĩnh</a:t>
            </a: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 không nên</a:t>
            </a:r>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nóng vội, mất kiểm soát để</a:t>
            </a:r>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những cảm xúc tiêu cực lấn án lí trí. Nếu như vậy sẽ dẫn đến những hành động, lời nói gây tổn thương cho đối phương. Cần đặt lợi ích tập thể lên trên lợi ích cá nhân.</a:t>
            </a:r>
            <a:endPar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699392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3B60DB4-D46F-6856-28F7-9760B64498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119" y="0"/>
            <a:ext cx="14520350" cy="7543801"/>
          </a:xfrm>
          <a:prstGeom prst="rect">
            <a:avLst/>
          </a:prstGeom>
        </p:spPr>
      </p:pic>
      <p:sp>
        <p:nvSpPr>
          <p:cNvPr id="5" name="Hộp Văn bản 4">
            <a:extLst>
              <a:ext uri="{FF2B5EF4-FFF2-40B4-BE49-F238E27FC236}">
                <a16:creationId xmlns:a16="http://schemas.microsoft.com/office/drawing/2014/main" id="{01D7329B-83D2-AE4C-8B4C-2BB370592C00}"/>
              </a:ext>
            </a:extLst>
          </p:cNvPr>
          <p:cNvSpPr txBox="1"/>
          <p:nvPr/>
        </p:nvSpPr>
        <p:spPr>
          <a:xfrm>
            <a:off x="4023519" y="1932087"/>
            <a:ext cx="10896600" cy="507831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a:ln w="22225">
                  <a:solidFill>
                    <a:srgbClr val="333399"/>
                  </a:solidFill>
                  <a:prstDash val="solid"/>
                </a:ln>
                <a:solidFill>
                  <a:srgbClr val="333399">
                    <a:lumMod val="40000"/>
                    <a:lumOff val="60000"/>
                  </a:srgbClr>
                </a:solidFill>
                <a:effectLst/>
                <a:uLnTx/>
                <a:uFillTx/>
                <a:latin typeface="#9Slide03 AllRoundGothic" panose="020B0703020202020104" pitchFamily="34" charset="0"/>
                <a:ea typeface="+mn-ea"/>
                <a:cs typeface="+mn-cs"/>
              </a:rPr>
              <a:t>	Trong mỗi</a:t>
            </a:r>
            <a:r>
              <a:rPr kumimoji="0" lang="en-US" sz="5400" b="1" i="0" u="none" strike="noStrike" kern="1200" cap="none" spc="0" normalizeH="0" noProof="0">
                <a:ln w="22225">
                  <a:solidFill>
                    <a:srgbClr val="333399"/>
                  </a:solidFill>
                  <a:prstDash val="solid"/>
                </a:ln>
                <a:solidFill>
                  <a:srgbClr val="333399">
                    <a:lumMod val="40000"/>
                    <a:lumOff val="60000"/>
                  </a:srgbClr>
                </a:solidFill>
                <a:effectLst/>
                <a:uLnTx/>
                <a:uFillTx/>
                <a:latin typeface="#9Slide03 AllRoundGothic" panose="020B0703020202020104" pitchFamily="34" charset="0"/>
                <a:ea typeface="+mn-ea"/>
                <a:cs typeface="+mn-cs"/>
              </a:rPr>
              <a:t> tình huống xảy ra, các em hãy vận dụng hợp lí những điều đã học được về các chìa khóa hòa giải để có thể giải quyết được những bất đồng với bạn.</a:t>
            </a:r>
            <a:endParaRPr kumimoji="0" lang="en-US" sz="7200" b="1" i="0" u="none" strike="noStrike" kern="1200" cap="none" spc="0" normalizeH="0" baseline="0" noProof="0">
              <a:ln w="22225">
                <a:solidFill>
                  <a:srgbClr val="333399"/>
                </a:solidFill>
                <a:prstDash val="solid"/>
              </a:ln>
              <a:solidFill>
                <a:srgbClr val="333399">
                  <a:lumMod val="40000"/>
                  <a:lumOff val="60000"/>
                </a:srgbClr>
              </a:solidFill>
              <a:effectLst/>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3625400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10456</TotalTime>
  <Words>499</Words>
  <Application>Microsoft Office PowerPoint</Application>
  <PresentationFormat>Custom</PresentationFormat>
  <Paragraphs>35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#9Slide03 AllRoundGothic</vt:lpstr>
      <vt:lpstr>Arial</vt:lpstr>
      <vt:lpstr>AvantGarde</vt:lpstr>
      <vt:lpstr>HP-087</vt:lpstr>
      <vt:lpstr>SVN-Anastasia</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Administrator</cp:lastModifiedBy>
  <cp:revision>1202</cp:revision>
  <dcterms:created xsi:type="dcterms:W3CDTF">2008-09-09T22:52:10Z</dcterms:created>
  <dcterms:modified xsi:type="dcterms:W3CDTF">2025-04-17T02:16:27Z</dcterms:modified>
  <cp:category>9Slide.vn</cp:category>
</cp:coreProperties>
</file>