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1"/>
  </p:notesMasterIdLst>
  <p:sldIdLst>
    <p:sldId id="280" r:id="rId3"/>
    <p:sldId id="288" r:id="rId4"/>
    <p:sldId id="279" r:id="rId5"/>
    <p:sldId id="295" r:id="rId6"/>
    <p:sldId id="291" r:id="rId7"/>
    <p:sldId id="292" r:id="rId8"/>
    <p:sldId id="296"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002FC-FF2A-4575-83A2-1617380CE255}"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8CDF3-5A2A-4782-BFB0-F8F1DF646D60}" type="slidenum">
              <a:rPr lang="en-US" smtClean="0"/>
              <a:t>‹#›</a:t>
            </a:fld>
            <a:endParaRPr lang="en-US"/>
          </a:p>
        </p:txBody>
      </p:sp>
    </p:spTree>
    <p:extLst>
      <p:ext uri="{BB962C8B-B14F-4D97-AF65-F5344CB8AC3E}">
        <p14:creationId xmlns:p14="http://schemas.microsoft.com/office/powerpoint/2010/main" val="136142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7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33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2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63141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2418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2516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50539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1300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0851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1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8401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80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819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0857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00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6022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8683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56155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0614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6277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8755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576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14002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4474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64740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8733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77336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47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52037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6468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5980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498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941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81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9916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30886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475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0009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463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347671859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456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4952918-456A-53CF-C114-5D9C1EC47D0D}"/>
              </a:ext>
            </a:extLst>
          </p:cNvPr>
          <p:cNvPicPr>
            <a:picLocks noChangeAspect="1"/>
          </p:cNvPicPr>
          <p:nvPr/>
        </p:nvPicPr>
        <p:blipFill>
          <a:blip r:embed="rId6"/>
          <a:stretch>
            <a:fillRect/>
          </a:stretch>
        </p:blipFill>
        <p:spPr>
          <a:xfrm>
            <a:off x="4069579" y="1697652"/>
            <a:ext cx="6072142" cy="1938696"/>
          </a:xfrm>
          <a:prstGeom prst="rect">
            <a:avLst/>
          </a:prstGeom>
        </p:spPr>
      </p:pic>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a:cs typeface="+mn-cs"/>
              </a:rPr>
              <a:t>1</a:t>
            </a:r>
          </a:p>
        </p:txBody>
      </p:sp>
      <p:sp>
        <p:nvSpPr>
          <p:cNvPr id="2" name="TextBox 1">
            <a:extLst>
              <a:ext uri="{FF2B5EF4-FFF2-40B4-BE49-F238E27FC236}">
                <a16:creationId xmlns:a16="http://schemas.microsoft.com/office/drawing/2014/main" id="{90B73A09-ADAD-BED8-FBC0-6A780E57DA88}"/>
              </a:ext>
            </a:extLst>
          </p:cNvPr>
          <p:cNvSpPr txBox="1"/>
          <p:nvPr/>
        </p:nvSpPr>
        <p:spPr>
          <a:xfrm>
            <a:off x="1371600" y="504825"/>
            <a:ext cx="8820150" cy="646331"/>
          </a:xfrm>
          <a:prstGeom prst="rect">
            <a:avLst/>
          </a:prstGeom>
          <a:noFill/>
        </p:spPr>
        <p:txBody>
          <a:bodyPr wrap="square" rtlCol="0">
            <a:spAutoFit/>
          </a:bodyPr>
          <a:lstStyle/>
          <a:p>
            <a:r>
              <a:rPr lang="en-US" sz="3600" b="0" i="0" dirty="0" err="1">
                <a:solidFill>
                  <a:srgbClr val="000000"/>
                </a:solidFill>
                <a:effectLst/>
                <a:latin typeface="Calibri" panose="020F0502020204030204" pitchFamily="34" charset="0"/>
                <a:cs typeface="Calibri" panose="020F0502020204030204" pitchFamily="34" charset="0"/>
              </a:rPr>
              <a:t>Tính</a:t>
            </a:r>
            <a:r>
              <a:rPr lang="en-US" sz="3600" b="0" i="0" dirty="0">
                <a:solidFill>
                  <a:srgbClr val="000000"/>
                </a:solidFill>
                <a:effectLst/>
                <a:latin typeface="Calibri" panose="020F0502020204030204" pitchFamily="34" charset="0"/>
                <a:cs typeface="Calibri" panose="020F0502020204030204" pitchFamily="34" charset="0"/>
              </a:rPr>
              <a:t> chu vi </a:t>
            </a:r>
            <a:r>
              <a:rPr lang="en-US" sz="3600" b="0" i="0" dirty="0" err="1">
                <a:solidFill>
                  <a:srgbClr val="000000"/>
                </a:solidFill>
                <a:effectLst/>
                <a:latin typeface="Calibri" panose="020F0502020204030204" pitchFamily="34" charset="0"/>
                <a:cs typeface="Calibri" panose="020F0502020204030204" pitchFamily="34" charset="0"/>
              </a:rPr>
              <a:t>và</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của</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các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hình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sau</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BCD989F-CB77-BE17-EBEC-D79D8687B815}"/>
              </a:ext>
            </a:extLst>
          </p:cNvPr>
          <p:cNvPicPr>
            <a:picLocks noChangeAspect="1"/>
          </p:cNvPicPr>
          <p:nvPr/>
        </p:nvPicPr>
        <p:blipFill>
          <a:blip r:embed="rId2"/>
          <a:stretch>
            <a:fillRect/>
          </a:stretch>
        </p:blipFill>
        <p:spPr>
          <a:xfrm>
            <a:off x="1238249" y="1647492"/>
            <a:ext cx="10201275" cy="3054107"/>
          </a:xfrm>
          <a:prstGeom prst="rect">
            <a:avLst/>
          </a:prstGeom>
        </p:spPr>
      </p:pic>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B6A98F38-C78C-A487-9675-4367FA474CB2}"/>
              </a:ext>
            </a:extLst>
          </p:cNvPr>
          <p:cNvPicPr>
            <a:picLocks noChangeAspect="1"/>
          </p:cNvPicPr>
          <p:nvPr/>
        </p:nvPicPr>
        <p:blipFill>
          <a:blip r:embed="rId4"/>
          <a:stretch>
            <a:fillRect/>
          </a:stretch>
        </p:blipFill>
        <p:spPr>
          <a:xfrm>
            <a:off x="890587" y="1962150"/>
            <a:ext cx="4712325" cy="2976562"/>
          </a:xfrm>
          <a:prstGeom prst="rect">
            <a:avLst/>
          </a:prstGeom>
        </p:spPr>
      </p:pic>
      <p:sp>
        <p:nvSpPr>
          <p:cNvPr id="8" name="TextBox 7">
            <a:extLst>
              <a:ext uri="{FF2B5EF4-FFF2-40B4-BE49-F238E27FC236}">
                <a16:creationId xmlns:a16="http://schemas.microsoft.com/office/drawing/2014/main" id="{C148EA57-F31D-B891-5C33-B55B965CF90C}"/>
              </a:ext>
            </a:extLst>
          </p:cNvPr>
          <p:cNvSpPr txBox="1"/>
          <p:nvPr/>
        </p:nvSpPr>
        <p:spPr>
          <a:xfrm>
            <a:off x="6105525" y="1809750"/>
            <a:ext cx="5676900" cy="2308324"/>
          </a:xfrm>
          <a:prstGeom prst="rect">
            <a:avLst/>
          </a:prstGeom>
          <a:noFill/>
        </p:spPr>
        <p:txBody>
          <a:bodyPr wrap="square" rtlCol="0">
            <a:spAutoFit/>
          </a:bodyPr>
          <a:lstStyle/>
          <a:p>
            <a:pPr algn="ctr"/>
            <a:r>
              <a:rPr lang="en-US" sz="3600" b="1" dirty="0">
                <a:solidFill>
                  <a:srgbClr val="FF0000"/>
                </a:solidFill>
                <a:latin typeface="Calibri" panose="020F0502020204030204" pitchFamily="34" charset="0"/>
                <a:cs typeface="Calibri" panose="020F0502020204030204" pitchFamily="34" charset="0"/>
              </a:rPr>
              <a:t>Chu vi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nhật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a:t>
            </a:r>
          </a:p>
          <a:p>
            <a:pPr algn="ctr"/>
            <a:r>
              <a:rPr lang="nl-NL"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 + 8) x 2 = 28 (cm)</a:t>
            </a:r>
            <a:endParaRPr lang="en-US" sz="3600" b="1" dirty="0">
              <a:solidFill>
                <a:srgbClr val="FF0000"/>
              </a:solidFill>
              <a:latin typeface="Calibri" panose="020F0502020204030204" pitchFamily="34" charset="0"/>
              <a:cs typeface="Calibri" panose="020F0502020204030204" pitchFamily="34" charset="0"/>
            </a:endParaRP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nhật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6 x 8 = 48 (</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r>
              <a:rPr kumimoji="0" lang="en-US" sz="36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48EA57-F31D-B891-5C33-B55B965CF90C}"/>
              </a:ext>
            </a:extLst>
          </p:cNvPr>
          <p:cNvSpPr txBox="1"/>
          <p:nvPr/>
        </p:nvSpPr>
        <p:spPr>
          <a:xfrm>
            <a:off x="6105525" y="1809750"/>
            <a:ext cx="5676900" cy="2308324"/>
          </a:xfrm>
          <a:prstGeom prst="rect">
            <a:avLst/>
          </a:prstGeom>
          <a:noFill/>
        </p:spPr>
        <p:txBody>
          <a:bodyPr wrap="square" rtlCol="0">
            <a:spAutoFit/>
          </a:bodyPr>
          <a:lstStyle/>
          <a:p>
            <a:pPr lvl="0" algn="ctr"/>
            <a:r>
              <a:rPr lang="en-US" sz="3600" b="1" dirty="0">
                <a:solidFill>
                  <a:srgbClr val="FF0000"/>
                </a:solidFill>
                <a:latin typeface="Calibri" panose="020F0502020204030204" pitchFamily="34" charset="0"/>
                <a:cs typeface="Calibri" panose="020F0502020204030204" pitchFamily="34" charset="0"/>
              </a:rPr>
              <a:t>Chu vi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lvl="0" algn="ctr"/>
            <a:r>
              <a:rPr lang="en-US" sz="3600" b="1" dirty="0">
                <a:solidFill>
                  <a:srgbClr val="FF0000"/>
                </a:solidFill>
                <a:latin typeface="Calibri" panose="020F0502020204030204" pitchFamily="34" charset="0"/>
                <a:cs typeface="Calibri" panose="020F0502020204030204" pitchFamily="34" charset="0"/>
              </a:rPr>
              <a:t> 6  x 4  = 24 (cm)</a:t>
            </a:r>
          </a:p>
          <a:p>
            <a:pPr lvl="0"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lvl="0" algn="ctr"/>
            <a:r>
              <a:rPr lang="en-US" sz="3600" b="1" dirty="0">
                <a:solidFill>
                  <a:srgbClr val="FF0000"/>
                </a:solidFill>
                <a:latin typeface="Calibri" panose="020F0502020204030204" pitchFamily="34" charset="0"/>
                <a:cs typeface="Calibri" panose="020F0502020204030204" pitchFamily="34" charset="0"/>
              </a:rPr>
              <a:t>   6 x 6  = 36 (</a:t>
            </a:r>
            <a:r>
              <a:rPr lang="en-US" sz="36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36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309D674-A3C4-06B7-E69D-C7B67649B9B7}"/>
              </a:ext>
            </a:extLst>
          </p:cNvPr>
          <p:cNvPicPr>
            <a:picLocks noChangeAspect="1"/>
          </p:cNvPicPr>
          <p:nvPr/>
        </p:nvPicPr>
        <p:blipFill>
          <a:blip r:embed="rId4"/>
          <a:stretch>
            <a:fillRect/>
          </a:stretch>
        </p:blipFill>
        <p:spPr>
          <a:xfrm>
            <a:off x="742950" y="1495425"/>
            <a:ext cx="4938252" cy="3733800"/>
          </a:xfrm>
          <a:prstGeom prst="rect">
            <a:avLst/>
          </a:prstGeom>
        </p:spPr>
      </p:pic>
    </p:spTree>
    <p:extLst>
      <p:ext uri="{BB962C8B-B14F-4D97-AF65-F5344CB8AC3E}">
        <p14:creationId xmlns:p14="http://schemas.microsoft.com/office/powerpoint/2010/main" val="259288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175C3AC8-C997-B6A2-9EFF-14119230A35C}"/>
              </a:ext>
            </a:extLst>
          </p:cNvPr>
          <p:cNvPicPr>
            <a:picLocks noChangeAspect="1"/>
          </p:cNvPicPr>
          <p:nvPr/>
        </p:nvPicPr>
        <p:blipFill>
          <a:blip r:embed="rId4"/>
          <a:stretch>
            <a:fillRect/>
          </a:stretch>
        </p:blipFill>
        <p:spPr>
          <a:xfrm>
            <a:off x="500062" y="271462"/>
            <a:ext cx="10810875" cy="904875"/>
          </a:xfrm>
          <a:prstGeom prst="rect">
            <a:avLst/>
          </a:prstGeom>
        </p:spPr>
      </p:pic>
      <p:pic>
        <p:nvPicPr>
          <p:cNvPr id="8" name="Picture 7">
            <a:extLst>
              <a:ext uri="{FF2B5EF4-FFF2-40B4-BE49-F238E27FC236}">
                <a16:creationId xmlns:a16="http://schemas.microsoft.com/office/drawing/2014/main" id="{23919F85-5830-C2F7-69C1-130E272E3B27}"/>
              </a:ext>
            </a:extLst>
          </p:cNvPr>
          <p:cNvPicPr>
            <a:picLocks noChangeAspect="1"/>
          </p:cNvPicPr>
          <p:nvPr/>
        </p:nvPicPr>
        <p:blipFill>
          <a:blip r:embed="rId5"/>
          <a:stretch>
            <a:fillRect/>
          </a:stretch>
        </p:blipFill>
        <p:spPr>
          <a:xfrm>
            <a:off x="800099" y="1621370"/>
            <a:ext cx="10944225" cy="3607451"/>
          </a:xfrm>
          <a:prstGeom prst="rect">
            <a:avLst/>
          </a:prstGeom>
        </p:spPr>
      </p:pic>
      <p:sp>
        <p:nvSpPr>
          <p:cNvPr id="9" name="Rectangle: Rounded Corners 8">
            <a:extLst>
              <a:ext uri="{FF2B5EF4-FFF2-40B4-BE49-F238E27FC236}">
                <a16:creationId xmlns:a16="http://schemas.microsoft.com/office/drawing/2014/main" id="{B205F091-46F6-5B94-5C62-11446EAA9A0D}"/>
              </a:ext>
            </a:extLst>
          </p:cNvPr>
          <p:cNvSpPr/>
          <p:nvPr/>
        </p:nvSpPr>
        <p:spPr>
          <a:xfrm>
            <a:off x="8696326" y="24860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14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C7588BF2-234B-98C2-45BA-7B416FF82083}"/>
              </a:ext>
            </a:extLst>
          </p:cNvPr>
          <p:cNvSpPr/>
          <p:nvPr/>
        </p:nvSpPr>
        <p:spPr>
          <a:xfrm>
            <a:off x="10106026" y="24860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10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1" name="Rectangle: Rounded Corners 10">
            <a:extLst>
              <a:ext uri="{FF2B5EF4-FFF2-40B4-BE49-F238E27FC236}">
                <a16:creationId xmlns:a16="http://schemas.microsoft.com/office/drawing/2014/main" id="{1DF8A980-D29A-8BF8-FF89-E01EB054D52B}"/>
              </a:ext>
            </a:extLst>
          </p:cNvPr>
          <p:cNvSpPr/>
          <p:nvPr/>
        </p:nvSpPr>
        <p:spPr>
          <a:xfrm>
            <a:off x="8677276" y="31718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36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DC68AEF7-B6E6-AFE2-330D-680421B40A05}"/>
              </a:ext>
            </a:extLst>
          </p:cNvPr>
          <p:cNvSpPr/>
          <p:nvPr/>
        </p:nvSpPr>
        <p:spPr>
          <a:xfrm>
            <a:off x="10086976" y="31718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45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3" name="Rectangle: Rounded Corners 12">
            <a:extLst>
              <a:ext uri="{FF2B5EF4-FFF2-40B4-BE49-F238E27FC236}">
                <a16:creationId xmlns:a16="http://schemas.microsoft.com/office/drawing/2014/main" id="{776FB0CE-B512-176E-3D3B-707CD0F9CCCE}"/>
              </a:ext>
            </a:extLst>
          </p:cNvPr>
          <p:cNvSpPr/>
          <p:nvPr/>
        </p:nvSpPr>
        <p:spPr>
          <a:xfrm>
            <a:off x="8743951" y="39147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28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4233FB11-2368-7212-79D0-5CC2A77489E6}"/>
              </a:ext>
            </a:extLst>
          </p:cNvPr>
          <p:cNvSpPr/>
          <p:nvPr/>
        </p:nvSpPr>
        <p:spPr>
          <a:xfrm>
            <a:off x="10191751" y="38766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49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5" name="Rectangle: Rounded Corners 14">
            <a:extLst>
              <a:ext uri="{FF2B5EF4-FFF2-40B4-BE49-F238E27FC236}">
                <a16:creationId xmlns:a16="http://schemas.microsoft.com/office/drawing/2014/main" id="{7A879004-1202-D5F2-0CC0-53D8ED03FE2F}"/>
              </a:ext>
            </a:extLst>
          </p:cNvPr>
          <p:cNvSpPr/>
          <p:nvPr/>
        </p:nvSpPr>
        <p:spPr>
          <a:xfrm>
            <a:off x="8686801" y="45624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36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7BF7DFC7-0858-BDE0-76DA-31ED8372B6DC}"/>
              </a:ext>
            </a:extLst>
          </p:cNvPr>
          <p:cNvSpPr/>
          <p:nvPr/>
        </p:nvSpPr>
        <p:spPr>
          <a:xfrm>
            <a:off x="10144126" y="45624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81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384995"/>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Mai ghép 10 tấm thảm hình vuông có cạnh 40 cm thành một tấm thảm hình chữ nhật lớn có chiều rộng 80 cm. Hỏi chu vi của tấm thảm Mai ghép được bằng bao nhiêu xăng-ti-mét?</a:t>
            </a:r>
          </a:p>
        </p:txBody>
      </p:sp>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4"/>
          <a:stretch>
            <a:fillRect/>
          </a:stretch>
        </p:blipFill>
        <p:spPr>
          <a:xfrm>
            <a:off x="709612" y="2033587"/>
            <a:ext cx="10810875" cy="3571875"/>
          </a:xfrm>
          <a:prstGeom prst="rect">
            <a:avLst/>
          </a:prstGeom>
        </p:spPr>
      </p:pic>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4"/>
          <a:stretch>
            <a:fillRect/>
          </a:stretch>
        </p:blipFill>
        <p:spPr>
          <a:xfrm>
            <a:off x="2757488" y="242888"/>
            <a:ext cx="6567488" cy="2169875"/>
          </a:xfrm>
          <a:prstGeom prst="rect">
            <a:avLst/>
          </a:prstGeom>
        </p:spPr>
      </p:pic>
      <p:sp>
        <p:nvSpPr>
          <p:cNvPr id="3" name="TextBox 2">
            <a:extLst>
              <a:ext uri="{FF2B5EF4-FFF2-40B4-BE49-F238E27FC236}">
                <a16:creationId xmlns:a16="http://schemas.microsoft.com/office/drawing/2014/main" id="{4BC31EDB-A1CF-2641-BC45-7009EDE0BBB4}"/>
              </a:ext>
            </a:extLst>
          </p:cNvPr>
          <p:cNvSpPr txBox="1"/>
          <p:nvPr/>
        </p:nvSpPr>
        <p:spPr>
          <a:xfrm>
            <a:off x="2124075" y="2343150"/>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ô </a:t>
            </a:r>
            <a:r>
              <a:rPr lang="en-US" sz="3200" dirty="0" err="1">
                <a:latin typeface="Calibri" panose="020F0502020204030204" pitchFamily="34" charset="0"/>
                <a:cs typeface="Calibri" panose="020F0502020204030204" pitchFamily="34" charset="0"/>
              </a:rPr>
              <a:t>vuông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bao </a:t>
            </a:r>
            <a:r>
              <a:rPr lang="en-US" sz="3200" dirty="0" err="1">
                <a:latin typeface="Calibri" panose="020F0502020204030204" pitchFamily="34" charset="0"/>
                <a:cs typeface="Calibri" panose="020F0502020204030204" pitchFamily="34" charset="0"/>
              </a:rPr>
              <a:t>nhiêu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mét</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31ADF4B1-8AE0-2127-8BAE-0F92AA363415}"/>
              </a:ext>
            </a:extLst>
          </p:cNvPr>
          <p:cNvSpPr txBox="1"/>
          <p:nvPr/>
        </p:nvSpPr>
        <p:spPr>
          <a:xfrm>
            <a:off x="3200400" y="3057525"/>
            <a:ext cx="9363075"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Mỗi</a:t>
            </a:r>
            <a:r>
              <a:rPr lang="en-US" sz="3200" b="1" dirty="0">
                <a:solidFill>
                  <a:srgbClr val="FF0000"/>
                </a:solidFill>
                <a:latin typeface="Calibri" panose="020F0502020204030204" pitchFamily="34" charset="0"/>
                <a:cs typeface="Calibri" panose="020F0502020204030204" pitchFamily="34" charset="0"/>
              </a:rPr>
              <a:t> ô </a:t>
            </a:r>
            <a:r>
              <a:rPr lang="en-US" sz="3200" b="1" dirty="0" err="1">
                <a:solidFill>
                  <a:srgbClr val="FF0000"/>
                </a:solidFill>
                <a:latin typeface="Calibri" panose="020F0502020204030204" pitchFamily="34" charset="0"/>
                <a:cs typeface="Calibri" panose="020F0502020204030204" pitchFamily="34" charset="0"/>
              </a:rPr>
              <a:t>vuông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cạnh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bằng</a:t>
            </a:r>
            <a:r>
              <a:rPr lang="en-US" sz="3200" b="1" dirty="0">
                <a:solidFill>
                  <a:srgbClr val="FF0000"/>
                </a:solidFill>
                <a:latin typeface="Calibri" panose="020F0502020204030204" pitchFamily="34" charset="0"/>
                <a:cs typeface="Calibri" panose="020F0502020204030204" pitchFamily="34" charset="0"/>
              </a:rPr>
              <a:t> 40 cm.</a:t>
            </a:r>
          </a:p>
        </p:txBody>
      </p:sp>
      <p:sp>
        <p:nvSpPr>
          <p:cNvPr id="7" name="TextBox 6">
            <a:extLst>
              <a:ext uri="{FF2B5EF4-FFF2-40B4-BE49-F238E27FC236}">
                <a16:creationId xmlns:a16="http://schemas.microsoft.com/office/drawing/2014/main" id="{3A739829-9681-046A-DF33-8595D224D66D}"/>
              </a:ext>
            </a:extLst>
          </p:cNvPr>
          <p:cNvSpPr txBox="1"/>
          <p:nvPr/>
        </p:nvSpPr>
        <p:spPr>
          <a:xfrm>
            <a:off x="2105025" y="3543300"/>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Chiều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rộng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chữ</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nhật</a:t>
            </a:r>
            <a:r>
              <a:rPr lang="en-US" sz="32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8BBD9EEA-AAEF-71B4-0C36-BE7EF1A40128}"/>
              </a:ext>
            </a:extLst>
          </p:cNvPr>
          <p:cNvSpPr txBox="1"/>
          <p:nvPr/>
        </p:nvSpPr>
        <p:spPr>
          <a:xfrm>
            <a:off x="3190875" y="4114800"/>
            <a:ext cx="9363075"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rộng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80 cm (2 ô </a:t>
            </a:r>
            <a:r>
              <a:rPr lang="en-US" sz="3200" b="1" dirty="0" err="1">
                <a:solidFill>
                  <a:srgbClr val="FF0000"/>
                </a:solidFill>
                <a:latin typeface="Calibri" panose="020F0502020204030204" pitchFamily="34" charset="0"/>
                <a:cs typeface="Calibri" panose="020F0502020204030204" pitchFamily="34" charset="0"/>
              </a:rPr>
              <a:t>vuông</a:t>
            </a:r>
            <a:r>
              <a:rPr lang="en-US" sz="3200" b="1" dirty="0">
                <a:solidFill>
                  <a:srgbClr val="FF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2DEBA84-A8B1-6932-805C-528CB538BF0E}"/>
              </a:ext>
            </a:extLst>
          </p:cNvPr>
          <p:cNvSpPr txBox="1"/>
          <p:nvPr/>
        </p:nvSpPr>
        <p:spPr>
          <a:xfrm>
            <a:off x="2124075" y="4676775"/>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Chiều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chữ</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nhật</a:t>
            </a:r>
            <a:r>
              <a:rPr lang="en-US" sz="3200" dirty="0">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F6649439-EFB0-6D58-D836-0721E75808F9}"/>
              </a:ext>
            </a:extLst>
          </p:cNvPr>
          <p:cNvSpPr txBox="1"/>
          <p:nvPr/>
        </p:nvSpPr>
        <p:spPr>
          <a:xfrm>
            <a:off x="3200400" y="5305425"/>
            <a:ext cx="9363075" cy="584775"/>
          </a:xfrm>
          <a:prstGeom prst="rect">
            <a:avLst/>
          </a:prstGeom>
          <a:noFill/>
        </p:spPr>
        <p:txBody>
          <a:bodyPr wrap="square" rtlCol="0">
            <a:spAutoFit/>
          </a:bodyPr>
          <a:lstStyle/>
          <a:p>
            <a:r>
              <a:rPr lang="vi-VN" sz="3200" b="1" dirty="0">
                <a:solidFill>
                  <a:srgbClr val="FF0000"/>
                </a:solidFill>
                <a:latin typeface="Calibri" panose="020F0502020204030204" pitchFamily="34" charset="0"/>
                <a:cs typeface="Calibri" panose="020F0502020204030204" pitchFamily="34" charset="0"/>
              </a:rPr>
              <a:t>Chiều dài được ghép bởi 5 ô vuông.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473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4"/>
          <a:stretch>
            <a:fillRect/>
          </a:stretch>
        </p:blipFill>
        <p:spPr>
          <a:xfrm>
            <a:off x="2290763" y="347663"/>
            <a:ext cx="8345994" cy="2757487"/>
          </a:xfrm>
          <a:prstGeom prst="rect">
            <a:avLst/>
          </a:prstGeom>
        </p:spPr>
      </p:pic>
      <p:sp>
        <p:nvSpPr>
          <p:cNvPr id="3" name="TextBox 2">
            <a:extLst>
              <a:ext uri="{FF2B5EF4-FFF2-40B4-BE49-F238E27FC236}">
                <a16:creationId xmlns:a16="http://schemas.microsoft.com/office/drawing/2014/main" id="{4BC31EDB-A1CF-2641-BC45-7009EDE0BBB4}"/>
              </a:ext>
            </a:extLst>
          </p:cNvPr>
          <p:cNvSpPr txBox="1"/>
          <p:nvPr/>
        </p:nvSpPr>
        <p:spPr>
          <a:xfrm>
            <a:off x="1971675" y="3209925"/>
            <a:ext cx="9363075" cy="2554545"/>
          </a:xfrm>
          <a:prstGeom prst="rect">
            <a:avLst/>
          </a:prstGeom>
          <a:noFill/>
        </p:spPr>
        <p:txBody>
          <a:bodyPr wrap="square" rtlCol="0">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Chiều dài của tấm thảm hình chữ nhật lớn dài:</a:t>
            </a:r>
          </a:p>
          <a:p>
            <a:pPr algn="ctr"/>
            <a:r>
              <a:rPr lang="vi-VN" sz="3200" b="1" i="0" dirty="0">
                <a:solidFill>
                  <a:srgbClr val="FF0000"/>
                </a:solidFill>
                <a:effectLst/>
                <a:latin typeface="Calibri" panose="020F0502020204030204" pitchFamily="34" charset="0"/>
                <a:cs typeface="Calibri" panose="020F0502020204030204" pitchFamily="34" charset="0"/>
              </a:rPr>
              <a:t>40 x 5 = 200 (cm)</a:t>
            </a:r>
          </a:p>
          <a:p>
            <a:pPr algn="ctr"/>
            <a:r>
              <a:rPr lang="vi-VN" sz="3200" b="1" i="0" dirty="0">
                <a:solidFill>
                  <a:srgbClr val="FF0000"/>
                </a:solidFill>
                <a:effectLst/>
                <a:latin typeface="Calibri" panose="020F0502020204030204" pitchFamily="34" charset="0"/>
                <a:cs typeface="Calibri" panose="020F0502020204030204" pitchFamily="34" charset="0"/>
              </a:rPr>
              <a:t>Chu vi tấm thảm Mai ghép được là:</a:t>
            </a:r>
          </a:p>
          <a:p>
            <a:pPr algn="ctr"/>
            <a:r>
              <a:rPr lang="vi-VN" sz="3200" b="1" i="0" dirty="0">
                <a:solidFill>
                  <a:srgbClr val="FF0000"/>
                </a:solidFill>
                <a:effectLst/>
                <a:latin typeface="Calibri" panose="020F0502020204030204" pitchFamily="34" charset="0"/>
                <a:cs typeface="Calibri" panose="020F0502020204030204" pitchFamily="34" charset="0"/>
              </a:rPr>
              <a:t>(80 + 200) x 2 = 560 (cm)</a:t>
            </a:r>
          </a:p>
          <a:p>
            <a:pPr algn="r"/>
            <a:r>
              <a:rPr lang="vi-VN" sz="3200" b="1" i="0" dirty="0">
                <a:solidFill>
                  <a:srgbClr val="FF0000"/>
                </a:solidFill>
                <a:effectLst/>
                <a:latin typeface="Calibri" panose="020F0502020204030204" pitchFamily="34" charset="0"/>
                <a:cs typeface="Calibri" panose="020F0502020204030204" pitchFamily="34" charset="0"/>
              </a:rPr>
              <a:t>Đáp số: 560 cm</a:t>
            </a:r>
          </a:p>
        </p:txBody>
      </p:sp>
    </p:spTree>
    <p:extLst>
      <p:ext uri="{BB962C8B-B14F-4D97-AF65-F5344CB8AC3E}">
        <p14:creationId xmlns:p14="http://schemas.microsoft.com/office/powerpoint/2010/main" val="2234974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242</Words>
  <Application>Microsoft Office PowerPoint</Application>
  <PresentationFormat>Widescreen</PresentationFormat>
  <Paragraphs>38</Paragraphs>
  <Slides>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等线</vt:lpstr>
      <vt:lpstr>Arial</vt:lpstr>
      <vt:lpstr>Calibri</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15</cp:revision>
  <dcterms:created xsi:type="dcterms:W3CDTF">2023-04-02T08:50:47Z</dcterms:created>
  <dcterms:modified xsi:type="dcterms:W3CDTF">2025-04-14T06:38:37Z</dcterms:modified>
</cp:coreProperties>
</file>