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469" r:id="rId2"/>
    <p:sldId id="456" r:id="rId3"/>
    <p:sldId id="464" r:id="rId4"/>
    <p:sldId id="465" r:id="rId5"/>
    <p:sldId id="439" r:id="rId6"/>
    <p:sldId id="458" r:id="rId7"/>
    <p:sldId id="459" r:id="rId8"/>
    <p:sldId id="467" r:id="rId9"/>
    <p:sldId id="466" r:id="rId10"/>
    <p:sldId id="468" r:id="rId11"/>
    <p:sldId id="432" r:id="rId12"/>
    <p:sldId id="457" r:id="rId13"/>
    <p:sldId id="463" r:id="rId14"/>
    <p:sldId id="462" r:id="rId15"/>
  </p:sldIdLst>
  <p:sldSz cx="16276638" cy="9144000"/>
  <p:notesSz cx="6858000" cy="9144000"/>
  <p:custDataLst>
    <p:tags r:id="rId1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66"/>
    <a:srgbClr val="3333FF"/>
    <a:srgbClr val="FFE1F9"/>
    <a:srgbClr val="FEACEE"/>
    <a:srgbClr val="FF7C80"/>
    <a:srgbClr val="FF6600"/>
    <a:srgbClr val="6600CC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9274" autoAdjust="0"/>
  </p:normalViewPr>
  <p:slideViewPr>
    <p:cSldViewPr>
      <p:cViewPr varScale="1">
        <p:scale>
          <a:sx n="48" d="100"/>
          <a:sy n="48" d="100"/>
        </p:scale>
        <p:origin x="676" y="48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601914" y="1676400"/>
            <a:ext cx="7298405" cy="1261884"/>
            <a:chOff x="1508918" y="1888664"/>
            <a:chExt cx="8674608" cy="1261884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8674608" cy="12618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2. Làm mô hình xe đua.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5621066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D9CA8EA9-2DC6-4700-AD7B-70C838E75224}"/>
              </a:ext>
            </a:extLst>
          </p:cNvPr>
          <p:cNvSpPr/>
          <p:nvPr/>
        </p:nvSpPr>
        <p:spPr>
          <a:xfrm>
            <a:off x="1601914" y="2362200"/>
            <a:ext cx="61670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a) Xác định yêu cầu của sản phẩm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8DA1FC-AAE2-4B1A-B01A-733C508FEF81}"/>
              </a:ext>
            </a:extLst>
          </p:cNvPr>
          <p:cNvSpPr/>
          <p:nvPr/>
        </p:nvSpPr>
        <p:spPr>
          <a:xfrm>
            <a:off x="1782726" y="2882807"/>
            <a:ext cx="127762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Em hãy nêu các bộ phận chính và yêu cầu sản phẩm ở hình sau:</a:t>
            </a:r>
          </a:p>
        </p:txBody>
      </p:sp>
      <p:sp>
        <p:nvSpPr>
          <p:cNvPr id="5" name="Rectangle 4"/>
          <p:cNvSpPr/>
          <p:nvPr/>
        </p:nvSpPr>
        <p:spPr>
          <a:xfrm>
            <a:off x="442119" y="3458891"/>
            <a:ext cx="10854958" cy="59677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nl-NL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 đồ chơi mẫu có những bộ phận gì? </a:t>
            </a:r>
          </a:p>
          <a:p>
            <a:pPr lvl="0" algn="just">
              <a:lnSpc>
                <a:spcPct val="115000"/>
              </a:lnSpc>
            </a:pP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Xe đồ chơi mẫu gồm 3 bộ phận chính là: Khung xe, trục bánh xe, và bánh xe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ống đỡ trục bánh xe</a:t>
            </a: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nl-NL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bộ phận đó có màu sắc, hình dạng và kích thức như thế nào?</a:t>
            </a:r>
          </a:p>
          <a:p>
            <a:pPr lvl="0" algn="just">
              <a:lnSpc>
                <a:spcPct val="115000"/>
              </a:lnSpc>
            </a:pP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xe hình chữ nhật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màu nâu.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</a:pP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Tr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ụ</a:t>
            </a: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bánh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ống đỡ trục bánh xe</a:t>
            </a: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xe thon dài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</a:pP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Bánh xe hình tròn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màu nâu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n-US" sz="4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9602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698753" y="1447800"/>
            <a:ext cx="7134766" cy="677108"/>
            <a:chOff x="1508918" y="1888664"/>
            <a:chExt cx="8674608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867460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Làm mô hình xe đua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5621066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D9CA8EA9-2DC6-4700-AD7B-70C838E75224}"/>
              </a:ext>
            </a:extLst>
          </p:cNvPr>
          <p:cNvSpPr/>
          <p:nvPr/>
        </p:nvSpPr>
        <p:spPr>
          <a:xfrm>
            <a:off x="698753" y="2133600"/>
            <a:ext cx="40991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Quy trình thực hiện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03B541B-EA2E-491B-B1E2-E9DDEE899729}"/>
              </a:ext>
            </a:extLst>
          </p:cNvPr>
          <p:cNvSpPr/>
          <p:nvPr/>
        </p:nvSpPr>
        <p:spPr>
          <a:xfrm>
            <a:off x="1052780" y="2810016"/>
            <a:ext cx="82174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4: Chạy thử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65E5D31-88CA-4B77-84B3-32B120DC8446}"/>
              </a:ext>
            </a:extLst>
          </p:cNvPr>
          <p:cNvSpPr/>
          <p:nvPr/>
        </p:nvSpPr>
        <p:spPr>
          <a:xfrm>
            <a:off x="1052780" y="3505200"/>
            <a:ext cx="7010400" cy="15696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Đặt xe xuống bề mặt bằng phẳng dùng tay đẩy xe về phía trước quan sát xe di chuyển.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C66BC87-FA81-482D-91CA-75C5B357B0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9319" y="3361840"/>
            <a:ext cx="7620000" cy="5361542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E2CB47D2-BF76-4178-BD83-EB1ECC5FA47F}"/>
              </a:ext>
            </a:extLst>
          </p:cNvPr>
          <p:cNvSpPr/>
          <p:nvPr/>
        </p:nvSpPr>
        <p:spPr>
          <a:xfrm>
            <a:off x="1051719" y="5202756"/>
            <a:ext cx="82174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5: Chạy thử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E6A3BFD-657D-42F8-AA97-1B475587935A}"/>
              </a:ext>
            </a:extLst>
          </p:cNvPr>
          <p:cNvSpPr/>
          <p:nvPr/>
        </p:nvSpPr>
        <p:spPr>
          <a:xfrm>
            <a:off x="1051719" y="5897940"/>
            <a:ext cx="7010400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Dùng bút chì trang trí hoặc gắn thêm một số bộ phận</a:t>
            </a:r>
          </a:p>
        </p:txBody>
      </p:sp>
    </p:spTree>
    <p:extLst>
      <p:ext uri="{BB962C8B-B14F-4D97-AF65-F5344CB8AC3E}">
        <p14:creationId xmlns:p14="http://schemas.microsoft.com/office/powerpoint/2010/main" val="225685544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2" grpId="0"/>
      <p:bldP spid="44" grpId="0" animBg="1"/>
      <p:bldP spid="26" grpId="0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7307E287-A1C0-4548-BDF3-79B8FDEA435A}"/>
              </a:ext>
            </a:extLst>
          </p:cNvPr>
          <p:cNvSpPr/>
          <p:nvPr/>
        </p:nvSpPr>
        <p:spPr>
          <a:xfrm>
            <a:off x="855146" y="2112687"/>
            <a:ext cx="135542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Thực hành: Cùng xem lại quy trình và thực hiện làm mô hình xe đua nhé.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A388880D-786E-4A25-BD9F-0D233FF85192}"/>
              </a:ext>
            </a:extLst>
          </p:cNvPr>
          <p:cNvGrpSpPr/>
          <p:nvPr/>
        </p:nvGrpSpPr>
        <p:grpSpPr>
          <a:xfrm>
            <a:off x="698753" y="1447800"/>
            <a:ext cx="7134766" cy="677108"/>
            <a:chOff x="1508918" y="1888664"/>
            <a:chExt cx="8674608" cy="677108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2D3F6718-B6D8-4261-9D7C-3E47F56D2E80}"/>
                </a:ext>
              </a:extLst>
            </p:cNvPr>
            <p:cNvSpPr/>
            <p:nvPr/>
          </p:nvSpPr>
          <p:spPr>
            <a:xfrm>
              <a:off x="1508918" y="1888664"/>
              <a:ext cx="867460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Làm mô hình xe đua</a:t>
              </a:r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06A0CE6E-DEB5-452D-AD83-524D9D9E3990}"/>
                </a:ext>
              </a:extLst>
            </p:cNvPr>
            <p:cNvCxnSpPr/>
            <p:nvPr/>
          </p:nvCxnSpPr>
          <p:spPr>
            <a:xfrm>
              <a:off x="1673234" y="2519755"/>
              <a:ext cx="5621066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32748071"/>
      </p:ext>
    </p:extLst>
  </p:cSld>
  <p:clrMapOvr>
    <a:masterClrMapping/>
  </p:clrMapOvr>
  <p:transition spd="slow">
    <p:split orient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9CA8EA9-2DC6-4700-AD7B-70C838E75224}"/>
              </a:ext>
            </a:extLst>
          </p:cNvPr>
          <p:cNvSpPr/>
          <p:nvPr/>
        </p:nvSpPr>
        <p:spPr>
          <a:xfrm>
            <a:off x="1601914" y="2362200"/>
            <a:ext cx="36487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Báo cáo đánh giá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8DA1FC-AAE2-4B1A-B01A-733C508FEF81}"/>
              </a:ext>
            </a:extLst>
          </p:cNvPr>
          <p:cNvSpPr/>
          <p:nvPr/>
        </p:nvSpPr>
        <p:spPr>
          <a:xfrm>
            <a:off x="1813720" y="2955667"/>
            <a:ext cx="13563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Em hãy giới thiệu sản phẩm của mình với các bạn và nhận xét sản phẩm của các bạn theo mẫu phiếu đánh giá sau: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3583571-60A3-43C9-8963-F71D331E0F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519" y="4343400"/>
            <a:ext cx="13411200" cy="4351587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CB47B71A-FB19-432A-9191-A0DBDC0FFC9E}"/>
              </a:ext>
            </a:extLst>
          </p:cNvPr>
          <p:cNvGrpSpPr/>
          <p:nvPr/>
        </p:nvGrpSpPr>
        <p:grpSpPr>
          <a:xfrm>
            <a:off x="1601914" y="1658319"/>
            <a:ext cx="7134766" cy="677108"/>
            <a:chOff x="1508918" y="1888664"/>
            <a:chExt cx="8674608" cy="677108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876DC37-06BD-4258-AE91-36CDCA9F1D2F}"/>
                </a:ext>
              </a:extLst>
            </p:cNvPr>
            <p:cNvSpPr/>
            <p:nvPr/>
          </p:nvSpPr>
          <p:spPr>
            <a:xfrm>
              <a:off x="1508918" y="1888664"/>
              <a:ext cx="867460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Làm mô hình xe đua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ECB1454-1593-4F56-8C9A-26BA4CC2ED1C}"/>
                </a:ext>
              </a:extLst>
            </p:cNvPr>
            <p:cNvCxnSpPr/>
            <p:nvPr/>
          </p:nvCxnSpPr>
          <p:spPr>
            <a:xfrm>
              <a:off x="1673234" y="2519755"/>
              <a:ext cx="5621066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2111053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9CA8EA9-2DC6-4700-AD7B-70C838E75224}"/>
              </a:ext>
            </a:extLst>
          </p:cNvPr>
          <p:cNvSpPr/>
          <p:nvPr/>
        </p:nvSpPr>
        <p:spPr>
          <a:xfrm>
            <a:off x="801815" y="2590667"/>
            <a:ext cx="149565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 ý sản phẩm và nhận xét theo mẫu phiếu đánh giá: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BE5EBFC-DC7F-4CA0-979F-A7F1DFC344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993318"/>
              </p:ext>
            </p:extLst>
          </p:nvPr>
        </p:nvGraphicFramePr>
        <p:xfrm>
          <a:off x="8138319" y="4260113"/>
          <a:ext cx="7903325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1662">
                  <a:extLst>
                    <a:ext uri="{9D8B030D-6E8A-4147-A177-3AD203B41FA5}">
                      <a16:colId xmlns:a16="http://schemas.microsoft.com/office/drawing/2014/main" val="2696741233"/>
                    </a:ext>
                  </a:extLst>
                </a:gridCol>
                <a:gridCol w="1317221">
                  <a:extLst>
                    <a:ext uri="{9D8B030D-6E8A-4147-A177-3AD203B41FA5}">
                      <a16:colId xmlns:a16="http://schemas.microsoft.com/office/drawing/2014/main" val="1124371589"/>
                    </a:ext>
                  </a:extLst>
                </a:gridCol>
                <a:gridCol w="1317221">
                  <a:extLst>
                    <a:ext uri="{9D8B030D-6E8A-4147-A177-3AD203B41FA5}">
                      <a16:colId xmlns:a16="http://schemas.microsoft.com/office/drawing/2014/main" val="3960253562"/>
                    </a:ext>
                  </a:extLst>
                </a:gridCol>
                <a:gridCol w="1317221">
                  <a:extLst>
                    <a:ext uri="{9D8B030D-6E8A-4147-A177-3AD203B41FA5}">
                      <a16:colId xmlns:a16="http://schemas.microsoft.com/office/drawing/2014/main" val="333809133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endParaRPr lang="vi-VN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vi-VN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ĐÁNH GIÁ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45477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7301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b="1">
                          <a:solidFill>
                            <a:srgbClr val="3333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Chạy được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5005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b="1">
                          <a:solidFill>
                            <a:srgbClr val="3333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Chắc chắn, cân đối.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0597750"/>
                  </a:ext>
                </a:extLst>
              </a:tr>
            </a:tbl>
          </a:graphicData>
        </a:graphic>
      </p:graphicFrame>
      <p:sp>
        <p:nvSpPr>
          <p:cNvPr id="5" name="Star: 5 Points 4">
            <a:extLst>
              <a:ext uri="{FF2B5EF4-FFF2-40B4-BE49-F238E27FC236}">
                <a16:creationId xmlns:a16="http://schemas.microsoft.com/office/drawing/2014/main" id="{A220ED6D-F615-4A53-9F21-A502585A4F78}"/>
              </a:ext>
            </a:extLst>
          </p:cNvPr>
          <p:cNvSpPr/>
          <p:nvPr/>
        </p:nvSpPr>
        <p:spPr>
          <a:xfrm>
            <a:off x="12634119" y="4953000"/>
            <a:ext cx="152400" cy="152400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7A842646-C57E-44B3-9830-1E645B079EFD}"/>
              </a:ext>
            </a:extLst>
          </p:cNvPr>
          <p:cNvSpPr/>
          <p:nvPr/>
        </p:nvSpPr>
        <p:spPr>
          <a:xfrm>
            <a:off x="13700919" y="4953000"/>
            <a:ext cx="152400" cy="152400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Star: 5 Points 7">
            <a:extLst>
              <a:ext uri="{FF2B5EF4-FFF2-40B4-BE49-F238E27FC236}">
                <a16:creationId xmlns:a16="http://schemas.microsoft.com/office/drawing/2014/main" id="{0E069ADF-FD67-401E-9FF0-8CEAC7B752EE}"/>
              </a:ext>
            </a:extLst>
          </p:cNvPr>
          <p:cNvSpPr/>
          <p:nvPr/>
        </p:nvSpPr>
        <p:spPr>
          <a:xfrm>
            <a:off x="14234319" y="4953000"/>
            <a:ext cx="152400" cy="152400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" name="Star: 5 Points 11">
            <a:extLst>
              <a:ext uri="{FF2B5EF4-FFF2-40B4-BE49-F238E27FC236}">
                <a16:creationId xmlns:a16="http://schemas.microsoft.com/office/drawing/2014/main" id="{2D359B37-A5F2-4C84-A29C-FEEB4D6AA7E5}"/>
              </a:ext>
            </a:extLst>
          </p:cNvPr>
          <p:cNvSpPr/>
          <p:nvPr/>
        </p:nvSpPr>
        <p:spPr>
          <a:xfrm>
            <a:off x="14840449" y="4953000"/>
            <a:ext cx="152400" cy="152400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" name="Star: 5 Points 12">
            <a:extLst>
              <a:ext uri="{FF2B5EF4-FFF2-40B4-BE49-F238E27FC236}">
                <a16:creationId xmlns:a16="http://schemas.microsoft.com/office/drawing/2014/main" id="{C04E0E98-7977-417C-AC60-06ECE03C99CC}"/>
              </a:ext>
            </a:extLst>
          </p:cNvPr>
          <p:cNvSpPr/>
          <p:nvPr/>
        </p:nvSpPr>
        <p:spPr>
          <a:xfrm>
            <a:off x="15299384" y="4953000"/>
            <a:ext cx="152400" cy="152400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" name="Star: 5 Points 13">
            <a:extLst>
              <a:ext uri="{FF2B5EF4-FFF2-40B4-BE49-F238E27FC236}">
                <a16:creationId xmlns:a16="http://schemas.microsoft.com/office/drawing/2014/main" id="{DA70C25D-CBFC-4EF9-9607-D60340AA43FA}"/>
              </a:ext>
            </a:extLst>
          </p:cNvPr>
          <p:cNvSpPr/>
          <p:nvPr/>
        </p:nvSpPr>
        <p:spPr>
          <a:xfrm>
            <a:off x="15758319" y="4953000"/>
            <a:ext cx="152400" cy="152400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AA8ED65-9D12-4AFB-A902-C0C4866A3484}"/>
              </a:ext>
            </a:extLst>
          </p:cNvPr>
          <p:cNvSpPr/>
          <p:nvPr/>
        </p:nvSpPr>
        <p:spPr>
          <a:xfrm>
            <a:off x="9128919" y="4561055"/>
            <a:ext cx="18293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143688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vi-VN" sz="28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 CHÍ</a:t>
            </a: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65F7EE00-D1B3-4A38-AA92-972C3FB47C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992743"/>
              </p:ext>
            </p:extLst>
          </p:nvPr>
        </p:nvGraphicFramePr>
        <p:xfrm>
          <a:off x="8139296" y="6332753"/>
          <a:ext cx="7903325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1662">
                  <a:extLst>
                    <a:ext uri="{9D8B030D-6E8A-4147-A177-3AD203B41FA5}">
                      <a16:colId xmlns:a16="http://schemas.microsoft.com/office/drawing/2014/main" val="602829756"/>
                    </a:ext>
                  </a:extLst>
                </a:gridCol>
                <a:gridCol w="1317221">
                  <a:extLst>
                    <a:ext uri="{9D8B030D-6E8A-4147-A177-3AD203B41FA5}">
                      <a16:colId xmlns:a16="http://schemas.microsoft.com/office/drawing/2014/main" val="158245655"/>
                    </a:ext>
                  </a:extLst>
                </a:gridCol>
                <a:gridCol w="1317221">
                  <a:extLst>
                    <a:ext uri="{9D8B030D-6E8A-4147-A177-3AD203B41FA5}">
                      <a16:colId xmlns:a16="http://schemas.microsoft.com/office/drawing/2014/main" val="3712826386"/>
                    </a:ext>
                  </a:extLst>
                </a:gridCol>
                <a:gridCol w="1317221">
                  <a:extLst>
                    <a:ext uri="{9D8B030D-6E8A-4147-A177-3AD203B41FA5}">
                      <a16:colId xmlns:a16="http://schemas.microsoft.com/office/drawing/2014/main" val="21176818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b="1">
                          <a:solidFill>
                            <a:srgbClr val="3333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Trang trí đẹp, cân đối.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683031"/>
                  </a:ext>
                </a:extLst>
              </a:tr>
            </a:tbl>
          </a:graphicData>
        </a:graphic>
      </p:graphicFrame>
      <p:grpSp>
        <p:nvGrpSpPr>
          <p:cNvPr id="27" name="Group 26">
            <a:extLst>
              <a:ext uri="{FF2B5EF4-FFF2-40B4-BE49-F238E27FC236}">
                <a16:creationId xmlns:a16="http://schemas.microsoft.com/office/drawing/2014/main" id="{78390833-623D-44C3-BFDB-FE8C01679088}"/>
              </a:ext>
            </a:extLst>
          </p:cNvPr>
          <p:cNvGrpSpPr/>
          <p:nvPr/>
        </p:nvGrpSpPr>
        <p:grpSpPr>
          <a:xfrm>
            <a:off x="688753" y="1722480"/>
            <a:ext cx="7134766" cy="677108"/>
            <a:chOff x="1508918" y="1888664"/>
            <a:chExt cx="8674608" cy="67710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B513C615-BD62-41E7-8179-5B74F894BADC}"/>
                </a:ext>
              </a:extLst>
            </p:cNvPr>
            <p:cNvSpPr/>
            <p:nvPr/>
          </p:nvSpPr>
          <p:spPr>
            <a:xfrm>
              <a:off x="1508918" y="1888664"/>
              <a:ext cx="867460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Làm mô hình xe đua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92444B0-7082-4654-B637-A44614382FB6}"/>
                </a:ext>
              </a:extLst>
            </p:cNvPr>
            <p:cNvCxnSpPr/>
            <p:nvPr/>
          </p:nvCxnSpPr>
          <p:spPr>
            <a:xfrm>
              <a:off x="1673234" y="2519755"/>
              <a:ext cx="5621066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1873041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601914" y="1676400"/>
            <a:ext cx="4174205" cy="677108"/>
            <a:chOff x="1508918" y="1888664"/>
            <a:chExt cx="8674608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867460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3. Cùng ch</a:t>
              </a:r>
              <a:r>
                <a:rPr lang="vi-VN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ơ</a:t>
              </a:r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i.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5621066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568DA1FC-AAE2-4B1A-B01A-733C508FEF81}"/>
              </a:ext>
            </a:extLst>
          </p:cNvPr>
          <p:cNvSpPr/>
          <p:nvPr/>
        </p:nvSpPr>
        <p:spPr>
          <a:xfrm>
            <a:off x="2270919" y="2353508"/>
            <a:ext cx="135175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vi-VN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cùng các bạn chơi đồ chơi do mình làm ra.</a:t>
            </a:r>
            <a:endParaRPr lang="vi-VN" sz="3200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hought Bubble: Cloud 16">
            <a:extLst>
              <a:ext uri="{FF2B5EF4-FFF2-40B4-BE49-F238E27FC236}">
                <a16:creationId xmlns:a16="http://schemas.microsoft.com/office/drawing/2014/main" id="{62C73016-A16B-4831-8876-0E0D7A7C6FEB}"/>
              </a:ext>
            </a:extLst>
          </p:cNvPr>
          <p:cNvSpPr/>
          <p:nvPr/>
        </p:nvSpPr>
        <p:spPr>
          <a:xfrm>
            <a:off x="8831375" y="2937695"/>
            <a:ext cx="6858000" cy="4886621"/>
          </a:xfrm>
          <a:prstGeom prst="cloudCallout">
            <a:avLst/>
          </a:prstGeom>
          <a:solidFill>
            <a:srgbClr val="FFE1F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vi-VN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chơi: “Chạy nhanh hơn nữa”. Các xe xuất phát cùng 1 vạch đích xe nào chạy về vạch đích đầu tiên sẽ chiến thắng.</a:t>
            </a:r>
            <a:endParaRPr lang="vi-VN" sz="3200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1949A2-1C79-4E92-AB79-AA5AB57644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777" y="3401944"/>
            <a:ext cx="7841189" cy="5393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45980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601914" y="1676400"/>
            <a:ext cx="7298405" cy="1261884"/>
            <a:chOff x="1508918" y="1888664"/>
            <a:chExt cx="8674608" cy="1261884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8674608" cy="12618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Làm mô hình xe đua.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5621066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D9CA8EA9-2DC6-4700-AD7B-70C838E75224}"/>
              </a:ext>
            </a:extLst>
          </p:cNvPr>
          <p:cNvSpPr/>
          <p:nvPr/>
        </p:nvSpPr>
        <p:spPr>
          <a:xfrm>
            <a:off x="1601914" y="2362200"/>
            <a:ext cx="61670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Xác định yêu cầu của sản phẩm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8DA1FC-AAE2-4B1A-B01A-733C508FEF81}"/>
              </a:ext>
            </a:extLst>
          </p:cNvPr>
          <p:cNvSpPr/>
          <p:nvPr/>
        </p:nvSpPr>
        <p:spPr>
          <a:xfrm>
            <a:off x="1813719" y="2955667"/>
            <a:ext cx="127762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nêu các bộ phận chính và yêu cầu sản phẩm ở hình sau: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AD0B7DF-BB49-4F11-BFF6-F2836067F47C}"/>
              </a:ext>
            </a:extLst>
          </p:cNvPr>
          <p:cNvSpPr/>
          <p:nvPr/>
        </p:nvSpPr>
        <p:spPr>
          <a:xfrm>
            <a:off x="2042320" y="4171152"/>
            <a:ext cx="6476999" cy="3753648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bộ phận chính:</a:t>
            </a:r>
          </a:p>
          <a:p>
            <a:pPr algn="just"/>
            <a:r>
              <a:rPr lang="vi-VN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Khung xe</a:t>
            </a:r>
          </a:p>
          <a:p>
            <a:pPr algn="just"/>
            <a:r>
              <a:rPr lang="vi-VN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Bánh xe</a:t>
            </a:r>
          </a:p>
          <a:p>
            <a:pPr algn="just"/>
            <a:r>
              <a:rPr lang="vi-VN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Ống đỡ trục bánh xe.</a:t>
            </a:r>
            <a:endParaRPr lang="vi-VN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4ECDF4F8-DA06-4105-9F8E-3B6B16E58046}"/>
              </a:ext>
            </a:extLst>
          </p:cNvPr>
          <p:cNvSpPr/>
          <p:nvPr/>
        </p:nvSpPr>
        <p:spPr>
          <a:xfrm>
            <a:off x="2042320" y="4171152"/>
            <a:ext cx="6476999" cy="3753648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của sản phẩm:</a:t>
            </a:r>
          </a:p>
          <a:p>
            <a:pPr algn="just"/>
            <a:r>
              <a:rPr lang="vi-VN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Chạy được.</a:t>
            </a:r>
          </a:p>
          <a:p>
            <a:pPr algn="just"/>
            <a:r>
              <a:rPr lang="vi-VN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Chắc chắn.</a:t>
            </a:r>
          </a:p>
          <a:p>
            <a:pPr algn="just"/>
            <a:r>
              <a:rPr lang="vi-VN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Trang trí đẹp.</a:t>
            </a:r>
            <a:endParaRPr lang="vi-VN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16042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2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601914" y="1676400"/>
            <a:ext cx="7298405" cy="1261884"/>
            <a:chOff x="1508918" y="1888664"/>
            <a:chExt cx="8674608" cy="1261884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8674608" cy="12618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Làm mô hình xe đua.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5621066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D9CA8EA9-2DC6-4700-AD7B-70C838E75224}"/>
              </a:ext>
            </a:extLst>
          </p:cNvPr>
          <p:cNvSpPr/>
          <p:nvPr/>
        </p:nvSpPr>
        <p:spPr>
          <a:xfrm>
            <a:off x="1601914" y="2362200"/>
            <a:ext cx="57887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Chuẩn bị vật liệu và dụng cụ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8DA1FC-AAE2-4B1A-B01A-733C508FEF81}"/>
              </a:ext>
            </a:extLst>
          </p:cNvPr>
          <p:cNvSpPr/>
          <p:nvPr/>
        </p:nvSpPr>
        <p:spPr>
          <a:xfrm>
            <a:off x="1710665" y="2954553"/>
            <a:ext cx="133461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 bạn tính toán số lượng và chuẩn bị đầy đủ các dụng cụ và vật liệu cần thiết.</a:t>
            </a:r>
          </a:p>
        </p:txBody>
      </p:sp>
      <p:sp>
        <p:nvSpPr>
          <p:cNvPr id="17" name="Thought Bubble: Cloud 16">
            <a:extLst>
              <a:ext uri="{FF2B5EF4-FFF2-40B4-BE49-F238E27FC236}">
                <a16:creationId xmlns:a16="http://schemas.microsoft.com/office/drawing/2014/main" id="{2A3FE281-63C1-458E-9774-D8C680B459E8}"/>
              </a:ext>
            </a:extLst>
          </p:cNvPr>
          <p:cNvSpPr/>
          <p:nvPr/>
        </p:nvSpPr>
        <p:spPr>
          <a:xfrm>
            <a:off x="12253119" y="869835"/>
            <a:ext cx="3669594" cy="1872734"/>
          </a:xfrm>
          <a:prstGeom prst="cloudCallout">
            <a:avLst/>
          </a:prstGeom>
          <a:solidFill>
            <a:srgbClr val="FFE1F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 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4F98BF-2DEC-4AC1-9A18-1C19E2AAF7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437" y="4186549"/>
            <a:ext cx="13258881" cy="4532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8792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46919" y="1680493"/>
            <a:ext cx="7298405" cy="1261884"/>
            <a:chOff x="1508918" y="1888664"/>
            <a:chExt cx="8674608" cy="1261884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8674608" cy="12618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Làm mô hình xe đua.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5621066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D9CA8EA9-2DC6-4700-AD7B-70C838E75224}"/>
              </a:ext>
            </a:extLst>
          </p:cNvPr>
          <p:cNvSpPr/>
          <p:nvPr/>
        </p:nvSpPr>
        <p:spPr>
          <a:xfrm>
            <a:off x="746919" y="2366293"/>
            <a:ext cx="57887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Chuẩn bị vật liệu và dụng cụ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8DA1FC-AAE2-4B1A-B01A-733C508FEF81}"/>
              </a:ext>
            </a:extLst>
          </p:cNvPr>
          <p:cNvSpPr/>
          <p:nvPr/>
        </p:nvSpPr>
        <p:spPr>
          <a:xfrm>
            <a:off x="855671" y="2958646"/>
            <a:ext cx="85365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Số lượng các dụng cụ và vật liệu cần thiết.</a:t>
            </a:r>
          </a:p>
        </p:txBody>
      </p:sp>
      <p:sp>
        <p:nvSpPr>
          <p:cNvPr id="17" name="Thought Bubble: Cloud 16">
            <a:extLst>
              <a:ext uri="{FF2B5EF4-FFF2-40B4-BE49-F238E27FC236}">
                <a16:creationId xmlns:a16="http://schemas.microsoft.com/office/drawing/2014/main" id="{2A3FE281-63C1-458E-9774-D8C680B459E8}"/>
              </a:ext>
            </a:extLst>
          </p:cNvPr>
          <p:cNvSpPr/>
          <p:nvPr/>
        </p:nvSpPr>
        <p:spPr>
          <a:xfrm>
            <a:off x="10423463" y="1524000"/>
            <a:ext cx="4050594" cy="1872734"/>
          </a:xfrm>
          <a:prstGeom prst="cloudCallout">
            <a:avLst/>
          </a:prstGeom>
          <a:solidFill>
            <a:srgbClr val="FFE1F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 diện các nhóm báo cáo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485857-ED86-471E-9C21-57ACC71DF8B0}"/>
              </a:ext>
            </a:extLst>
          </p:cNvPr>
          <p:cNvSpPr/>
          <p:nvPr/>
        </p:nvSpPr>
        <p:spPr>
          <a:xfrm>
            <a:off x="9586119" y="3696457"/>
            <a:ext cx="6096000" cy="486287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dụng cụ, vật liệu cần thiết:</a:t>
            </a:r>
          </a:p>
          <a:p>
            <a:pPr algn="just">
              <a:spcBef>
                <a:spcPts val="600"/>
              </a:spcBef>
            </a:pPr>
            <a:r>
              <a:rPr lang="vi-VN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Bìa các tông: 2 bìa các tông to hoặc 3-4 bìa các tông nhỏ (mỗi HS).</a:t>
            </a:r>
          </a:p>
          <a:p>
            <a:pPr algn="just">
              <a:spcBef>
                <a:spcPts val="600"/>
              </a:spcBef>
            </a:pPr>
            <a:r>
              <a:rPr lang="vi-VN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Băng dính: 1 cuộn (mỗi bàn).</a:t>
            </a:r>
          </a:p>
          <a:p>
            <a:pPr algn="just">
              <a:spcBef>
                <a:spcPts val="600"/>
              </a:spcBef>
            </a:pPr>
            <a:r>
              <a:rPr lang="vi-VN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Keo sữa: 1 lọ (mỗi bàn).</a:t>
            </a:r>
          </a:p>
          <a:p>
            <a:pPr algn="just">
              <a:spcBef>
                <a:spcPts val="600"/>
              </a:spcBef>
            </a:pPr>
            <a:r>
              <a:rPr lang="vi-VN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Ống hút giấy: 2 ống hút (mỗi HS)</a:t>
            </a:r>
          </a:p>
          <a:p>
            <a:pPr algn="just">
              <a:spcBef>
                <a:spcPts val="600"/>
              </a:spcBef>
            </a:pPr>
            <a:r>
              <a:rPr lang="vi-VN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Que tre, gỗ: 2 que (mỗi HS).</a:t>
            </a:r>
          </a:p>
          <a:p>
            <a:pPr algn="just">
              <a:spcBef>
                <a:spcPts val="600"/>
              </a:spcBef>
            </a:pPr>
            <a:r>
              <a:rPr lang="vi-VN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Compa, thước kẻ, ê ke, bút chì, kéo, bút màu: mỗi HS tự chuẩn bị riêng cho mình</a:t>
            </a:r>
            <a:r>
              <a:rPr lang="vi-VN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833170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9CA8EA9-2DC6-4700-AD7B-70C838E75224}"/>
              </a:ext>
            </a:extLst>
          </p:cNvPr>
          <p:cNvSpPr/>
          <p:nvPr/>
        </p:nvSpPr>
        <p:spPr>
          <a:xfrm>
            <a:off x="698753" y="2133600"/>
            <a:ext cx="40991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Quy trình thực hiện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03B541B-EA2E-491B-B1E2-E9DDEE899729}"/>
              </a:ext>
            </a:extLst>
          </p:cNvPr>
          <p:cNvSpPr/>
          <p:nvPr/>
        </p:nvSpPr>
        <p:spPr>
          <a:xfrm>
            <a:off x="698753" y="2622469"/>
            <a:ext cx="110209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em cùng thực hiện gấp máy bay theo các bước dưới đây: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65E5D31-88CA-4B77-84B3-32B120DC8446}"/>
              </a:ext>
            </a:extLst>
          </p:cNvPr>
          <p:cNvSpPr/>
          <p:nvPr/>
        </p:nvSpPr>
        <p:spPr>
          <a:xfrm>
            <a:off x="588525" y="7655152"/>
            <a:ext cx="7195683" cy="138499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Dùng com pa vẽ trên tấm bìa đường tròn có bán kính 2cm. Cắt theo đường tròn để được bánh xe.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5F51867-51F8-4A15-BE54-3350B1B04583}"/>
              </a:ext>
            </a:extLst>
          </p:cNvPr>
          <p:cNvSpPr/>
          <p:nvPr/>
        </p:nvSpPr>
        <p:spPr>
          <a:xfrm>
            <a:off x="8492431" y="7873425"/>
            <a:ext cx="6454576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Làm tương tự được 4 bánh xe có bán kính 2cm.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5907E0C3-ABF0-459B-A94A-3DBAE69645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518" y="3215936"/>
            <a:ext cx="5940115" cy="4192082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0318DC89-5A16-49F9-985D-73E916B973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1719" y="3169150"/>
            <a:ext cx="6374892" cy="4657489"/>
          </a:xfrm>
          <a:prstGeom prst="rect">
            <a:avLst/>
          </a:prstGeom>
        </p:spPr>
      </p:pic>
      <p:grpSp>
        <p:nvGrpSpPr>
          <p:cNvPr id="51" name="Group 50">
            <a:extLst>
              <a:ext uri="{FF2B5EF4-FFF2-40B4-BE49-F238E27FC236}">
                <a16:creationId xmlns:a16="http://schemas.microsoft.com/office/drawing/2014/main" id="{F96EB9E2-BB87-4D49-B172-003CD3FA8025}"/>
              </a:ext>
            </a:extLst>
          </p:cNvPr>
          <p:cNvGrpSpPr/>
          <p:nvPr/>
        </p:nvGrpSpPr>
        <p:grpSpPr>
          <a:xfrm>
            <a:off x="698753" y="1447800"/>
            <a:ext cx="7134766" cy="677108"/>
            <a:chOff x="1508918" y="1888664"/>
            <a:chExt cx="8674608" cy="677108"/>
          </a:xfrm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46A09CD6-79FF-48EE-8358-36BD10972AF9}"/>
                </a:ext>
              </a:extLst>
            </p:cNvPr>
            <p:cNvSpPr/>
            <p:nvPr/>
          </p:nvSpPr>
          <p:spPr>
            <a:xfrm>
              <a:off x="1508918" y="1888664"/>
              <a:ext cx="867460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Làm mô hình xe đua</a:t>
              </a:r>
            </a:p>
          </p:txBody>
        </p: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08B5E763-3B4D-4821-8E95-3FD1037D1D00}"/>
                </a:ext>
              </a:extLst>
            </p:cNvPr>
            <p:cNvCxnSpPr/>
            <p:nvPr/>
          </p:nvCxnSpPr>
          <p:spPr>
            <a:xfrm>
              <a:off x="1673234" y="2519755"/>
              <a:ext cx="5621066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3428799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2" grpId="0"/>
      <p:bldP spid="44" grpId="0" animBg="1"/>
      <p:bldP spid="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9CA8EA9-2DC6-4700-AD7B-70C838E75224}"/>
              </a:ext>
            </a:extLst>
          </p:cNvPr>
          <p:cNvSpPr/>
          <p:nvPr/>
        </p:nvSpPr>
        <p:spPr>
          <a:xfrm>
            <a:off x="698753" y="2133600"/>
            <a:ext cx="40991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Quy trình thực hiện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03B541B-EA2E-491B-B1E2-E9DDEE899729}"/>
              </a:ext>
            </a:extLst>
          </p:cNvPr>
          <p:cNvSpPr/>
          <p:nvPr/>
        </p:nvSpPr>
        <p:spPr>
          <a:xfrm>
            <a:off x="698753" y="2622469"/>
            <a:ext cx="108382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em cùng thực hiện gấp máy bay theo các bước dưới đây: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65E5D31-88CA-4B77-84B3-32B120DC8446}"/>
              </a:ext>
            </a:extLst>
          </p:cNvPr>
          <p:cNvSpPr/>
          <p:nvPr/>
        </p:nvSpPr>
        <p:spPr>
          <a:xfrm>
            <a:off x="793699" y="8013691"/>
            <a:ext cx="6580088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Vẽ trên tấm bìa hình chữ nhật có kích thước 8 cm x 12 cm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5F51867-51F8-4A15-BE54-3350B1B04583}"/>
              </a:ext>
            </a:extLst>
          </p:cNvPr>
          <p:cNvSpPr/>
          <p:nvPr/>
        </p:nvSpPr>
        <p:spPr>
          <a:xfrm>
            <a:off x="8696424" y="7943480"/>
            <a:ext cx="6454576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Dùng kéo cắt tạo khung xe. Cắt góc hai đầu khung xe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0DC4268-8DD2-41E2-B7FF-02D413284A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254" y="3215989"/>
            <a:ext cx="6334329" cy="449378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062B67E-15C8-4A20-BDDE-A372E26CE8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3277" y="3145720"/>
            <a:ext cx="7241107" cy="4867971"/>
          </a:xfrm>
          <a:prstGeom prst="rect">
            <a:avLst/>
          </a:pr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645186DA-490F-4B18-9811-E7C5D7C6725F}"/>
              </a:ext>
            </a:extLst>
          </p:cNvPr>
          <p:cNvGrpSpPr/>
          <p:nvPr/>
        </p:nvGrpSpPr>
        <p:grpSpPr>
          <a:xfrm>
            <a:off x="698753" y="1447800"/>
            <a:ext cx="7134766" cy="677108"/>
            <a:chOff x="1508918" y="1888664"/>
            <a:chExt cx="8674608" cy="67710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B6F26303-17BA-4917-AF14-E603133F71A5}"/>
                </a:ext>
              </a:extLst>
            </p:cNvPr>
            <p:cNvSpPr/>
            <p:nvPr/>
          </p:nvSpPr>
          <p:spPr>
            <a:xfrm>
              <a:off x="1508918" y="1888664"/>
              <a:ext cx="867460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Làm mô hình xe đua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3F01B54B-21C2-4C29-9A9C-58C80DA1F3A2}"/>
                </a:ext>
              </a:extLst>
            </p:cNvPr>
            <p:cNvCxnSpPr/>
            <p:nvPr/>
          </p:nvCxnSpPr>
          <p:spPr>
            <a:xfrm>
              <a:off x="1673234" y="2519755"/>
              <a:ext cx="5621066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878261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2" grpId="0"/>
      <p:bldP spid="44" grpId="0" animBg="1"/>
      <p:bldP spid="4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9CA8EA9-2DC6-4700-AD7B-70C838E75224}"/>
              </a:ext>
            </a:extLst>
          </p:cNvPr>
          <p:cNvSpPr/>
          <p:nvPr/>
        </p:nvSpPr>
        <p:spPr>
          <a:xfrm>
            <a:off x="698753" y="2133600"/>
            <a:ext cx="40991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Quy trình thực hiện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03B541B-EA2E-491B-B1E2-E9DDEE899729}"/>
              </a:ext>
            </a:extLst>
          </p:cNvPr>
          <p:cNvSpPr/>
          <p:nvPr/>
        </p:nvSpPr>
        <p:spPr>
          <a:xfrm>
            <a:off x="1052781" y="2647907"/>
            <a:ext cx="60949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2: Làm ống đỡ trục bánh xe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65E5D31-88CA-4B77-84B3-32B120DC8446}"/>
              </a:ext>
            </a:extLst>
          </p:cNvPr>
          <p:cNvSpPr/>
          <p:nvPr/>
        </p:nvSpPr>
        <p:spPr>
          <a:xfrm>
            <a:off x="870826" y="7720756"/>
            <a:ext cx="7010400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Trên khung xe, đánh dấu điểm M,N G,H. Vẽ đoạn thẳng MN và GH.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5F51867-51F8-4A15-BE54-3350B1B04583}"/>
              </a:ext>
            </a:extLst>
          </p:cNvPr>
          <p:cNvSpPr/>
          <p:nvPr/>
        </p:nvSpPr>
        <p:spPr>
          <a:xfrm>
            <a:off x="8472542" y="7424259"/>
            <a:ext cx="7315200" cy="15696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Cắt 2 đoạn ống hiuts dài 9cm. Dùng băng dính dán 2 ống hút vào khung xe tại vị trí MN và GH.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9E28DC-FA2B-4F7B-AC6C-EA6CD02B33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5075" y="2999901"/>
            <a:ext cx="7342879" cy="421507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E784688-0EF0-4321-AF26-83E9E280F4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55" y="3339239"/>
            <a:ext cx="6856143" cy="4215079"/>
          </a:xfrm>
          <a:prstGeom prst="rect">
            <a:avLst/>
          </a:prstGeom>
        </p:spPr>
      </p:pic>
      <p:grpSp>
        <p:nvGrpSpPr>
          <p:cNvPr id="28" name="Group 27">
            <a:extLst>
              <a:ext uri="{FF2B5EF4-FFF2-40B4-BE49-F238E27FC236}">
                <a16:creationId xmlns:a16="http://schemas.microsoft.com/office/drawing/2014/main" id="{84D36358-C19B-4D4A-A277-011FBBFA9A49}"/>
              </a:ext>
            </a:extLst>
          </p:cNvPr>
          <p:cNvGrpSpPr/>
          <p:nvPr/>
        </p:nvGrpSpPr>
        <p:grpSpPr>
          <a:xfrm>
            <a:off x="698753" y="1447800"/>
            <a:ext cx="7134766" cy="677108"/>
            <a:chOff x="1508918" y="1888664"/>
            <a:chExt cx="8674608" cy="677108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F7D85639-A360-4510-867A-E90A0CEF0775}"/>
                </a:ext>
              </a:extLst>
            </p:cNvPr>
            <p:cNvSpPr/>
            <p:nvPr/>
          </p:nvSpPr>
          <p:spPr>
            <a:xfrm>
              <a:off x="1508918" y="1888664"/>
              <a:ext cx="867460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Làm mô hình xe đua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B13C161E-0626-47C0-8E33-12050BE0F282}"/>
                </a:ext>
              </a:extLst>
            </p:cNvPr>
            <p:cNvCxnSpPr/>
            <p:nvPr/>
          </p:nvCxnSpPr>
          <p:spPr>
            <a:xfrm>
              <a:off x="1673234" y="2519755"/>
              <a:ext cx="5621066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4351157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2" grpId="0"/>
      <p:bldP spid="44" grpId="0" animBg="1"/>
      <p:bldP spid="4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9CA8EA9-2DC6-4700-AD7B-70C838E75224}"/>
              </a:ext>
            </a:extLst>
          </p:cNvPr>
          <p:cNvSpPr/>
          <p:nvPr/>
        </p:nvSpPr>
        <p:spPr>
          <a:xfrm>
            <a:off x="698753" y="2133600"/>
            <a:ext cx="40991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Quy trình thực hiện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03B541B-EA2E-491B-B1E2-E9DDEE899729}"/>
              </a:ext>
            </a:extLst>
          </p:cNvPr>
          <p:cNvSpPr/>
          <p:nvPr/>
        </p:nvSpPr>
        <p:spPr>
          <a:xfrm>
            <a:off x="1052781" y="2647907"/>
            <a:ext cx="64363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3: Gắn bánh vào trục bánh xe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65E5D31-88CA-4B77-84B3-32B120DC8446}"/>
              </a:ext>
            </a:extLst>
          </p:cNvPr>
          <p:cNvSpPr/>
          <p:nvPr/>
        </p:nvSpPr>
        <p:spPr>
          <a:xfrm>
            <a:off x="536491" y="3444525"/>
            <a:ext cx="7010400" cy="384720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Chuẩn bị 2 que tre hoặc gỗ, dài 12cm để làm trục bánh xe</a:t>
            </a:r>
          </a:p>
          <a:p>
            <a:pPr algn="just">
              <a:spcBef>
                <a:spcPts val="1200"/>
              </a:spcBef>
            </a:pPr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Dùng đầu mũi com pa tạo một lỗ ở tâm bánh xe đủ để xuyên trục bánh xe qua.</a:t>
            </a:r>
          </a:p>
          <a:p>
            <a:pPr algn="just">
              <a:spcBef>
                <a:spcPts val="1200"/>
              </a:spcBef>
            </a:pPr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Lắp bánh xe vào trục làm bánh xe, cách đầu trục khoảng 1cm.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3A2926-999C-4969-AEAE-6300200AF2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8319" y="3444525"/>
            <a:ext cx="7584251" cy="4832106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B416256C-FC14-4773-A3B5-DE4534891CC4}"/>
              </a:ext>
            </a:extLst>
          </p:cNvPr>
          <p:cNvGrpSpPr/>
          <p:nvPr/>
        </p:nvGrpSpPr>
        <p:grpSpPr>
          <a:xfrm>
            <a:off x="698753" y="1447800"/>
            <a:ext cx="7134766" cy="677108"/>
            <a:chOff x="1508918" y="1888664"/>
            <a:chExt cx="8674608" cy="677108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28C9653F-2918-40B6-B36C-03B620910690}"/>
                </a:ext>
              </a:extLst>
            </p:cNvPr>
            <p:cNvSpPr/>
            <p:nvPr/>
          </p:nvSpPr>
          <p:spPr>
            <a:xfrm>
              <a:off x="1508918" y="1888664"/>
              <a:ext cx="867460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Làm mô hình xe đua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2AA395C-56DD-4DBF-A713-0FC9F324EB93}"/>
                </a:ext>
              </a:extLst>
            </p:cNvPr>
            <p:cNvCxnSpPr/>
            <p:nvPr/>
          </p:nvCxnSpPr>
          <p:spPr>
            <a:xfrm>
              <a:off x="1673234" y="2519755"/>
              <a:ext cx="5621066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5371985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2" grpId="0"/>
      <p:bldP spid="4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9CA8EA9-2DC6-4700-AD7B-70C838E75224}"/>
              </a:ext>
            </a:extLst>
          </p:cNvPr>
          <p:cNvSpPr/>
          <p:nvPr/>
        </p:nvSpPr>
        <p:spPr>
          <a:xfrm>
            <a:off x="698753" y="2133600"/>
            <a:ext cx="40991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Quy trình thực hiện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03B541B-EA2E-491B-B1E2-E9DDEE899729}"/>
              </a:ext>
            </a:extLst>
          </p:cNvPr>
          <p:cNvSpPr/>
          <p:nvPr/>
        </p:nvSpPr>
        <p:spPr>
          <a:xfrm>
            <a:off x="1127919" y="2709983"/>
            <a:ext cx="63997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3: Gắn bánh vào trục bánh xe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65E5D31-88CA-4B77-84B3-32B120DC8446}"/>
              </a:ext>
            </a:extLst>
          </p:cNvPr>
          <p:cNvSpPr/>
          <p:nvPr/>
        </p:nvSpPr>
        <p:spPr>
          <a:xfrm>
            <a:off x="1127919" y="3442707"/>
            <a:ext cx="7010400" cy="433965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Luồn trục bánh xe vào trong ống hút dán trên khung xe đầu kia lắp tiếp bánh xe còn lại.</a:t>
            </a:r>
          </a:p>
          <a:p>
            <a:pPr algn="just">
              <a:spcBef>
                <a:spcPts val="1200"/>
              </a:spcBef>
            </a:pPr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Dùng băng dính hoặc keo dán để cố định bánh xe vào trục.</a:t>
            </a:r>
          </a:p>
          <a:p>
            <a:pPr algn="just">
              <a:spcBef>
                <a:spcPts val="1200"/>
              </a:spcBef>
            </a:pPr>
            <a:r>
              <a:rPr lang="vi-VN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vi-VN" sz="3200" b="1" i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 ý: Khi lắp bánh xe vào trục cần đảm bảo bánh xe vuông góc với trục bánh xe.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F7FD549-B90C-4884-A55F-8EBDCF4D7FF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302"/>
          <a:stretch/>
        </p:blipFill>
        <p:spPr>
          <a:xfrm>
            <a:off x="8671719" y="2442463"/>
            <a:ext cx="7010400" cy="5814219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A7DDFEF4-0EA1-4175-866E-00924ADEC892}"/>
              </a:ext>
            </a:extLst>
          </p:cNvPr>
          <p:cNvGrpSpPr/>
          <p:nvPr/>
        </p:nvGrpSpPr>
        <p:grpSpPr>
          <a:xfrm>
            <a:off x="698753" y="1447800"/>
            <a:ext cx="7134766" cy="677108"/>
            <a:chOff x="1508918" y="1888664"/>
            <a:chExt cx="8674608" cy="677108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7ABB52C-5F74-44F5-A391-1D9C63A35B83}"/>
                </a:ext>
              </a:extLst>
            </p:cNvPr>
            <p:cNvSpPr/>
            <p:nvPr/>
          </p:nvSpPr>
          <p:spPr>
            <a:xfrm>
              <a:off x="1508918" y="1888664"/>
              <a:ext cx="867460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Làm mô hình xe đua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0A50EE44-0A49-4476-97C7-78039F46F565}"/>
                </a:ext>
              </a:extLst>
            </p:cNvPr>
            <p:cNvCxnSpPr/>
            <p:nvPr/>
          </p:nvCxnSpPr>
          <p:spPr>
            <a:xfrm>
              <a:off x="1673234" y="2519755"/>
              <a:ext cx="5621066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104629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2" grpId="0"/>
      <p:bldP spid="4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10501</TotalTime>
  <Words>942</Words>
  <Application>Microsoft Office PowerPoint</Application>
  <PresentationFormat>Custom</PresentationFormat>
  <Paragraphs>86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Tuyết Trương</dc:creator>
  <cp:lastModifiedBy>Administrator</cp:lastModifiedBy>
  <cp:revision>1416</cp:revision>
  <dcterms:created xsi:type="dcterms:W3CDTF">2008-09-09T22:52:10Z</dcterms:created>
  <dcterms:modified xsi:type="dcterms:W3CDTF">2025-04-14T05:48:48Z</dcterms:modified>
</cp:coreProperties>
</file>