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322" r:id="rId3"/>
    <p:sldId id="277" r:id="rId4"/>
    <p:sldId id="300" r:id="rId5"/>
    <p:sldId id="323" r:id="rId6"/>
    <p:sldId id="316" r:id="rId7"/>
    <p:sldId id="32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19.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12270 7838,'33'0,"-33"-33,33 33,0 0,0 0,0 0,34 0,-34 0,33 0,-33 0,0 0,33 0,66 0,67 33,-67 0,-33-33,67 0,-1 0,-99 0,0 0,0 0,1 0,-34 0,66 0,-66 0,33 0,0 0,-33 0,34 0,-1-33,33 0,0 33,0 0,34 0,-1 0,0 0,67 0,-67 0,0 0,-66 0,34 0,-1-33,0 33,-33 0,33 0,1 0,-1 0,0 0,66 0,-65 0,-67 0,66 0,-33 33,-33-33,0 33,33-33,-33 0,0 0,34 0,-1 0,99 66,-66-32,-33-1,1-33,-34 33,33-33,33 0,0 0,34 0,-34 0,-33 0,0 0,0 0,-33 0,0 0,0 0,34 0,-34 0,0 0,0 0,0 0,0 0,33 0,-33 33,33-33,-33 0,0 0,1-33,32 33,0 0,33 0,-33 0,0-33,-33 33,34 0,-67-33,33 33,0 0,0 0,0 0,0 0,0 0,0 0,0-34,0 34,0 0,0 0,0 0,1 0,-1 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57.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1124 10451,'34'0,"-1"0,0 0,0 0,0 0,33-33,0 0,0 33,34 0,-1 0,-66 0,33 0,66 0,-33 0,34 0,-1 0,-33 0,-33 0,-33 0,1 0,32 0,-33 0,0 0,0 0,0 0,0 0,33 0,-33 0,0 0,33 0,-32 0,-1 0,33 0,0 0,0 0,33 0,-33 0,1 0,-1 0,0 0,0 0,0 0,-33 0,0 0,33 0,-32 0,32 0,33 33,-66-33,33 0,0 0,-33 0,67 0,-67 0,0 0,0 0,0 0,0 0,33 0,0 0,33 0,-32 0,-34 0,0 0,0 0,0 0,0 0,0 0,0 0,66 0,-33 0,-32 0,-1 0,0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59.1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1356 10484,'33'0,"0"0,0 0,0 0,0 0,67 0,-67 0,0 0,33 0,-33 0,66 0,-33 0,34 0,-34 0,0 0,0 0,-33 0,99 0,-99 0,0 0,34 0,-1 33,-33-33,0 0,0 33,0-33,0 0,0 0,0 0,0 0,0 0,0 0,1 0,32 0,-33 0,66 33,-66-33,33 0,33 0,-32 0,-34 0,0 0,33 0,0 0,-33 0,0 0,33 0,-33 0,34 33,-34-33,0 0,0 0,0 0,66 0,-66 0,0 0,0 0,0 0,33 0,67 33,-100-33,33 0,-33 0,33 0,0 0,-33 0,34 0,-1 0,0 0,-33 0,33 0,0 0,-33 0,0 0,0 0,1 34,32-34</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1:39.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9525 13924,'33'-33,"0"33,0-33,33 66,1 0,-34 0,0 0,0-33,0 0,0 0,0 0,33 33,-33-33,33 33,-33 0,0-33,34 0,-1 0,-33 0,0 0,33 33,-66 0,66-33,-33 0,33 0,-33 0,1 0,32 0,0 0,-33 0,0 0,0 0,0 0,0 0,0 0,0 0,0 0,34 0,-34 0,66 0,-66 0,33 0,-33 0,0 0,33 0,-33 0,67 0,-34 0,0 0,0 0,33 0,1 0,-34 0,33 0,-33 0,0 0,0 0,-33 0,0 0,67-33,-67 33,33 0,0 0,0 0,-33 0,33 0,34-66,65 33,-66 0,34 33,-34 0,-33 0,0 0,0 0,0 0,-33 0,0 0,1 0,-1 0,0 0,0 0,0 0,0 0,33 0,-33 0,33 0,34 0,-34 0,33 0,0 0,0 0,1 0,-1 0,-33 0,0 0,33 33,-33 0,-33-33,34 0,32 0,0 0,-33 0,0 0,67 0,-34 0,0 0,-33 0,33 33,67 0,-34-33,0 0,-32 0,32 0,-66 0,-33 0,33 0,33 0,-65 0,-1 0,0 0,0 0,0 0,33 0,33 0,-33 0,-33 0,0 0,1 0,-1 0,0 0,0 0,66 0,-33 0,100 0,-67 0,-33 0,-33 0,0 0,0 0,0 0,0 33</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1:41.6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9095 13858,'66'0,"0"0,-33 0,0 0,1 0,32 0,33 0,-66 0,0 0,0 0,0 0,33 0,-33 0,1 0,32 0,33 0,0 0,-33 0,-33 0,33 0,34 0,-34 0,0 0,33 0,0 0,-66 0,34 0,-34 0,0 0,33 0,-33 0,33 0,0 0,0 0,1 0,-1 0,-33 0,33-34,-33 34,33 0,-33 0,0 0,67 0,65 67,-33-67,0 0,-65 0,-1 0,33 0,-33 0,0 66,33 0,1-66,-67 0,66 0,-33 33,-33-33,0 0,33 0,1 0,-34 0,0 0,0 0,0 0,33 0,0 0,33 0,-32 0,32 0,0 0,-66 0,33 0,0 0,0 0,1 0,-34 0,0 0,33 0,0 0,-33 0,0 0,0 0,0 0,0 0,1 0,32 0,0 0,33 0,-33 0,-33 0,0 0,0 0,34 0,-34 0,0 0,0 0,33 0,-33 0,33 0,-33 0,0 0,66 33,1-33,-67 0,33 0,-33 0,33 0,-33 0,0 0,0 0,33 0,1 0,-1 0,0 0,0 0,66 0,34 33,-67-33,33 33,67 0,-34 0,-132-33,33 0,-33 33,33-33,-32 0,32 0,-33 0,0 0,66 0,-33 0,-33 0,0 0,0 0,0 0,1 0,65 0,-33 0,-33 0,33 34,0-1,0-33</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21.1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12138 8334,'66'0,"-33"0,0 0,0 0,0 0,33 0,-33-33,34 33,32-33,-33 33,33 0,33-33,-65 0,-1 0,33 33,0 0,-33 0,34 0,-1 0,0 0,33 0,67 0,-67 0,0 0,1 0,-1 0,-33 0,33 0,-65 0,32 0,0 0,-33 0,-33 0,66 0,-66 0,34 0,-34 0,0 0,33 0,-33 0,0 0,66 0,-66 33,0-33,34 0,32 33,-33 0,0-33,0 0,0 0,1 0,-1 0,99 99,-99-32,0-67,0 0,-32 0,32 0,-33 0,33 0,-33 0,0 0,66 0,-33 0,1 0,-1 0,-33 0,0 0,33 0,0 33,0 0,-33-33,33 0,-32 0,-1 0,66 0,-33 0,-33 0,33 0,0 0,-33 0,1 0,-1 0,33 0,-33 0,0 0,33 0,-33 0,66 0,1 0,-67 0,0 0,33 0,-33-33,0 0,33 33,-33 0,33-33,-33 33,0 0,34-34,-1 34,-33-33,33 33,-33 0,33 0,-33-33,33 33,-32-33,-1 33,0-33,0 33,0-33,0 33,-33-33,-33 33,33-33,66 33,-33 0,0 0,0 0,0-33</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22.6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19877 8136,'0'33,"-33"-33,0 0,0 0,-34 0,34 0,0 0,0 0,0 0,-66 0,99 33,-99-33,99 66,0-33,-66-33,-67 0,34 0,33 0,-33 0,-1 0,1 0,0 0,33 0,-33 0,66 0,-34 0,34 0,-33 0,0 0,33 0,-33 0,-33 0,33 0,-1 0,-32 0,66 0,-33 0,33 0,-33 0,33 0,0 0,-34 0,1 0,33 0,-33 33,0-33,0 0,33 0,0 0,0 0,-1 0,1 33,0-33,-66 0,33 0,33 0,-66 0,-1 0,34 0,-33 0,33 0,33 0,-33 0,-33 0,-1 0,1-66,-33 33,33 0,-67 0,67 0,-33 0,32 33,1 0,0 0,0 0,0 0,66 0,-67-33,-32 0,66 0,-33 33,-34-33,34 33,0 0,66 0,-66 0,32 0,1 0,33 0,0 0,0 0,0 0,-33 0,0 0,0 0,-1 0,34 0,0 0,-33 0,33 0,-33 0,33 0,-66 0,33 66,-1-66,34 0,-33 0,0 0,0 0,0 33,33-33,0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24.9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1224 9194,'0'-33,"33"33,0-33,0 0,0 33,0 0,0 0,33 0,-33 0,34 0,32 33,-66-33,0 0,33 0,-33 0,0 0,0 0,0 0,0 0,0 0,67 0,-1 0,-33 0,0 0,-33 0,0 0,0 0,0 0,1 0,-1 0,0 0,33 0,0 0,-33 0,0 0,0 0,0 0,33 0,1 0,-1 0,0 0,33 0,-33 0,0 0,34 0,-1 0,66 0,-99 0,0 0,1 0,-1 0,-33 0,0 0,0 0,0 0,33 0,0 0,-33 0,0 0,1 0,32 0,-33 0,0 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26.6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926 9558,'33'-33,"0"33,0 0,33 0,-33 0,1 0,32 0,-33-33,33 33,-33 0,66 0,-33 0,1 0,32 0,-33 0,33 0,0 0,-66 0,34 0,-1-33,0 33,33 0,0 0,0 0,1 0,-1-33,-33 0,0 33,0 0,0-33,1 33,-34 0,-33-33,66 33,-33 0,0 0,33 0,0 0,-33 0,0 0,1 0,-1 0,0 0,0 0,0 0,33 0,-33 0,0 0,0-34,-33 1,33 33,0 0,0 0,0 0,34 0,-34 0,0 0,0 0,0 0,0 0,0 0,0 0,33 0,-33 33,33-33,-32 0,32 0,-33 0,0 0,0 0,0 0,0 0,0 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27.4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4630 9293,'0'34,"-33"-1,0-33,0 0,0 0,-33 0,33 0,-33 0,-1 0,34 0,0 0,0 0,0 0,-33 0,-33 0,33 0,-1 0,1 0,33 0,-66 0,66 0,0 0,0 0,-33 0,0 0,-34 0,34 33,33-33,0 0,0 0,0 0,-33 0,0 33,32-33,1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33.8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15743 8169,'33'0,"0"0,33 0,-33 0,0 0,66 0,-66-33,1 33,32 0,0-33,-33 0,0 33,33 0,0 0,-33-33,33 0,-32 33,-1 0,33 0,-33 0,0 0,0 0,0 0,0 0,33 0,0-33,-33 0,34 33,32 0,-33 0,-33 0,0-34,33 1,-33 33,0 0,0 0,1 0,-1 0,0 0,33 0,-33 0,0 33</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53.9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24242 9161,'0'-33,"34"33,32 0,-33 0,0 0,0 0,0 0,0 0,0 0,33 0,0 0,-33 0,1 0,-1 0,33 0,-33 0,0 0,33 0,0 0,33 0,-32 0,-34 0,0 0,0 0,33 0,-33 0,0 0,99 0,-99 0,1 0,-1 0,0 0,0 0,0 0,0 0,33 33,33-33,133 0,-133 0,0 0,0 0,-32 0,65 33,-33 0,-33-33,33 0,-32 0,32 0,-33 0,-33 0,33 0,33 0,1 0,-34 0,0 0,-33 0,0 0,33 0,0 0,-33 0,0 0,34 0,-34 0,0 0,0 0,0 0,0 0,33 0,33 0,34 0,-34 0,33 0,-33 0,1 0,-34 0,33 0,-33 0,33 0,-33 0,34 0,32 0,-33 0,0 0,1 0,-1 0,66 0,-32 0,-34 0,0 0,0 0,0 0,67 0,-1 0,0 0,-65 0,32 0,-33 0,0 0,-32 0,-1 0,33 0,-33 0,0 0,0 0,34 0,-1 0,0 0,-33 0,-33 0,0 0,0 0,0 0,34 0,-34 0,0 0,0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10.03922" units="1/cm"/>
          <inkml:channelProperty channel="Y" name="resolution" value="13.47368" units="1/cm"/>
        </inkml:channelProperties>
      </inkml:inkSource>
      <inkml:timestamp xml:id="ts0" timeString="2024-04-19T02:00:55.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24375 9327,'66'0,"-33"0,0 0,0 0,0 0,66 0,-32 0,65 0,66 0,67 0,-67 0,-65 0,98-34,-132 1,1 0,-34 0,33 33,33 0,-33 0,34 0,-34 0,66 0,-32 0,-34 0,0 0,66-33,34 33,-100 0,-33 0,0 0,34 0,-67 0,66 0,0 0,0 0,0 0,-65 0,32 0,0 0,-33 0,33 0,0 0,0 0,1 0,32 0,0 0,66 0,34 0,-67 0,-33 0,0 0,-65 0,-1 0,33 0,0 0,33 0,-33 0,-33 0,34 0,-1 0,33 0,0 0,-33 0,0 0,34 0,-1 0,-33 0,66 0,-33 0,1 0,-34 0,-33 0,66 0,-33 0,-33 0,0 0,0 0,67 0,-1 0,0 0,0 0,1 0,-67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3D1A-AC65-498A-A19C-780DF5E628FF}"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2D70-22AD-4E64-8721-344FA7A8BFE7}" type="slidenum">
              <a:rPr lang="en-US" smtClean="0"/>
              <a:t>‹#›</a:t>
            </a:fld>
            <a:endParaRPr lang="en-US"/>
          </a:p>
        </p:txBody>
      </p:sp>
    </p:spTree>
    <p:extLst>
      <p:ext uri="{BB962C8B-B14F-4D97-AF65-F5344CB8AC3E}">
        <p14:creationId xmlns:p14="http://schemas.microsoft.com/office/powerpoint/2010/main" val="19224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2025/4/14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2134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202373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020729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48107062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7103975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792679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2025/4/14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2379150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4990924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2025/4/14</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57018497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872589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a16="http://schemas.microsoft.com/office/drawing/2014/main" id="{04B82C67-F52D-68A0-D8BA-A1AE304335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81668" y="313266"/>
            <a:ext cx="1102783" cy="1102783"/>
          </a:xfrm>
          <a:prstGeom prst="rect">
            <a:avLst/>
          </a:prstGeom>
        </p:spPr>
      </p:pic>
    </p:spTree>
    <p:extLst>
      <p:ext uri="{BB962C8B-B14F-4D97-AF65-F5344CB8AC3E}">
        <p14:creationId xmlns:p14="http://schemas.microsoft.com/office/powerpoint/2010/main" val="1029661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customXml" Target="../ink/ink5.xml"/><Relationship Id="rId18" Type="http://schemas.openxmlformats.org/officeDocument/2006/relationships/image" Target="../media/image35.emf"/><Relationship Id="rId26" Type="http://schemas.openxmlformats.org/officeDocument/2006/relationships/image" Target="../media/image39.emf"/><Relationship Id="rId3" Type="http://schemas.openxmlformats.org/officeDocument/2006/relationships/image" Target="../media/image7.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32.emf"/><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image" Target="../media/image6.png"/><Relationship Id="rId16" Type="http://schemas.openxmlformats.org/officeDocument/2006/relationships/image" Target="../media/image34.emf"/><Relationship Id="rId20" Type="http://schemas.openxmlformats.org/officeDocument/2006/relationships/image" Target="../media/image36.emf"/><Relationship Id="rId29" Type="http://schemas.openxmlformats.org/officeDocument/2006/relationships/customXml" Target="../ink/ink13.xml"/><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customXml" Target="../ink/ink4.xml"/><Relationship Id="rId24" Type="http://schemas.openxmlformats.org/officeDocument/2006/relationships/image" Target="../media/image38.emf"/><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40.emf"/><Relationship Id="rId10" Type="http://schemas.openxmlformats.org/officeDocument/2006/relationships/image" Target="../media/image31.emf"/><Relationship Id="rId19" Type="http://schemas.openxmlformats.org/officeDocument/2006/relationships/customXml" Target="../ink/ink8.xml"/><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image" Target="../media/image33.emf"/><Relationship Id="rId22" Type="http://schemas.openxmlformats.org/officeDocument/2006/relationships/image" Target="../media/image37.emf"/><Relationship Id="rId27" Type="http://schemas.openxmlformats.org/officeDocument/2006/relationships/customXml" Target="../ink/ink12.xml"/><Relationship Id="rId30" Type="http://schemas.openxmlformats.org/officeDocument/2006/relationships/image" Target="../media/image41.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4722803" y="1754914"/>
            <a:ext cx="2474169" cy="582034"/>
          </a:xfrm>
          <a:prstGeom prst="roundRect">
            <a:avLst>
              <a:gd name="adj" fmla="val 50000"/>
            </a:avLst>
          </a:prstGeom>
          <a:solidFill>
            <a:srgbClr val="D5F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Tiếng</a:t>
            </a:r>
            <a:r>
              <a:rPr kumimoji="0" lang="en-US" altLang="zh-CN"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 </a:t>
            </a: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Việt</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endParaRPr>
          </a:p>
        </p:txBody>
      </p:sp>
      <p:sp>
        <p:nvSpPr>
          <p:cNvPr id="80" name="椭圆 31"/>
          <p:cNvSpPr/>
          <p:nvPr/>
        </p:nvSpPr>
        <p:spPr>
          <a:xfrm flipH="1">
            <a:off x="1828799" y="2461895"/>
            <a:ext cx="8940799" cy="248465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 name="TextBox 1">
            <a:extLst>
              <a:ext uri="{FF2B5EF4-FFF2-40B4-BE49-F238E27FC236}">
                <a16:creationId xmlns:a16="http://schemas.microsoft.com/office/drawing/2014/main" id="{5209DCD1-1CBF-4B2D-BD52-33834E0FF375}"/>
              </a:ext>
            </a:extLst>
          </p:cNvPr>
          <p:cNvSpPr txBox="1"/>
          <p:nvPr/>
        </p:nvSpPr>
        <p:spPr>
          <a:xfrm>
            <a:off x="3344273" y="1115454"/>
            <a:ext cx="5503454" cy="523220"/>
          </a:xfrm>
          <a:prstGeom prst="rect">
            <a:avLst/>
          </a:prstGeom>
          <a:noFill/>
        </p:spPr>
        <p:txBody>
          <a:bodyPr wrap="square" rtlCol="0">
            <a:spAutoFit/>
          </a:bodyPr>
          <a:lstStyle/>
          <a:p>
            <a:pPr algn="ctr"/>
            <a:r>
              <a:rPr lang="en-US" sz="2800" dirty="0" err="1">
                <a:solidFill>
                  <a:srgbClr val="002060"/>
                </a:solidFill>
              </a:rPr>
              <a:t>Thứ</a:t>
            </a:r>
            <a:r>
              <a:rPr lang="en-US" sz="2800" dirty="0">
                <a:solidFill>
                  <a:srgbClr val="002060"/>
                </a:solidFill>
              </a:rPr>
              <a:t>…..</a:t>
            </a:r>
            <a:r>
              <a:rPr lang="en-US" sz="2800" dirty="0" err="1">
                <a:solidFill>
                  <a:srgbClr val="002060"/>
                </a:solidFill>
              </a:rPr>
              <a:t>ngày</a:t>
            </a:r>
            <a:r>
              <a:rPr lang="en-US" sz="2800" dirty="0">
                <a:solidFill>
                  <a:srgbClr val="002060"/>
                </a:solidFill>
              </a:rPr>
              <a:t>…..</a:t>
            </a:r>
            <a:r>
              <a:rPr lang="en-US" sz="2800" dirty="0" err="1">
                <a:solidFill>
                  <a:srgbClr val="002060"/>
                </a:solidFill>
              </a:rPr>
              <a:t>tháng</a:t>
            </a:r>
            <a:r>
              <a:rPr lang="en-US" sz="2800" dirty="0">
                <a:solidFill>
                  <a:srgbClr val="002060"/>
                </a:solidFill>
              </a:rPr>
              <a:t>……</a:t>
            </a:r>
            <a:r>
              <a:rPr lang="en-US" sz="2800" dirty="0" err="1">
                <a:solidFill>
                  <a:srgbClr val="002060"/>
                </a:solidFill>
              </a:rPr>
              <a:t>năm</a:t>
            </a:r>
            <a:r>
              <a:rPr lang="en-US" sz="2800" dirty="0">
                <a:solidFill>
                  <a:srgbClr val="002060"/>
                </a:solidFill>
              </a:rPr>
              <a:t> 2025</a:t>
            </a:r>
          </a:p>
        </p:txBody>
      </p:sp>
      <p:pic>
        <p:nvPicPr>
          <p:cNvPr id="3" name="Picture 2">
            <a:extLst>
              <a:ext uri="{FF2B5EF4-FFF2-40B4-BE49-F238E27FC236}">
                <a16:creationId xmlns:a16="http://schemas.microsoft.com/office/drawing/2014/main" id="{8C7953F6-D105-4064-93E0-5CA610C94F29}"/>
              </a:ext>
            </a:extLst>
          </p:cNvPr>
          <p:cNvPicPr>
            <a:picLocks noChangeAspect="1"/>
          </p:cNvPicPr>
          <p:nvPr/>
        </p:nvPicPr>
        <p:blipFill>
          <a:blip r:embed="rId4"/>
          <a:stretch>
            <a:fillRect/>
          </a:stretch>
        </p:blipFill>
        <p:spPr>
          <a:xfrm>
            <a:off x="2096341" y="2384653"/>
            <a:ext cx="8535140" cy="298120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0"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FFFF"/>
                </a:solidFill>
                <a:effectLst/>
                <a:uLnTx/>
                <a:uFillTx/>
                <a:ea typeface="微软雅黑"/>
                <a:cs typeface="+mn-cs"/>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FFFF"/>
                </a:solidFill>
                <a:effectLst/>
                <a:uLnTx/>
                <a:uFillTx/>
                <a:ea typeface="微软雅黑"/>
                <a:cs typeface="+mn-cs"/>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FFFF"/>
                </a:solidFill>
                <a:effectLst/>
                <a:uLnTx/>
                <a:uFillTx/>
                <a:ea typeface="微软雅黑"/>
                <a:cs typeface="+mn-cs"/>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FFFF"/>
                </a:solidFill>
                <a:effectLst/>
                <a:uLnTx/>
                <a:uFillTx/>
                <a:ea typeface="微软雅黑"/>
                <a:cs typeface="+mn-cs"/>
              </a:endParaRPr>
            </a:p>
          </p:txBody>
        </p:sp>
      </p:grpSp>
      <p:grpSp>
        <p:nvGrpSpPr>
          <p:cNvPr id="34" name="Group 33"/>
          <p:cNvGrpSpPr/>
          <p:nvPr/>
        </p:nvGrpSpPr>
        <p:grpSpPr>
          <a:xfrm>
            <a:off x="1257958" y="531227"/>
            <a:ext cx="10011490" cy="2345086"/>
            <a:chOff x="1596571" y="1090906"/>
            <a:chExt cx="10011490" cy="2345086"/>
          </a:xfrm>
          <a:solidFill>
            <a:srgbClr val="89FFD8"/>
          </a:solidFill>
        </p:grpSpPr>
        <p:sp>
          <p:nvSpPr>
            <p:cNvPr id="2" name="Oval 1"/>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微软雅黑"/>
                <a:cs typeface="+mn-cs"/>
              </a:endParaRPr>
            </a:p>
          </p:txBody>
        </p:sp>
        <p:sp>
          <p:nvSpPr>
            <p:cNvPr id="31" name="Oval 30"/>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微软雅黑"/>
                <a:cs typeface="+mn-cs"/>
              </a:endParaRPr>
            </a:p>
          </p:txBody>
        </p:sp>
        <p:sp>
          <p:nvSpPr>
            <p:cNvPr id="32" name="Oval 31"/>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微软雅黑"/>
                <a:cs typeface="+mn-cs"/>
              </a:endParaRPr>
            </a:p>
          </p:txBody>
        </p:sp>
        <p:sp>
          <p:nvSpPr>
            <p:cNvPr id="33" name="Oval 32"/>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微软雅黑"/>
                <a:cs typeface="+mn-cs"/>
              </a:endParaRPr>
            </a:p>
          </p:txBody>
        </p:sp>
      </p:grpSp>
      <p:grpSp>
        <p:nvGrpSpPr>
          <p:cNvPr id="27" name="组合 4"/>
          <p:cNvGrpSpPr/>
          <p:nvPr/>
        </p:nvGrpSpPr>
        <p:grpSpPr>
          <a:xfrm>
            <a:off x="3912009" y="2793121"/>
            <a:ext cx="7782150" cy="3177024"/>
            <a:chOff x="1355348" y="2316475"/>
            <a:chExt cx="3748160" cy="1898996"/>
          </a:xfrm>
        </p:grpSpPr>
        <p:grpSp>
          <p:nvGrpSpPr>
            <p:cNvPr id="44" name="组合 8"/>
            <p:cNvGrpSpPr/>
            <p:nvPr/>
          </p:nvGrpSpPr>
          <p:grpSpPr>
            <a:xfrm>
              <a:off x="1355348" y="3020030"/>
              <a:ext cx="3748160" cy="1195441"/>
              <a:chOff x="1098705" y="2461056"/>
              <a:chExt cx="3748160" cy="1195439"/>
            </a:xfrm>
          </p:grpSpPr>
          <p:sp>
            <p:nvSpPr>
              <p:cNvPr id="46" name="Oval 8"/>
              <p:cNvSpPr>
                <a:spLocks noChangeArrowheads="1"/>
              </p:cNvSpPr>
              <p:nvPr/>
            </p:nvSpPr>
            <p:spPr bwMode="auto">
              <a:xfrm>
                <a:off x="1098705" y="2461056"/>
                <a:ext cx="3748160" cy="1195439"/>
              </a:xfrm>
              <a:prstGeom prst="rect">
                <a:avLst/>
              </a:prstGeom>
              <a:solidFill>
                <a:srgbClr val="CFFFF0"/>
              </a:solidFill>
              <a:ln>
                <a:solidFill>
                  <a:schemeClr val="bg1">
                    <a:lumMod val="95000"/>
                  </a:schemeClr>
                </a:solidFill>
              </a:ln>
              <a:effectLst>
                <a:outerShdw blurRad="50800" dist="38100" dir="2700000" algn="tl" rotWithShape="0">
                  <a:prstClr val="black">
                    <a:alpha val="40000"/>
                  </a:prstClr>
                </a:outerShdw>
              </a:effectLst>
            </p:spPr>
            <p: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000000"/>
                  </a:solidFill>
                  <a:effectLst/>
                  <a:uLnTx/>
                  <a:uFillTx/>
                  <a:ea typeface="微软雅黑" panose="020B0503020204020204" pitchFamily="34" charset="-122"/>
                  <a:cs typeface="+mn-cs"/>
                </a:endParaRPr>
              </a:p>
            </p:txBody>
          </p:sp>
          <p:sp>
            <p:nvSpPr>
              <p:cNvPr id="47" name="文本框 17"/>
              <p:cNvSpPr txBox="1"/>
              <p:nvPr/>
            </p:nvSpPr>
            <p:spPr>
              <a:xfrm>
                <a:off x="1140965" y="2530265"/>
                <a:ext cx="3705900" cy="1011815"/>
              </a:xfrm>
              <a:prstGeom prst="rect">
                <a:avLst/>
              </a:prstGeom>
              <a:noFill/>
            </p:spPr>
            <p:txBody>
              <a:bodyPr wrap="square" rtlCol="0">
                <a:spAutoFit/>
              </a:bodyPr>
              <a:lstStyle/>
              <a:p>
                <a:pPr marL="0" marR="0" algn="just">
                  <a:spcBef>
                    <a:spcPts val="0"/>
                  </a:spcBef>
                  <a:spcAft>
                    <a:spcPts val="0"/>
                  </a:spcAft>
                </a:pPr>
                <a:r>
                  <a:rPr lang="nl-NL" sz="2600" b="1" dirty="0">
                    <a:solidFill>
                      <a:srgbClr val="FF0000"/>
                    </a:solidFill>
                    <a:effectLst/>
                    <a:ea typeface="Times New Roman" panose="02020603050405020304" pitchFamily="18" charset="0"/>
                  </a:rPr>
                  <a:t>Câu chuyện “Cùng Bác qua suối” thể hiện những phẩm chất tốt đẹp của Bác: Quan tâm đến người khác, cẩn thận trong công việc, nhân ái, nhân hậu, gần gũi với mọi người, ...</a:t>
                </a:r>
                <a:endParaRPr lang="en-US" sz="2600" b="1" dirty="0">
                  <a:solidFill>
                    <a:srgbClr val="FF0000"/>
                  </a:solidFill>
                  <a:effectLst/>
                  <a:ea typeface="Times New Roman" panose="02020603050405020304" pitchFamily="18" charset="0"/>
                </a:endParaRPr>
              </a:p>
            </p:txBody>
          </p:sp>
        </p:grpSp>
        <p:pic>
          <p:nvPicPr>
            <p:cNvPr id="30" name="图片 19"/>
            <p:cNvPicPr>
              <a:picLocks noChangeAspect="1"/>
            </p:cNvPicPr>
            <p:nvPr/>
          </p:nvPicPr>
          <p:blipFill rotWithShape="1">
            <a:blip r:embed="rId2">
              <a:extLst>
                <a:ext uri="{28A0092B-C50C-407E-A947-70E740481C1C}">
                  <a14:useLocalDpi xmlns:a14="http://schemas.microsoft.com/office/drawing/2010/main" val="0"/>
                </a:ext>
              </a:extLst>
            </a:blip>
            <a:srcRect l="44379" t="52283" r="37103" b="29754"/>
            <a:stretch>
              <a:fillRect/>
            </a:stretch>
          </p:blipFill>
          <p:spPr>
            <a:xfrm>
              <a:off x="2684938" y="2316475"/>
              <a:ext cx="883524" cy="857018"/>
            </a:xfrm>
            <a:prstGeom prst="rect">
              <a:avLst/>
            </a:prstGeom>
          </p:spPr>
        </p:pic>
      </p:grpSp>
      <p:sp>
        <p:nvSpPr>
          <p:cNvPr id="3" name="TextBox 2">
            <a:extLst>
              <a:ext uri="{FF2B5EF4-FFF2-40B4-BE49-F238E27FC236}">
                <a16:creationId xmlns:a16="http://schemas.microsoft.com/office/drawing/2014/main" id="{B11FE166-76C7-4416-95D3-701B9CB4975A}"/>
              </a:ext>
            </a:extLst>
          </p:cNvPr>
          <p:cNvSpPr txBox="1"/>
          <p:nvPr/>
        </p:nvSpPr>
        <p:spPr>
          <a:xfrm>
            <a:off x="1975884" y="926976"/>
            <a:ext cx="8294781" cy="1569660"/>
          </a:xfrm>
          <a:prstGeom prst="rect">
            <a:avLst/>
          </a:prstGeom>
          <a:noFill/>
        </p:spPr>
        <p:txBody>
          <a:bodyPr wrap="square" rtlCol="0">
            <a:spAutoFit/>
          </a:bodyPr>
          <a:lstStyle/>
          <a:p>
            <a:pPr algn="ctr"/>
            <a:r>
              <a:rPr lang="en-US" sz="3200" b="1" dirty="0" err="1"/>
              <a:t>Đọc</a:t>
            </a:r>
            <a:r>
              <a:rPr lang="en-US" sz="3200" b="1" dirty="0"/>
              <a:t> </a:t>
            </a:r>
            <a:r>
              <a:rPr lang="en-US" sz="3200" b="1" dirty="0" err="1"/>
              <a:t>lại</a:t>
            </a:r>
            <a:r>
              <a:rPr lang="en-US" sz="3200" b="1" dirty="0"/>
              <a:t> </a:t>
            </a:r>
            <a:r>
              <a:rPr lang="en-US" sz="3200" b="1" dirty="0" err="1"/>
              <a:t>câu</a:t>
            </a:r>
            <a:r>
              <a:rPr lang="en-US" sz="3200" b="1" dirty="0"/>
              <a:t> </a:t>
            </a:r>
            <a:r>
              <a:rPr lang="en-US" sz="3200" b="1" dirty="0" err="1"/>
              <a:t>chuyện</a:t>
            </a:r>
            <a:r>
              <a:rPr lang="en-US" sz="3200" b="1" dirty="0"/>
              <a:t> “</a:t>
            </a:r>
            <a:r>
              <a:rPr lang="en-US" sz="3200" b="1" dirty="0" err="1"/>
              <a:t>Cùng</a:t>
            </a:r>
            <a:r>
              <a:rPr lang="en-US" sz="3200" b="1" dirty="0"/>
              <a:t> </a:t>
            </a:r>
            <a:r>
              <a:rPr lang="en-US" sz="3200" b="1" dirty="0" err="1"/>
              <a:t>Bác</a:t>
            </a:r>
            <a:r>
              <a:rPr lang="en-US" sz="3200" b="1" dirty="0"/>
              <a:t> qua </a:t>
            </a:r>
            <a:r>
              <a:rPr lang="en-US" sz="3200" b="1" dirty="0" err="1"/>
              <a:t>suối</a:t>
            </a:r>
            <a:r>
              <a:rPr lang="en-US" sz="3200" b="1" dirty="0"/>
              <a:t>”, </a:t>
            </a:r>
            <a:r>
              <a:rPr lang="en-US" sz="3200" b="1" dirty="0" err="1"/>
              <a:t>câu</a:t>
            </a:r>
            <a:r>
              <a:rPr lang="en-US" sz="3200" b="1" dirty="0"/>
              <a:t> </a:t>
            </a:r>
            <a:r>
              <a:rPr lang="en-US" sz="3200" b="1" dirty="0" err="1"/>
              <a:t>chuyện</a:t>
            </a:r>
            <a:r>
              <a:rPr lang="en-US" sz="3200" b="1" dirty="0"/>
              <a:t> </a:t>
            </a:r>
            <a:r>
              <a:rPr lang="en-US" sz="3200" b="1" dirty="0" err="1"/>
              <a:t>cho</a:t>
            </a:r>
            <a:r>
              <a:rPr lang="en-US" sz="3200" b="1" dirty="0"/>
              <a:t> </a:t>
            </a:r>
            <a:r>
              <a:rPr lang="en-US" sz="3200" b="1" dirty="0" err="1"/>
              <a:t>thấy</a:t>
            </a:r>
            <a:r>
              <a:rPr lang="en-US" sz="3200" b="1" dirty="0"/>
              <a:t> </a:t>
            </a:r>
            <a:r>
              <a:rPr lang="en-US" sz="3200" b="1" dirty="0" err="1"/>
              <a:t>những</a:t>
            </a:r>
            <a:r>
              <a:rPr lang="en-US" sz="3200" b="1" dirty="0"/>
              <a:t> </a:t>
            </a:r>
            <a:r>
              <a:rPr lang="en-US" sz="3200" b="1" dirty="0" err="1"/>
              <a:t>phẩm</a:t>
            </a:r>
            <a:r>
              <a:rPr lang="en-US" sz="3200" b="1" dirty="0"/>
              <a:t> </a:t>
            </a:r>
            <a:r>
              <a:rPr lang="en-US" sz="3200" b="1" dirty="0" err="1"/>
              <a:t>chất</a:t>
            </a:r>
            <a:r>
              <a:rPr lang="en-US" sz="3200" b="1" dirty="0"/>
              <a:t> </a:t>
            </a:r>
            <a:r>
              <a:rPr lang="en-US" sz="3200" b="1" dirty="0" err="1"/>
              <a:t>nào</a:t>
            </a:r>
            <a:r>
              <a:rPr lang="en-US" sz="3200" b="1" dirty="0"/>
              <a:t> </a:t>
            </a:r>
            <a:r>
              <a:rPr lang="en-US" sz="3200" b="1" dirty="0" err="1"/>
              <a:t>của</a:t>
            </a:r>
            <a:r>
              <a:rPr lang="en-US" sz="3200" b="1" dirty="0"/>
              <a:t> </a:t>
            </a:r>
            <a:r>
              <a:rPr lang="en-US" sz="3200" b="1" dirty="0" err="1"/>
              <a:t>Bác</a:t>
            </a:r>
            <a:r>
              <a:rPr lang="en-US" sz="3200" b="1" dirty="0"/>
              <a:t>?</a:t>
            </a:r>
          </a:p>
        </p:txBody>
      </p:sp>
    </p:spTree>
    <p:extLst>
      <p:ext uri="{BB962C8B-B14F-4D97-AF65-F5344CB8AC3E}">
        <p14:creationId xmlns:p14="http://schemas.microsoft.com/office/powerpoint/2010/main" val="4469270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2961005" y="2402540"/>
            <a:ext cx="6269990" cy="2585323"/>
          </a:xfrm>
          <a:prstGeom prst="rect">
            <a:avLst/>
          </a:prstGeom>
          <a:noFill/>
        </p:spPr>
        <p:txBody>
          <a:bodyPr wrap="square" rtlCol="0">
            <a:spAutoFit/>
          </a:bodyPr>
          <a:lstStyle/>
          <a:p>
            <a:pPr lvl="0" algn="ctr">
              <a:buClr>
                <a:srgbClr val="000000"/>
              </a:buClr>
              <a:defRPr/>
            </a:pP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1.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Viết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đoạn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văn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về</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nhân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vật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em</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yêu</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thích</a:t>
            </a:r>
            <a:endPar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704930"/>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089359"/>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sp>
        <p:nvSpPr>
          <p:cNvPr id="34" name="Speech Bubble: Rectangle with Corners Rounded 4">
            <a:extLst>
              <a:ext uri="{FF2B5EF4-FFF2-40B4-BE49-F238E27FC236}">
                <a16:creationId xmlns:a16="http://schemas.microsoft.com/office/drawing/2014/main" id="{2F98DD57-429E-45BB-A54E-002C1E1F9FD9}"/>
              </a:ext>
            </a:extLst>
          </p:cNvPr>
          <p:cNvSpPr/>
          <p:nvPr/>
        </p:nvSpPr>
        <p:spPr>
          <a:xfrm flipH="1">
            <a:off x="3475762" y="1560135"/>
            <a:ext cx="751735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 / </a:t>
            </a: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bài</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đọc</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kể</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về</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3" name="TextBox 2">
            <a:extLst>
              <a:ext uri="{FF2B5EF4-FFF2-40B4-BE49-F238E27FC236}">
                <a16:creationId xmlns:a16="http://schemas.microsoft.com/office/drawing/2014/main" id="{F193C979-E216-4781-8AF7-79AF145F8512}"/>
              </a:ext>
            </a:extLst>
          </p:cNvPr>
          <p:cNvSpPr txBox="1"/>
          <p:nvPr/>
        </p:nvSpPr>
        <p:spPr>
          <a:xfrm>
            <a:off x="2692399" y="487680"/>
            <a:ext cx="8187997" cy="584775"/>
          </a:xfrm>
          <a:prstGeom prst="rect">
            <a:avLst/>
          </a:prstGeom>
          <a:noFill/>
        </p:spPr>
        <p:txBody>
          <a:bodyPr wrap="square" rtlCol="0">
            <a:spAutoFit/>
          </a:bodyPr>
          <a:lstStyle/>
          <a:p>
            <a:r>
              <a:rPr lang="en-US" sz="3200" dirty="0" err="1"/>
              <a:t>Nhớ</a:t>
            </a:r>
            <a:r>
              <a:rPr lang="en-US" sz="3200" dirty="0"/>
              <a:t> </a:t>
            </a:r>
            <a:r>
              <a:rPr lang="en-US" sz="3200" dirty="0" err="1"/>
              <a:t>lại</a:t>
            </a:r>
            <a:r>
              <a:rPr lang="en-US" sz="3200" dirty="0"/>
              <a:t> </a:t>
            </a:r>
            <a:r>
              <a:rPr lang="en-US" sz="3200" dirty="0" err="1"/>
              <a:t>câu</a:t>
            </a:r>
            <a:r>
              <a:rPr lang="en-US" sz="3200" dirty="0"/>
              <a:t> </a:t>
            </a:r>
            <a:r>
              <a:rPr lang="en-US" sz="3200" dirty="0" err="1"/>
              <a:t>chuyện</a:t>
            </a:r>
            <a:r>
              <a:rPr lang="en-US" sz="3200" dirty="0"/>
              <a:t> </a:t>
            </a:r>
            <a:r>
              <a:rPr lang="en-US" sz="3200" dirty="0" err="1"/>
              <a:t>đã</a:t>
            </a:r>
            <a:r>
              <a:rPr lang="en-US" sz="3200" dirty="0"/>
              <a:t> </a:t>
            </a:r>
            <a:r>
              <a:rPr lang="en-US" sz="3200" dirty="0" err="1"/>
              <a:t>học</a:t>
            </a:r>
            <a:r>
              <a:rPr lang="en-US" sz="3200" dirty="0"/>
              <a:t>, </a:t>
            </a:r>
            <a:r>
              <a:rPr lang="en-US" sz="3200" dirty="0" err="1"/>
              <a:t>đã</a:t>
            </a:r>
            <a:r>
              <a:rPr lang="en-US" sz="3200" dirty="0"/>
              <a:t> </a:t>
            </a:r>
            <a:r>
              <a:rPr lang="en-US" sz="3200" dirty="0" err="1"/>
              <a:t>nghe</a:t>
            </a:r>
            <a:r>
              <a:rPr lang="en-US" sz="3200" dirty="0"/>
              <a:t>.</a:t>
            </a:r>
          </a:p>
        </p:txBody>
      </p:sp>
      <p:sp>
        <p:nvSpPr>
          <p:cNvPr id="49" name="Speech Bubble: Rectangle with Corners Rounded 4">
            <a:extLst>
              <a:ext uri="{FF2B5EF4-FFF2-40B4-BE49-F238E27FC236}">
                <a16:creationId xmlns:a16="http://schemas.microsoft.com/office/drawing/2014/main" id="{3CBC26A3-55A5-48F6-A3E6-CE2A26D5AF2B}"/>
              </a:ext>
            </a:extLst>
          </p:cNvPr>
          <p:cNvSpPr/>
          <p:nvPr/>
        </p:nvSpPr>
        <p:spPr>
          <a:xfrm flipH="1">
            <a:off x="4573042" y="3206816"/>
            <a:ext cx="720239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FF0000"/>
                </a:solidFill>
                <a:cs typeface="Calibri" panose="020F0502020204030204" pitchFamily="34" charset="0"/>
              </a:rPr>
              <a:t>Những điều em yêu thích ở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50" name="Speech Bubble: Rectangle with Corners Rounded 4">
            <a:extLst>
              <a:ext uri="{FF2B5EF4-FFF2-40B4-BE49-F238E27FC236}">
                <a16:creationId xmlns:a16="http://schemas.microsoft.com/office/drawing/2014/main" id="{102649D7-AB61-4CED-8E03-A20CBB585FCA}"/>
              </a:ext>
            </a:extLst>
          </p:cNvPr>
          <p:cNvSpPr/>
          <p:nvPr/>
        </p:nvSpPr>
        <p:spPr>
          <a:xfrm flipH="1">
            <a:off x="5700802" y="4917155"/>
            <a:ext cx="607463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400" b="1" dirty="0">
                <a:solidFill>
                  <a:srgbClr val="FF0000"/>
                </a:solidFill>
                <a:cs typeface="Calibri" panose="020F0502020204030204" pitchFamily="34" charset="0"/>
              </a:rPr>
              <a:t>Lý do em yêu thích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EA21C-ECAD-487A-BD0E-E650713EDE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41071" y="1829031"/>
            <a:ext cx="4159297" cy="267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5F112A-D447-476F-A768-5D50D0153440}"/>
              </a:ext>
            </a:extLst>
          </p:cNvPr>
          <p:cNvSpPr txBox="1"/>
          <p:nvPr/>
        </p:nvSpPr>
        <p:spPr>
          <a:xfrm>
            <a:off x="3692737" y="2596861"/>
            <a:ext cx="3321267"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821531" hangingPunct="0">
              <a:defRPr/>
            </a:pP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Viết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đoạn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văn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về</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một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nhân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vật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em</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yêu</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thích</a:t>
            </a:r>
            <a:endPar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Helvetica Light"/>
              <a:cs typeface="Calibri" panose="020F0502020204030204" pitchFamily="34" charset="0"/>
              <a:sym typeface="Helvetica Light"/>
            </a:endParaRPr>
          </a:p>
        </p:txBody>
      </p:sp>
      <p:grpSp>
        <p:nvGrpSpPr>
          <p:cNvPr id="5" name="Group 4">
            <a:extLst>
              <a:ext uri="{FF2B5EF4-FFF2-40B4-BE49-F238E27FC236}">
                <a16:creationId xmlns:a16="http://schemas.microsoft.com/office/drawing/2014/main" id="{723912BC-988D-42BE-84AD-792E4F87A423}"/>
              </a:ext>
            </a:extLst>
          </p:cNvPr>
          <p:cNvGrpSpPr/>
          <p:nvPr/>
        </p:nvGrpSpPr>
        <p:grpSpPr>
          <a:xfrm>
            <a:off x="2729543" y="312104"/>
            <a:ext cx="2798841" cy="1015663"/>
            <a:chOff x="6961239" y="589254"/>
            <a:chExt cx="2477729" cy="1015663"/>
          </a:xfrm>
        </p:grpSpPr>
        <p:sp>
          <p:nvSpPr>
            <p:cNvPr id="6" name="Rectangle: Rounded Corners 5">
              <a:extLst>
                <a:ext uri="{FF2B5EF4-FFF2-40B4-BE49-F238E27FC236}">
                  <a16:creationId xmlns:a16="http://schemas.microsoft.com/office/drawing/2014/main" id="{56E11842-92CF-4B7D-8407-C5AC8100A4CD}"/>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7" name="TextBox 6">
              <a:extLst>
                <a:ext uri="{FF2B5EF4-FFF2-40B4-BE49-F238E27FC236}">
                  <a16:creationId xmlns:a16="http://schemas.microsoft.com/office/drawing/2014/main" id="{86BC63CD-EFD4-4DAA-87AD-F67A15992848}"/>
                </a:ext>
              </a:extLst>
            </p:cNvPr>
            <p:cNvSpPr txBox="1"/>
            <p:nvPr/>
          </p:nvSpPr>
          <p:spPr>
            <a:xfrm>
              <a:off x="7052197" y="589254"/>
              <a:ext cx="2370250"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Nhớ</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lại</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câu</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chuyện</a:t>
              </a:r>
              <a:endParaRPr kumimoji="0" lang="en-US" sz="30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grpSp>
      <p:cxnSp>
        <p:nvCxnSpPr>
          <p:cNvPr id="8" name="Straight Arrow Connector 7">
            <a:extLst>
              <a:ext uri="{FF2B5EF4-FFF2-40B4-BE49-F238E27FC236}">
                <a16:creationId xmlns:a16="http://schemas.microsoft.com/office/drawing/2014/main" id="{069102FA-CCDB-4A8A-B907-8192E1B66411}"/>
              </a:ext>
            </a:extLst>
          </p:cNvPr>
          <p:cNvCxnSpPr>
            <a:cxnSpLocks/>
          </p:cNvCxnSpPr>
          <p:nvPr/>
        </p:nvCxnSpPr>
        <p:spPr>
          <a:xfrm flipH="1" flipV="1">
            <a:off x="5232127" y="1350093"/>
            <a:ext cx="555190" cy="85537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AA388B0-2AC0-48D7-8450-AC255167FF31}"/>
              </a:ext>
            </a:extLst>
          </p:cNvPr>
          <p:cNvGrpSpPr/>
          <p:nvPr/>
        </p:nvGrpSpPr>
        <p:grpSpPr>
          <a:xfrm>
            <a:off x="27222" y="1232465"/>
            <a:ext cx="2270326" cy="1230979"/>
            <a:chOff x="9751144" y="980765"/>
            <a:chExt cx="2270326" cy="553999"/>
          </a:xfrm>
        </p:grpSpPr>
        <p:sp>
          <p:nvSpPr>
            <p:cNvPr id="10" name="Rectangle: Rounded Corners 9">
              <a:extLst>
                <a:ext uri="{FF2B5EF4-FFF2-40B4-BE49-F238E27FC236}">
                  <a16:creationId xmlns:a16="http://schemas.microsoft.com/office/drawing/2014/main" id="{EB78C56F-238F-4298-936F-CE94545F2B73}"/>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1" name="TextBox 10">
              <a:extLst>
                <a:ext uri="{FF2B5EF4-FFF2-40B4-BE49-F238E27FC236}">
                  <a16:creationId xmlns:a16="http://schemas.microsoft.com/office/drawing/2014/main" id="{3F14729E-DA13-470C-8346-BEDB065F751F}"/>
                </a:ext>
              </a:extLst>
            </p:cNvPr>
            <p:cNvSpPr txBox="1"/>
            <p:nvPr/>
          </p:nvSpPr>
          <p:spPr>
            <a:xfrm>
              <a:off x="9762013" y="1053905"/>
              <a:ext cx="2259457" cy="3739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Tên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nhân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vật</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truyện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12" name="Straight Arrow Connector 11">
            <a:extLst>
              <a:ext uri="{FF2B5EF4-FFF2-40B4-BE49-F238E27FC236}">
                <a16:creationId xmlns:a16="http://schemas.microsoft.com/office/drawing/2014/main" id="{4044A20D-6E7E-477F-B4E7-7420FF1FB04F}"/>
              </a:ext>
            </a:extLst>
          </p:cNvPr>
          <p:cNvCxnSpPr>
            <a:cxnSpLocks/>
            <a:stCxn id="6" idx="1"/>
            <a:endCxn id="14" idx="3"/>
          </p:cNvCxnSpPr>
          <p:nvPr/>
        </p:nvCxnSpPr>
        <p:spPr>
          <a:xfrm flipH="1" flipV="1">
            <a:off x="2275808" y="581621"/>
            <a:ext cx="453735" cy="255697"/>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D29789-BE89-4881-B6F1-994173DBD97E}"/>
              </a:ext>
            </a:extLst>
          </p:cNvPr>
          <p:cNvGrpSpPr/>
          <p:nvPr/>
        </p:nvGrpSpPr>
        <p:grpSpPr>
          <a:xfrm>
            <a:off x="45843" y="298370"/>
            <a:ext cx="2240834" cy="560250"/>
            <a:chOff x="8521449" y="2053113"/>
            <a:chExt cx="1470341" cy="560250"/>
          </a:xfrm>
        </p:grpSpPr>
        <p:sp>
          <p:nvSpPr>
            <p:cNvPr id="14" name="Rectangle: Rounded Corners 13">
              <a:extLst>
                <a:ext uri="{FF2B5EF4-FFF2-40B4-BE49-F238E27FC236}">
                  <a16:creationId xmlns:a16="http://schemas.microsoft.com/office/drawing/2014/main" id="{CE939DC5-2CEF-4F1F-8698-EE41DE36B9E0}"/>
                </a:ext>
              </a:extLst>
            </p:cNvPr>
            <p:cNvSpPr/>
            <p:nvPr/>
          </p:nvSpPr>
          <p:spPr>
            <a:xfrm>
              <a:off x="8521449" y="2059364"/>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5" name="TextBox 14">
              <a:extLst>
                <a:ext uri="{FF2B5EF4-FFF2-40B4-BE49-F238E27FC236}">
                  <a16:creationId xmlns:a16="http://schemas.microsoft.com/office/drawing/2014/main" id="{3AD625D1-549C-48AF-85C2-3D63418E48F7}"/>
                </a:ext>
              </a:extLst>
            </p:cNvPr>
            <p:cNvSpPr txBox="1"/>
            <p:nvPr/>
          </p:nvSpPr>
          <p:spPr>
            <a:xfrm>
              <a:off x="8528581" y="2053113"/>
              <a:ext cx="146320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Tên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câu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chuyện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cxnSp>
        <p:nvCxnSpPr>
          <p:cNvPr id="16" name="Straight Arrow Connector 15">
            <a:extLst>
              <a:ext uri="{FF2B5EF4-FFF2-40B4-BE49-F238E27FC236}">
                <a16:creationId xmlns:a16="http://schemas.microsoft.com/office/drawing/2014/main" id="{F142C272-FCC6-4A8D-9443-15D1B002B625}"/>
              </a:ext>
            </a:extLst>
          </p:cNvPr>
          <p:cNvCxnSpPr>
            <a:cxnSpLocks/>
            <a:stCxn id="6" idx="1"/>
          </p:cNvCxnSpPr>
          <p:nvPr/>
        </p:nvCxnSpPr>
        <p:spPr>
          <a:xfrm flipH="1">
            <a:off x="2286677" y="837318"/>
            <a:ext cx="442866" cy="86414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69B1B17-11D9-412F-90E3-E47E083F92FE}"/>
              </a:ext>
            </a:extLst>
          </p:cNvPr>
          <p:cNvGrpSpPr/>
          <p:nvPr/>
        </p:nvGrpSpPr>
        <p:grpSpPr>
          <a:xfrm>
            <a:off x="7826026" y="2301997"/>
            <a:ext cx="2107306" cy="1725948"/>
            <a:chOff x="8001419" y="2301997"/>
            <a:chExt cx="2107306" cy="1725948"/>
          </a:xfrm>
        </p:grpSpPr>
        <p:sp>
          <p:nvSpPr>
            <p:cNvPr id="18" name="Rectangle: Rounded Corners 17">
              <a:extLst>
                <a:ext uri="{FF2B5EF4-FFF2-40B4-BE49-F238E27FC236}">
                  <a16:creationId xmlns:a16="http://schemas.microsoft.com/office/drawing/2014/main" id="{1017603B-420C-497D-BCD9-17FF22D70A22}"/>
                </a:ext>
              </a:extLst>
            </p:cNvPr>
            <p:cNvSpPr/>
            <p:nvPr/>
          </p:nvSpPr>
          <p:spPr>
            <a:xfrm>
              <a:off x="8020716" y="2301997"/>
              <a:ext cx="2061677" cy="1725948"/>
            </a:xfrm>
            <a:prstGeom prst="roundRect">
              <a:avLst/>
            </a:prstGeom>
            <a:solidFill>
              <a:srgbClr val="FFFFCC"/>
            </a:solidFill>
            <a:ln w="28575">
              <a:solidFill>
                <a:srgbClr val="FF66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9" name="TextBox 18">
              <a:extLst>
                <a:ext uri="{FF2B5EF4-FFF2-40B4-BE49-F238E27FC236}">
                  <a16:creationId xmlns:a16="http://schemas.microsoft.com/office/drawing/2014/main" id="{3D398802-7B3F-4E82-AADD-F24401AC7955}"/>
                </a:ext>
              </a:extLst>
            </p:cNvPr>
            <p:cNvSpPr txBox="1"/>
            <p:nvPr/>
          </p:nvSpPr>
          <p:spPr>
            <a:xfrm>
              <a:off x="8001419" y="2495354"/>
              <a:ext cx="2107306"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Lý</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do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yêu</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thích</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nhân</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vật</a:t>
              </a:r>
              <a:endParaRPr kumimoji="0" lang="en-US" sz="3000" b="1" i="0" u="none" strike="noStrike" kern="1200" cap="none" spc="0" normalizeH="0" baseline="0" noProof="0" dirty="0">
                <a:ln>
                  <a:noFill/>
                </a:ln>
                <a:solidFill>
                  <a:srgbClr val="FF4402"/>
                </a:solidFill>
                <a:effectLst/>
                <a:uLnTx/>
                <a:uFillTx/>
                <a:latin typeface="Calibri" panose="020F0502020204030204" pitchFamily="34" charset="0"/>
                <a:cs typeface="Calibri" panose="020F0502020204030204" pitchFamily="34" charset="0"/>
              </a:endParaRPr>
            </a:p>
          </p:txBody>
        </p:sp>
      </p:grpSp>
      <p:cxnSp>
        <p:nvCxnSpPr>
          <p:cNvPr id="20" name="Straight Arrow Connector 19">
            <a:extLst>
              <a:ext uri="{FF2B5EF4-FFF2-40B4-BE49-F238E27FC236}">
                <a16:creationId xmlns:a16="http://schemas.microsoft.com/office/drawing/2014/main" id="{300D188A-F3F3-4962-9948-D7EC965DCDBE}"/>
              </a:ext>
            </a:extLst>
          </p:cNvPr>
          <p:cNvCxnSpPr>
            <a:cxnSpLocks/>
          </p:cNvCxnSpPr>
          <p:nvPr/>
        </p:nvCxnSpPr>
        <p:spPr>
          <a:xfrm>
            <a:off x="7002261" y="3037137"/>
            <a:ext cx="823765"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B13F76E-DC6C-45F4-9C80-F71D0F1B01DD}"/>
              </a:ext>
            </a:extLst>
          </p:cNvPr>
          <p:cNvGrpSpPr/>
          <p:nvPr/>
        </p:nvGrpSpPr>
        <p:grpSpPr>
          <a:xfrm>
            <a:off x="10162914" y="2529305"/>
            <a:ext cx="2107306" cy="1090032"/>
            <a:chOff x="8189429" y="3216688"/>
            <a:chExt cx="1950550" cy="1090032"/>
          </a:xfrm>
        </p:grpSpPr>
        <p:sp>
          <p:nvSpPr>
            <p:cNvPr id="25" name="Rectangle: Rounded Corners 24">
              <a:extLst>
                <a:ext uri="{FF2B5EF4-FFF2-40B4-BE49-F238E27FC236}">
                  <a16:creationId xmlns:a16="http://schemas.microsoft.com/office/drawing/2014/main" id="{C7BC5295-F5A9-4CCB-95D2-6A0FD67E5F52}"/>
                </a:ext>
              </a:extLst>
            </p:cNvPr>
            <p:cNvSpPr/>
            <p:nvPr/>
          </p:nvSpPr>
          <p:spPr>
            <a:xfrm>
              <a:off x="8189429" y="3216688"/>
              <a:ext cx="1923737" cy="1015663"/>
            </a:xfrm>
            <a:custGeom>
              <a:avLst/>
              <a:gdLst>
                <a:gd name="connsiteX0" fmla="*/ 0 w 1923737"/>
                <a:gd name="connsiteY0" fmla="*/ 169281 h 1015663"/>
                <a:gd name="connsiteX1" fmla="*/ 169281 w 1923737"/>
                <a:gd name="connsiteY1" fmla="*/ 0 h 1015663"/>
                <a:gd name="connsiteX2" fmla="*/ 697673 w 1923737"/>
                <a:gd name="connsiteY2" fmla="*/ 0 h 1015663"/>
                <a:gd name="connsiteX3" fmla="*/ 1226064 w 1923737"/>
                <a:gd name="connsiteY3" fmla="*/ 0 h 1015663"/>
                <a:gd name="connsiteX4" fmla="*/ 1754456 w 1923737"/>
                <a:gd name="connsiteY4" fmla="*/ 0 h 1015663"/>
                <a:gd name="connsiteX5" fmla="*/ 1923737 w 1923737"/>
                <a:gd name="connsiteY5" fmla="*/ 169281 h 1015663"/>
                <a:gd name="connsiteX6" fmla="*/ 1923737 w 1923737"/>
                <a:gd name="connsiteY6" fmla="*/ 846382 h 1015663"/>
                <a:gd name="connsiteX7" fmla="*/ 1754456 w 1923737"/>
                <a:gd name="connsiteY7" fmla="*/ 1015663 h 1015663"/>
                <a:gd name="connsiteX8" fmla="*/ 1194361 w 1923737"/>
                <a:gd name="connsiteY8" fmla="*/ 1015663 h 1015663"/>
                <a:gd name="connsiteX9" fmla="*/ 665969 w 1923737"/>
                <a:gd name="connsiteY9" fmla="*/ 1015663 h 1015663"/>
                <a:gd name="connsiteX10" fmla="*/ 169281 w 1923737"/>
                <a:gd name="connsiteY10" fmla="*/ 1015663 h 1015663"/>
                <a:gd name="connsiteX11" fmla="*/ 0 w 1923737"/>
                <a:gd name="connsiteY11" fmla="*/ 846382 h 1015663"/>
                <a:gd name="connsiteX12" fmla="*/ 0 w 1923737"/>
                <a:gd name="connsiteY12"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3737" h="1015663" fill="none" extrusionOk="0">
                  <a:moveTo>
                    <a:pt x="0" y="169281"/>
                  </a:moveTo>
                  <a:cubicBezTo>
                    <a:pt x="-5152" y="71395"/>
                    <a:pt x="85245" y="-20012"/>
                    <a:pt x="169281" y="0"/>
                  </a:cubicBezTo>
                  <a:cubicBezTo>
                    <a:pt x="304299" y="15541"/>
                    <a:pt x="476495" y="-10496"/>
                    <a:pt x="697673" y="0"/>
                  </a:cubicBezTo>
                  <a:cubicBezTo>
                    <a:pt x="918851" y="10496"/>
                    <a:pt x="1057457" y="7481"/>
                    <a:pt x="1226064" y="0"/>
                  </a:cubicBezTo>
                  <a:cubicBezTo>
                    <a:pt x="1394671" y="-7481"/>
                    <a:pt x="1535378" y="15698"/>
                    <a:pt x="1754456" y="0"/>
                  </a:cubicBezTo>
                  <a:cubicBezTo>
                    <a:pt x="1844852" y="1179"/>
                    <a:pt x="1942877" y="73297"/>
                    <a:pt x="1923737" y="169281"/>
                  </a:cubicBezTo>
                  <a:cubicBezTo>
                    <a:pt x="1900201" y="417704"/>
                    <a:pt x="1922002" y="550805"/>
                    <a:pt x="1923737" y="846382"/>
                  </a:cubicBezTo>
                  <a:cubicBezTo>
                    <a:pt x="1926990" y="942904"/>
                    <a:pt x="1839211" y="1013072"/>
                    <a:pt x="1754456" y="1015663"/>
                  </a:cubicBezTo>
                  <a:cubicBezTo>
                    <a:pt x="1571676" y="1004992"/>
                    <a:pt x="1375519" y="993987"/>
                    <a:pt x="1194361" y="1015663"/>
                  </a:cubicBezTo>
                  <a:cubicBezTo>
                    <a:pt x="1013204" y="1037339"/>
                    <a:pt x="892035" y="1031905"/>
                    <a:pt x="665969" y="1015663"/>
                  </a:cubicBezTo>
                  <a:cubicBezTo>
                    <a:pt x="439903" y="999421"/>
                    <a:pt x="336397" y="992330"/>
                    <a:pt x="169281" y="1015663"/>
                  </a:cubicBezTo>
                  <a:cubicBezTo>
                    <a:pt x="79945" y="1018877"/>
                    <a:pt x="5640" y="934811"/>
                    <a:pt x="0" y="846382"/>
                  </a:cubicBezTo>
                  <a:cubicBezTo>
                    <a:pt x="23327" y="548470"/>
                    <a:pt x="-33561" y="391662"/>
                    <a:pt x="0" y="169281"/>
                  </a:cubicBezTo>
                  <a:close/>
                </a:path>
                <a:path w="1923737" h="1015663" stroke="0" extrusionOk="0">
                  <a:moveTo>
                    <a:pt x="0" y="169281"/>
                  </a:moveTo>
                  <a:cubicBezTo>
                    <a:pt x="3135" y="72803"/>
                    <a:pt x="78541" y="126"/>
                    <a:pt x="169281" y="0"/>
                  </a:cubicBezTo>
                  <a:cubicBezTo>
                    <a:pt x="289938" y="-4377"/>
                    <a:pt x="564909" y="-4940"/>
                    <a:pt x="729376" y="0"/>
                  </a:cubicBezTo>
                  <a:cubicBezTo>
                    <a:pt x="893844" y="4940"/>
                    <a:pt x="1017298" y="-24393"/>
                    <a:pt x="1241916" y="0"/>
                  </a:cubicBezTo>
                  <a:cubicBezTo>
                    <a:pt x="1466534" y="24393"/>
                    <a:pt x="1540146" y="-2774"/>
                    <a:pt x="1754456" y="0"/>
                  </a:cubicBezTo>
                  <a:cubicBezTo>
                    <a:pt x="1843717" y="-8685"/>
                    <a:pt x="1931996" y="69293"/>
                    <a:pt x="1923737" y="169281"/>
                  </a:cubicBezTo>
                  <a:cubicBezTo>
                    <a:pt x="1890328" y="489502"/>
                    <a:pt x="1938915" y="613010"/>
                    <a:pt x="1923737" y="846382"/>
                  </a:cubicBezTo>
                  <a:cubicBezTo>
                    <a:pt x="1902238" y="944808"/>
                    <a:pt x="1861044" y="1029598"/>
                    <a:pt x="1754456" y="1015663"/>
                  </a:cubicBezTo>
                  <a:cubicBezTo>
                    <a:pt x="1626593" y="1029957"/>
                    <a:pt x="1335480" y="1029606"/>
                    <a:pt x="1194361" y="1015663"/>
                  </a:cubicBezTo>
                  <a:cubicBezTo>
                    <a:pt x="1053243" y="1001720"/>
                    <a:pt x="799077" y="1004390"/>
                    <a:pt x="681821" y="1015663"/>
                  </a:cubicBezTo>
                  <a:cubicBezTo>
                    <a:pt x="564565" y="1026936"/>
                    <a:pt x="338332" y="1037341"/>
                    <a:pt x="169281" y="1015663"/>
                  </a:cubicBezTo>
                  <a:cubicBezTo>
                    <a:pt x="68946" y="1022657"/>
                    <a:pt x="7745" y="951762"/>
                    <a:pt x="0" y="846382"/>
                  </a:cubicBezTo>
                  <a:cubicBezTo>
                    <a:pt x="-1747" y="685559"/>
                    <a:pt x="30443" y="352274"/>
                    <a:pt x="0" y="169281"/>
                  </a:cubicBezTo>
                  <a:close/>
                </a:path>
              </a:pathLst>
            </a:custGeom>
            <a:solidFill>
              <a:srgbClr val="FFFFCC"/>
            </a:solidFill>
            <a:ln w="28575">
              <a:solidFill>
                <a:srgbClr val="FF6600"/>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26" name="TextBox 25">
              <a:extLst>
                <a:ext uri="{FF2B5EF4-FFF2-40B4-BE49-F238E27FC236}">
                  <a16:creationId xmlns:a16="http://schemas.microsoft.com/office/drawing/2014/main" id="{25A26BC6-324C-4933-89E0-53435BCF6E3E}"/>
                </a:ext>
              </a:extLst>
            </p:cNvPr>
            <p:cNvSpPr txBox="1"/>
            <p:nvPr/>
          </p:nvSpPr>
          <p:spPr>
            <a:xfrm>
              <a:off x="8216242" y="3291057"/>
              <a:ext cx="1923737"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Bài</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học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rút</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28" name="Straight Arrow Connector 27">
            <a:extLst>
              <a:ext uri="{FF2B5EF4-FFF2-40B4-BE49-F238E27FC236}">
                <a16:creationId xmlns:a16="http://schemas.microsoft.com/office/drawing/2014/main" id="{18CCF0B8-FD44-468B-88AA-BEBC9FA229D7}"/>
              </a:ext>
            </a:extLst>
          </p:cNvPr>
          <p:cNvCxnSpPr>
            <a:cxnSpLocks/>
          </p:cNvCxnSpPr>
          <p:nvPr/>
        </p:nvCxnSpPr>
        <p:spPr>
          <a:xfrm>
            <a:off x="9897840" y="2928519"/>
            <a:ext cx="231680"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9DF3D4-7704-4053-88B4-C0A69B415D47}"/>
              </a:ext>
            </a:extLst>
          </p:cNvPr>
          <p:cNvCxnSpPr>
            <a:cxnSpLocks/>
          </p:cNvCxnSpPr>
          <p:nvPr/>
        </p:nvCxnSpPr>
        <p:spPr>
          <a:xfrm flipH="1">
            <a:off x="5353371" y="4296518"/>
            <a:ext cx="274883" cy="1060314"/>
          </a:xfrm>
          <a:prstGeom prst="straightConnector1">
            <a:avLst/>
          </a:prstGeom>
          <a:ln w="28575">
            <a:solidFill>
              <a:srgbClr val="BE0FAA"/>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9E5B3FB-5782-42CB-9E46-535B0769A9B5}"/>
              </a:ext>
            </a:extLst>
          </p:cNvPr>
          <p:cNvGrpSpPr/>
          <p:nvPr/>
        </p:nvGrpSpPr>
        <p:grpSpPr>
          <a:xfrm>
            <a:off x="3948440" y="5131801"/>
            <a:ext cx="3223074" cy="1023442"/>
            <a:chOff x="1362828" y="4771339"/>
            <a:chExt cx="3229622" cy="1023442"/>
          </a:xfrm>
        </p:grpSpPr>
        <p:sp>
          <p:nvSpPr>
            <p:cNvPr id="31" name="Rectangle: Rounded Corners 30">
              <a:extLst>
                <a:ext uri="{FF2B5EF4-FFF2-40B4-BE49-F238E27FC236}">
                  <a16:creationId xmlns:a16="http://schemas.microsoft.com/office/drawing/2014/main" id="{E699A5CC-3210-405A-B461-D28E2777B31E}"/>
                </a:ext>
              </a:extLst>
            </p:cNvPr>
            <p:cNvSpPr/>
            <p:nvPr/>
          </p:nvSpPr>
          <p:spPr>
            <a:xfrm>
              <a:off x="1451771" y="4771339"/>
              <a:ext cx="2971082" cy="958645"/>
            </a:xfrm>
            <a:prstGeom prst="roundRect">
              <a:avLst/>
            </a:prstGeom>
            <a:solidFill>
              <a:srgbClr val="FFCCFF"/>
            </a:solidFill>
            <a:ln w="28575">
              <a:solidFill>
                <a:srgbClr val="BE0FA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karos-Regular"/>
              </a:endParaRPr>
            </a:p>
          </p:txBody>
        </p:sp>
        <p:sp>
          <p:nvSpPr>
            <p:cNvPr id="32" name="TextBox 31">
              <a:extLst>
                <a:ext uri="{FF2B5EF4-FFF2-40B4-BE49-F238E27FC236}">
                  <a16:creationId xmlns:a16="http://schemas.microsoft.com/office/drawing/2014/main" id="{E2CB1FC0-CEF7-437B-9E20-36BDE2454092}"/>
                </a:ext>
              </a:extLst>
            </p:cNvPr>
            <p:cNvSpPr txBox="1"/>
            <p:nvPr/>
          </p:nvSpPr>
          <p:spPr>
            <a:xfrm>
              <a:off x="1362828" y="4779118"/>
              <a:ext cx="3229622" cy="1015663"/>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Điều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em</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thích</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ở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câu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chuyện</a:t>
              </a:r>
              <a:endPar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87C1659A-86CF-481B-ABAB-3F4F313C0D81}"/>
              </a:ext>
            </a:extLst>
          </p:cNvPr>
          <p:cNvGrpSpPr/>
          <p:nvPr/>
        </p:nvGrpSpPr>
        <p:grpSpPr>
          <a:xfrm>
            <a:off x="7866" y="5686037"/>
            <a:ext cx="3546012" cy="1174992"/>
            <a:chOff x="9743774" y="980765"/>
            <a:chExt cx="2266827" cy="573507"/>
          </a:xfrm>
        </p:grpSpPr>
        <p:sp>
          <p:nvSpPr>
            <p:cNvPr id="34" name="Rectangle: Rounded Corners 33">
              <a:extLst>
                <a:ext uri="{FF2B5EF4-FFF2-40B4-BE49-F238E27FC236}">
                  <a16:creationId xmlns:a16="http://schemas.microsoft.com/office/drawing/2014/main" id="{D6A41FC6-AF52-4584-9EF7-AC62F16D83F6}"/>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5" name="TextBox 34">
              <a:extLst>
                <a:ext uri="{FF2B5EF4-FFF2-40B4-BE49-F238E27FC236}">
                  <a16:creationId xmlns:a16="http://schemas.microsoft.com/office/drawing/2014/main" id="{70B4954E-144E-4A8B-9E26-E2A5F4F9448A}"/>
                </a:ext>
              </a:extLst>
            </p:cNvPr>
            <p:cNvSpPr txBox="1"/>
            <p:nvPr/>
          </p:nvSpPr>
          <p:spPr>
            <a:xfrm>
              <a:off x="9743774" y="1028488"/>
              <a:ext cx="2259457" cy="5257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OpenSans"/>
                  <a:cs typeface="Calibri" panose="020F0502020204030204" pitchFamily="34" charset="0"/>
                </a:rPr>
                <a:t>Vì</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sao</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em</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thích</a:t>
              </a:r>
              <a:r>
                <a:rPr lang="en-US" sz="3200" b="0" i="0" dirty="0">
                  <a:solidFill>
                    <a:srgbClr val="000000"/>
                  </a:solidFill>
                  <a:effectLst/>
                  <a:latin typeface="OpenSans"/>
                  <a:cs typeface="Calibri" panose="020F0502020204030204" pitchFamily="34" charset="0"/>
                </a:rPr>
                <a:t> chi </a:t>
              </a:r>
              <a:r>
                <a:rPr lang="en-US" sz="3200" b="0" i="0" dirty="0" err="1">
                  <a:solidFill>
                    <a:srgbClr val="000000"/>
                  </a:solidFill>
                  <a:effectLst/>
                  <a:latin typeface="OpenSans"/>
                  <a:cs typeface="Calibri" panose="020F0502020204030204" pitchFamily="34" charset="0"/>
                </a:rPr>
                <a:t>tiết</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đó</a:t>
              </a:r>
              <a:r>
                <a:rPr lang="en-US" sz="3200" b="0" i="0" dirty="0">
                  <a:solidFill>
                    <a:srgbClr val="000000"/>
                  </a:solidFill>
                  <a:effectLst/>
                  <a:latin typeface="OpenSans"/>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36" name="Straight Arrow Connector 35">
            <a:extLst>
              <a:ext uri="{FF2B5EF4-FFF2-40B4-BE49-F238E27FC236}">
                <a16:creationId xmlns:a16="http://schemas.microsoft.com/office/drawing/2014/main" id="{044DB6E9-6258-4EF3-BBF5-0AA0489DB291}"/>
              </a:ext>
            </a:extLst>
          </p:cNvPr>
          <p:cNvCxnSpPr>
            <a:cxnSpLocks/>
          </p:cNvCxnSpPr>
          <p:nvPr/>
        </p:nvCxnSpPr>
        <p:spPr>
          <a:xfrm flipH="1" flipV="1">
            <a:off x="3066872" y="4937522"/>
            <a:ext cx="933814" cy="70533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F17E79B-AA95-44BF-9CB8-17A895F56380}"/>
              </a:ext>
            </a:extLst>
          </p:cNvPr>
          <p:cNvGrpSpPr/>
          <p:nvPr/>
        </p:nvGrpSpPr>
        <p:grpSpPr>
          <a:xfrm>
            <a:off x="-145157" y="4019787"/>
            <a:ext cx="4159298" cy="1077124"/>
            <a:chOff x="8500877" y="2059364"/>
            <a:chExt cx="1569690" cy="553999"/>
          </a:xfrm>
        </p:grpSpPr>
        <p:sp>
          <p:nvSpPr>
            <p:cNvPr id="38" name="Rectangle: Rounded Corners 37">
              <a:extLst>
                <a:ext uri="{FF2B5EF4-FFF2-40B4-BE49-F238E27FC236}">
                  <a16:creationId xmlns:a16="http://schemas.microsoft.com/office/drawing/2014/main" id="{B88C0777-65BC-4B11-B0B2-6CA1B82CFCFE}"/>
                </a:ext>
              </a:extLst>
            </p:cNvPr>
            <p:cNvSpPr/>
            <p:nvPr/>
          </p:nvSpPr>
          <p:spPr>
            <a:xfrm>
              <a:off x="8521449" y="2059364"/>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9" name="TextBox 38">
              <a:extLst>
                <a:ext uri="{FF2B5EF4-FFF2-40B4-BE49-F238E27FC236}">
                  <a16:creationId xmlns:a16="http://schemas.microsoft.com/office/drawing/2014/main" id="{9A770D05-E51C-4752-86D8-BD3D732B374E}"/>
                </a:ext>
              </a:extLst>
            </p:cNvPr>
            <p:cNvSpPr txBox="1"/>
            <p:nvPr/>
          </p:nvSpPr>
          <p:spPr>
            <a:xfrm>
              <a:off x="8500877" y="2158116"/>
              <a:ext cx="1569690" cy="30076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Sans"/>
                </a:rPr>
                <a:t>Chi </a:t>
              </a:r>
              <a:r>
                <a:rPr lang="en-US" sz="3200" b="0" i="0" dirty="0" err="1">
                  <a:solidFill>
                    <a:srgbClr val="000000"/>
                  </a:solidFill>
                  <a:effectLst/>
                  <a:latin typeface="OpenSans"/>
                </a:rPr>
                <a:t>tiết</a:t>
              </a:r>
              <a:r>
                <a:rPr lang="en-US" sz="3200" b="0" i="0" dirty="0">
                  <a:solidFill>
                    <a:srgbClr val="000000"/>
                  </a:solidFill>
                  <a:effectLst/>
                  <a:latin typeface="OpenSans"/>
                </a:rPr>
                <a:t> </a:t>
              </a: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thích</a:t>
              </a:r>
              <a:r>
                <a:rPr lang="en-US" sz="3200" b="0" i="0" dirty="0">
                  <a:solidFill>
                    <a:srgbClr val="000000"/>
                  </a:solidFill>
                  <a:effectLst/>
                  <a:latin typeface="OpenSans"/>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40" name="Straight Arrow Connector 39">
            <a:extLst>
              <a:ext uri="{FF2B5EF4-FFF2-40B4-BE49-F238E27FC236}">
                <a16:creationId xmlns:a16="http://schemas.microsoft.com/office/drawing/2014/main" id="{0EDE956C-7BDC-4291-B3F1-4B6E3DE68B2C}"/>
              </a:ext>
            </a:extLst>
          </p:cNvPr>
          <p:cNvCxnSpPr>
            <a:cxnSpLocks/>
          </p:cNvCxnSpPr>
          <p:nvPr/>
        </p:nvCxnSpPr>
        <p:spPr>
          <a:xfrm flipH="1">
            <a:off x="3553882" y="5651971"/>
            <a:ext cx="460259" cy="412992"/>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0646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par>
                          <p:cTn id="34" fill="hold">
                            <p:stCondLst>
                              <p:cond delay="500"/>
                            </p:stCondLst>
                            <p:childTnLst>
                              <p:par>
                                <p:cTn id="35" presetID="6" presetClass="entr" presetSubtype="3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500"/>
                                        <p:tgtEl>
                                          <p:spTgt spid="17"/>
                                        </p:tgtEl>
                                      </p:cBhvr>
                                    </p:animEffect>
                                  </p:childTnLst>
                                  <p:subTnLst>
                                    <p:audio>
                                      <p:cMediaNode>
                                        <p:cTn display="0" masterRel="sameClick">
                                          <p:stCondLst>
                                            <p:cond evt="begin" delay="0">
                                              <p:tn val="35"/>
                                            </p:cond>
                                          </p:stCondLst>
                                          <p:endCondLst>
                                            <p:cond evt="onStopAudio" delay="0">
                                              <p:tgtEl>
                                                <p:sldTgt/>
                                              </p:tgtEl>
                                            </p:cond>
                                          </p:endCondLst>
                                        </p:cTn>
                                        <p:tgtEl>
                                          <p:sndTgt r:embed="rId2" name="Trò-chơi-chíu.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par>
                          <p:cTn id="52" fill="hold">
                            <p:stCondLst>
                              <p:cond delay="500"/>
                            </p:stCondLst>
                            <p:childTnLst>
                              <p:par>
                                <p:cTn id="53" presetID="6" presetClass="entr" presetSubtype="3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out)">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2" name="Trò-chơi-chíu.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right)">
                                      <p:cBhvr>
                                        <p:cTn id="64" dur="500"/>
                                        <p:tgtEl>
                                          <p:spTgt spid="37"/>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par>
                          <p:cTn id="70" fill="hold">
                            <p:stCondLst>
                              <p:cond delay="500"/>
                            </p:stCondLst>
                            <p:childTnLst>
                              <p:par>
                                <p:cTn id="71" presetID="22" presetClass="entr" presetSubtype="2"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sp>
        <p:nvSpPr>
          <p:cNvPr id="26" name="TextBox 25">
            <a:extLst>
              <a:ext uri="{FF2B5EF4-FFF2-40B4-BE49-F238E27FC236}">
                <a16:creationId xmlns:a16="http://schemas.microsoft.com/office/drawing/2014/main" id="{FFDBBB86-CBA7-4770-9185-EF8D93112F3B}"/>
              </a:ext>
            </a:extLst>
          </p:cNvPr>
          <p:cNvSpPr txBox="1"/>
          <p:nvPr/>
        </p:nvSpPr>
        <p:spPr>
          <a:xfrm>
            <a:off x="299787" y="2204453"/>
            <a:ext cx="11512461" cy="3539430"/>
          </a:xfrm>
          <a:custGeom>
            <a:avLst/>
            <a:gdLst>
              <a:gd name="connsiteX0" fmla="*/ 0 w 11512461"/>
              <a:gd name="connsiteY0" fmla="*/ 0 h 3539430"/>
              <a:gd name="connsiteX1" fmla="*/ 11512461 w 11512461"/>
              <a:gd name="connsiteY1" fmla="*/ 0 h 3539430"/>
              <a:gd name="connsiteX2" fmla="*/ 11512461 w 11512461"/>
              <a:gd name="connsiteY2" fmla="*/ 3539430 h 3539430"/>
              <a:gd name="connsiteX3" fmla="*/ 0 w 11512461"/>
              <a:gd name="connsiteY3" fmla="*/ 3539430 h 3539430"/>
              <a:gd name="connsiteX4" fmla="*/ 0 w 11512461"/>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461" h="3539430" fill="none" extrusionOk="0">
                <a:moveTo>
                  <a:pt x="0" y="0"/>
                </a:moveTo>
                <a:cubicBezTo>
                  <a:pt x="1265491" y="9338"/>
                  <a:pt x="9498964" y="118926"/>
                  <a:pt x="11512461" y="0"/>
                </a:cubicBezTo>
                <a:cubicBezTo>
                  <a:pt x="11514959" y="1077615"/>
                  <a:pt x="11430511" y="2743451"/>
                  <a:pt x="11512461" y="3539430"/>
                </a:cubicBezTo>
                <a:cubicBezTo>
                  <a:pt x="8463466" y="3614405"/>
                  <a:pt x="4504025" y="3669830"/>
                  <a:pt x="0" y="3539430"/>
                </a:cubicBezTo>
                <a:cubicBezTo>
                  <a:pt x="94029" y="2223721"/>
                  <a:pt x="57206" y="1661341"/>
                  <a:pt x="0" y="0"/>
                </a:cubicBezTo>
                <a:close/>
              </a:path>
              <a:path w="11512461" h="3539430" stroke="0" extrusionOk="0">
                <a:moveTo>
                  <a:pt x="0" y="0"/>
                </a:moveTo>
                <a:cubicBezTo>
                  <a:pt x="2408446" y="-62486"/>
                  <a:pt x="8978225" y="158418"/>
                  <a:pt x="11512461" y="0"/>
                </a:cubicBezTo>
                <a:cubicBezTo>
                  <a:pt x="11355307" y="702472"/>
                  <a:pt x="11344233" y="1778097"/>
                  <a:pt x="11512461" y="3539430"/>
                </a:cubicBezTo>
                <a:cubicBezTo>
                  <a:pt x="9701983" y="3689903"/>
                  <a:pt x="1927363"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2800" dirty="0">
                <a:solidFill>
                  <a:srgbClr val="000000"/>
                </a:solidFill>
                <a:latin typeface="Calibri" panose="020F0502020204030204" pitchFamily="34" charset="0"/>
                <a:cs typeface="Calibri" panose="020F0502020204030204" pitchFamily="34" charset="0"/>
              </a:rPr>
              <a:t>	</a:t>
            </a:r>
            <a:r>
              <a:rPr lang="vi-VN" sz="2800" dirty="0">
                <a:solidFill>
                  <a:srgbClr val="000000"/>
                </a:solidFill>
                <a:latin typeface="Calibri" panose="020F0502020204030204" pitchFamily="34" charset="0"/>
                <a:cs typeface="Calibri" panose="020F0502020204030204" pitchFamily="34" charset="0"/>
              </a:rPr>
              <a:t>Trong kho tàng văn học dân gian, em đã được học và đọc rất nhiều câu chuyện hay. Nhưng có lẽ, </a:t>
            </a:r>
            <a:r>
              <a:rPr lang="en-US" sz="2800" dirty="0">
                <a:solidFill>
                  <a:srgbClr val="000000"/>
                </a:solidFill>
                <a:latin typeface="Calibri" panose="020F0502020204030204" pitchFamily="34" charset="0"/>
                <a:cs typeface="Calibri" panose="020F0502020204030204" pitchFamily="34" charset="0"/>
              </a:rPr>
              <a:t>E</a:t>
            </a:r>
            <a:r>
              <a:rPr lang="vi-VN" sz="2800" dirty="0">
                <a:solidFill>
                  <a:srgbClr val="000000"/>
                </a:solidFill>
                <a:latin typeface="Calibri" panose="020F0502020204030204" pitchFamily="34" charset="0"/>
                <a:cs typeface="Calibri" panose="020F0502020204030204" pitchFamily="34" charset="0"/>
              </a:rPr>
              <a:t>m bé thông minh trong một câu chuyện cổ tích cùng tên là nhân vật mà em yêu thích nhất. Em bé ấy có trí thông minh lỗi lạc hơn người. Em đã vượt qua rất nhiều lần thử thách gian nan. Mỗi lần sau lại khó hơn lần trước, thế nhưng em đã vượt qua những thử thách ấy rất nhẹ nhàng bằng cách đố ngược lại hay bằng kinh nghiệm của đời sống dân gian. Trí thông minh của em thật đáng khâm phục. Từ hình ảnh của cậu bé, bản thân em cũng tự hứa sẽ cố gắng học tập tốt hơn nữa.  </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4"/>
          <a:stretch>
            <a:fillRect/>
          </a:stretch>
        </p:blipFill>
        <p:spPr>
          <a:xfrm>
            <a:off x="1378015" y="-494824"/>
            <a:ext cx="5828281" cy="325554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417200" y="2797920"/>
              <a:ext cx="2715120" cy="95760"/>
            </p14:xfrm>
          </p:contentPart>
        </mc:Choice>
        <mc:Fallback xmlns="">
          <p:pic>
            <p:nvPicPr>
              <p:cNvPr id="2" name="Ink 1"/>
              <p:cNvPicPr/>
              <p:nvPr/>
            </p:nvPicPr>
            <p:blipFill>
              <a:blip r:embed="rId6"/>
              <a:stretch>
                <a:fillRect/>
              </a:stretch>
            </p:blipFill>
            <p:spPr>
              <a:xfrm>
                <a:off x="4401360" y="2734560"/>
                <a:ext cx="2746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4369680" y="2917080"/>
              <a:ext cx="2691000" cy="143280"/>
            </p14:xfrm>
          </p:contentPart>
        </mc:Choice>
        <mc:Fallback xmlns="">
          <p:pic>
            <p:nvPicPr>
              <p:cNvPr id="3" name="Ink 2"/>
              <p:cNvPicPr/>
              <p:nvPr/>
            </p:nvPicPr>
            <p:blipFill>
              <a:blip r:embed="rId8"/>
              <a:stretch>
                <a:fillRect/>
              </a:stretch>
            </p:blipFill>
            <p:spPr>
              <a:xfrm>
                <a:off x="4353840" y="2853360"/>
                <a:ext cx="2722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500720" y="2881440"/>
              <a:ext cx="2655360" cy="131040"/>
            </p14:xfrm>
          </p:contentPart>
        </mc:Choice>
        <mc:Fallback xmlns="">
          <p:pic>
            <p:nvPicPr>
              <p:cNvPr id="4" name="Ink 3"/>
              <p:cNvPicPr/>
              <p:nvPr/>
            </p:nvPicPr>
            <p:blipFill>
              <a:blip r:embed="rId10"/>
              <a:stretch>
                <a:fillRect/>
              </a:stretch>
            </p:blipFill>
            <p:spPr>
              <a:xfrm>
                <a:off x="4484520" y="2817720"/>
                <a:ext cx="2687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40640" y="3274200"/>
              <a:ext cx="1179000" cy="36000"/>
            </p14:xfrm>
          </p:contentPart>
        </mc:Choice>
        <mc:Fallback xmlns="">
          <p:pic>
            <p:nvPicPr>
              <p:cNvPr id="5" name="Ink 4"/>
              <p:cNvPicPr/>
              <p:nvPr/>
            </p:nvPicPr>
            <p:blipFill>
              <a:blip r:embed="rId12"/>
              <a:stretch>
                <a:fillRect/>
              </a:stretch>
            </p:blipFill>
            <p:spPr>
              <a:xfrm>
                <a:off x="424800" y="3210840"/>
                <a:ext cx="1210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333360" y="3333600"/>
              <a:ext cx="1333800" cy="107640"/>
            </p14:xfrm>
          </p:contentPart>
        </mc:Choice>
        <mc:Fallback xmlns="">
          <p:pic>
            <p:nvPicPr>
              <p:cNvPr id="7" name="Ink 6"/>
              <p:cNvPicPr/>
              <p:nvPr/>
            </p:nvPicPr>
            <p:blipFill>
              <a:blip r:embed="rId14"/>
              <a:stretch>
                <a:fillRect/>
              </a:stretch>
            </p:blipFill>
            <p:spPr>
              <a:xfrm>
                <a:off x="317520" y="3270240"/>
                <a:ext cx="1365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1047600" y="3345480"/>
              <a:ext cx="619560" cy="48240"/>
            </p14:xfrm>
          </p:contentPart>
        </mc:Choice>
        <mc:Fallback xmlns="">
          <p:pic>
            <p:nvPicPr>
              <p:cNvPr id="9" name="Ink 8"/>
              <p:cNvPicPr/>
              <p:nvPr/>
            </p:nvPicPr>
            <p:blipFill>
              <a:blip r:embed="rId16"/>
              <a:stretch>
                <a:fillRect/>
              </a:stretch>
            </p:blipFill>
            <p:spPr>
              <a:xfrm>
                <a:off x="1031760" y="3282120"/>
                <a:ext cx="651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p14:cNvContentPartPr/>
              <p14:nvPr/>
            </p14:nvContentPartPr>
            <p14:xfrm>
              <a:off x="5667480" y="2833560"/>
              <a:ext cx="702720" cy="107640"/>
            </p14:xfrm>
          </p:contentPart>
        </mc:Choice>
        <mc:Fallback xmlns="">
          <p:pic>
            <p:nvPicPr>
              <p:cNvPr id="10" name="Ink 9"/>
              <p:cNvPicPr/>
              <p:nvPr/>
            </p:nvPicPr>
            <p:blipFill>
              <a:blip r:embed="rId18"/>
              <a:stretch>
                <a:fillRect/>
              </a:stretch>
            </p:blipFill>
            <p:spPr>
              <a:xfrm>
                <a:off x="5651640" y="2770200"/>
                <a:ext cx="734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p14:cNvContentPartPr/>
              <p14:nvPr/>
            </p14:nvContentPartPr>
            <p14:xfrm>
              <a:off x="8727120" y="3286080"/>
              <a:ext cx="3000960" cy="36000"/>
            </p14:xfrm>
          </p:contentPart>
        </mc:Choice>
        <mc:Fallback xmlns="">
          <p:pic>
            <p:nvPicPr>
              <p:cNvPr id="11" name="Ink 10"/>
              <p:cNvPicPr/>
              <p:nvPr/>
            </p:nvPicPr>
            <p:blipFill>
              <a:blip r:embed="rId20"/>
              <a:stretch>
                <a:fillRect/>
              </a:stretch>
            </p:blipFill>
            <p:spPr>
              <a:xfrm>
                <a:off x="8711280" y="3222720"/>
                <a:ext cx="3032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p14:cNvContentPartPr/>
              <p14:nvPr/>
            </p14:nvContentPartPr>
            <p14:xfrm>
              <a:off x="8775000" y="3297960"/>
              <a:ext cx="2774520" cy="60120"/>
            </p14:xfrm>
          </p:contentPart>
        </mc:Choice>
        <mc:Fallback xmlns="">
          <p:pic>
            <p:nvPicPr>
              <p:cNvPr id="12" name="Ink 11"/>
              <p:cNvPicPr/>
              <p:nvPr/>
            </p:nvPicPr>
            <p:blipFill>
              <a:blip r:embed="rId22"/>
              <a:stretch>
                <a:fillRect/>
              </a:stretch>
            </p:blipFill>
            <p:spPr>
              <a:xfrm>
                <a:off x="8759160" y="3234600"/>
                <a:ext cx="2806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p14:cNvContentPartPr/>
              <p14:nvPr/>
            </p14:nvContentPartPr>
            <p14:xfrm>
              <a:off x="404640" y="3738600"/>
              <a:ext cx="1500840" cy="24120"/>
            </p14:xfrm>
          </p:contentPart>
        </mc:Choice>
        <mc:Fallback xmlns="">
          <p:pic>
            <p:nvPicPr>
              <p:cNvPr id="13" name="Ink 12"/>
              <p:cNvPicPr/>
              <p:nvPr/>
            </p:nvPicPr>
            <p:blipFill>
              <a:blip r:embed="rId24"/>
              <a:stretch>
                <a:fillRect/>
              </a:stretch>
            </p:blipFill>
            <p:spPr>
              <a:xfrm>
                <a:off x="388800" y="3675240"/>
                <a:ext cx="1532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p14:cNvContentPartPr/>
              <p14:nvPr/>
            </p14:nvContentPartPr>
            <p14:xfrm>
              <a:off x="488160" y="3774240"/>
              <a:ext cx="1417320" cy="72000"/>
            </p14:xfrm>
          </p:contentPart>
        </mc:Choice>
        <mc:Fallback xmlns="">
          <p:pic>
            <p:nvPicPr>
              <p:cNvPr id="14" name="Ink 13"/>
              <p:cNvPicPr/>
              <p:nvPr/>
            </p:nvPicPr>
            <p:blipFill>
              <a:blip r:embed="rId26"/>
              <a:stretch>
                <a:fillRect/>
              </a:stretch>
            </p:blipFill>
            <p:spPr>
              <a:xfrm>
                <a:off x="472320" y="3710880"/>
                <a:ext cx="1449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p14:cNvContentPartPr/>
              <p14:nvPr/>
            </p14:nvContentPartPr>
            <p14:xfrm>
              <a:off x="3429000" y="4988880"/>
              <a:ext cx="3143520" cy="107280"/>
            </p14:xfrm>
          </p:contentPart>
        </mc:Choice>
        <mc:Fallback xmlns="">
          <p:pic>
            <p:nvPicPr>
              <p:cNvPr id="15" name="Ink 14"/>
              <p:cNvPicPr/>
              <p:nvPr/>
            </p:nvPicPr>
            <p:blipFill>
              <a:blip r:embed="rId28"/>
              <a:stretch>
                <a:fillRect/>
              </a:stretch>
            </p:blipFill>
            <p:spPr>
              <a:xfrm>
                <a:off x="3413160" y="4925160"/>
                <a:ext cx="3175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p14:cNvContentPartPr/>
              <p14:nvPr/>
            </p14:nvContentPartPr>
            <p14:xfrm>
              <a:off x="3274200" y="4976640"/>
              <a:ext cx="3167280" cy="179280"/>
            </p14:xfrm>
          </p:contentPart>
        </mc:Choice>
        <mc:Fallback xmlns="">
          <p:pic>
            <p:nvPicPr>
              <p:cNvPr id="16" name="Ink 15"/>
              <p:cNvPicPr/>
              <p:nvPr/>
            </p:nvPicPr>
            <p:blipFill>
              <a:blip r:embed="rId30"/>
              <a:stretch>
                <a:fillRect/>
              </a:stretch>
            </p:blipFill>
            <p:spPr>
              <a:xfrm>
                <a:off x="3258360" y="4913280"/>
                <a:ext cx="3199320" cy="306000"/>
              </a:xfrm>
              <a:prstGeom prst="rect">
                <a:avLst/>
              </a:prstGeom>
            </p:spPr>
          </p:pic>
        </mc:Fallback>
      </mc:AlternateContent>
    </p:spTree>
    <p:extLst>
      <p:ext uri="{BB962C8B-B14F-4D97-AF65-F5344CB8AC3E}">
        <p14:creationId xmlns:p14="http://schemas.microsoft.com/office/powerpoint/2010/main" val="19516370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edge">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sp>
        <p:nvSpPr>
          <p:cNvPr id="26" name="TextBox 25">
            <a:extLst>
              <a:ext uri="{FF2B5EF4-FFF2-40B4-BE49-F238E27FC236}">
                <a16:creationId xmlns:a16="http://schemas.microsoft.com/office/drawing/2014/main" id="{FFDBBB86-CBA7-4770-9185-EF8D93112F3B}"/>
              </a:ext>
            </a:extLst>
          </p:cNvPr>
          <p:cNvSpPr txBox="1"/>
          <p:nvPr/>
        </p:nvSpPr>
        <p:spPr>
          <a:xfrm>
            <a:off x="404719" y="620063"/>
            <a:ext cx="11236412" cy="5509200"/>
          </a:xfrm>
          <a:custGeom>
            <a:avLst/>
            <a:gdLst>
              <a:gd name="connsiteX0" fmla="*/ 0 w 11236412"/>
              <a:gd name="connsiteY0" fmla="*/ 0 h 5509200"/>
              <a:gd name="connsiteX1" fmla="*/ 11236412 w 11236412"/>
              <a:gd name="connsiteY1" fmla="*/ 0 h 5509200"/>
              <a:gd name="connsiteX2" fmla="*/ 11236412 w 11236412"/>
              <a:gd name="connsiteY2" fmla="*/ 5509200 h 5509200"/>
              <a:gd name="connsiteX3" fmla="*/ 0 w 11236412"/>
              <a:gd name="connsiteY3" fmla="*/ 5509200 h 5509200"/>
              <a:gd name="connsiteX4" fmla="*/ 0 w 11236412"/>
              <a:gd name="connsiteY4" fmla="*/ 0 h 55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6412" h="5509200" fill="none" extrusionOk="0">
                <a:moveTo>
                  <a:pt x="0" y="0"/>
                </a:moveTo>
                <a:cubicBezTo>
                  <a:pt x="3948351" y="9338"/>
                  <a:pt x="7208062" y="118926"/>
                  <a:pt x="11236412" y="0"/>
                </a:cubicBezTo>
                <a:cubicBezTo>
                  <a:pt x="11238910" y="2494129"/>
                  <a:pt x="11154462" y="3272873"/>
                  <a:pt x="11236412" y="5509200"/>
                </a:cubicBezTo>
                <a:cubicBezTo>
                  <a:pt x="7667804" y="5584175"/>
                  <a:pt x="4968123" y="5639600"/>
                  <a:pt x="0" y="5509200"/>
                </a:cubicBezTo>
                <a:cubicBezTo>
                  <a:pt x="94029" y="3417305"/>
                  <a:pt x="57206" y="2288803"/>
                  <a:pt x="0" y="0"/>
                </a:cubicBezTo>
                <a:close/>
              </a:path>
              <a:path w="11236412" h="5509200" stroke="0" extrusionOk="0">
                <a:moveTo>
                  <a:pt x="0" y="0"/>
                </a:moveTo>
                <a:cubicBezTo>
                  <a:pt x="4007242" y="-62486"/>
                  <a:pt x="6842886" y="158418"/>
                  <a:pt x="11236412" y="0"/>
                </a:cubicBezTo>
                <a:cubicBezTo>
                  <a:pt x="11079258" y="1983505"/>
                  <a:pt x="11068184" y="4265164"/>
                  <a:pt x="11236412" y="5509200"/>
                </a:cubicBezTo>
                <a:cubicBezTo>
                  <a:pt x="6562497" y="5659673"/>
                  <a:pt x="2489374" y="5658914"/>
                  <a:pt x="0" y="5509200"/>
                </a:cubicBezTo>
                <a:cubicBezTo>
                  <a:pt x="26562" y="2763889"/>
                  <a:pt x="-135358" y="854675"/>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Trong những câu chuyện em đã đọc</a:t>
            </a:r>
            <a:r>
              <a:rPr lang="en-US" sz="3200" dirty="0">
                <a:solidFill>
                  <a:srgbClr val="000000"/>
                </a:solidFill>
                <a:latin typeface="Calibri" panose="020F0502020204030204" pitchFamily="34" charset="0"/>
                <a:cs typeface="Calibri" panose="020F0502020204030204" pitchFamily="34" charset="0"/>
              </a:rPr>
              <a:t>,</a:t>
            </a:r>
            <a:r>
              <a:rPr lang="vi-VN" sz="3200" dirty="0">
                <a:solidFill>
                  <a:srgbClr val="000000"/>
                </a:solidFill>
                <a:latin typeface="Calibri" panose="020F0502020204030204" pitchFamily="34" charset="0"/>
                <a:cs typeface="Calibri" panose="020F0502020204030204" pitchFamily="34" charset="0"/>
              </a:rPr>
              <a:t> em thích nhất là câu chuyện Hai Bà Trưng. </a:t>
            </a:r>
            <a:r>
              <a:rPr lang="en-US" sz="3200" dirty="0" err="1">
                <a:solidFill>
                  <a:srgbClr val="FF0000"/>
                </a:solidFill>
                <a:latin typeface="Calibri" panose="020F0502020204030204" pitchFamily="34" charset="0"/>
                <a:cs typeface="Calibri" panose="020F0502020204030204" pitchFamily="34" charset="0"/>
              </a:rPr>
              <a:t>Điều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khiến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ấn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tượng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lòng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dũng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cảm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yêu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nước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Hai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a:t>
            </a:r>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Trưng Trắc và Trưng Nhị là hai chị em, quê ở </a:t>
            </a:r>
            <a:r>
              <a:rPr lang="en-US" sz="3200" dirty="0" err="1">
                <a:solidFill>
                  <a:srgbClr val="000000"/>
                </a:solidFill>
                <a:latin typeface="Calibri" panose="020F0502020204030204" pitchFamily="34" charset="0"/>
                <a:cs typeface="Calibri" panose="020F0502020204030204" pitchFamily="34" charset="0"/>
              </a:rPr>
              <a:t>Mê</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Linh</a:t>
            </a:r>
            <a:r>
              <a:rPr lang="vi-VN" sz="3200" dirty="0">
                <a:solidFill>
                  <a:srgbClr val="000000"/>
                </a:solidFill>
                <a:latin typeface="Calibri" panose="020F0502020204030204" pitchFamily="34" charset="0"/>
                <a:cs typeface="Calibri" panose="020F0502020204030204" pitchFamily="34" charset="0"/>
              </a:rPr>
              <a:t>. Lòng căm thù giặc ngoại xâm dâng cao, khi chồng của bà Trưng Trắc bị thái thú Tô Định giết hại một cách dã man</a:t>
            </a:r>
            <a:r>
              <a:rPr lang="en-US" sz="3200" dirty="0">
                <a:solidFill>
                  <a:srgbClr val="000000"/>
                </a:solidFill>
                <a:latin typeface="Calibri" panose="020F0502020204030204" pitchFamily="34" charset="0"/>
                <a:cs typeface="Calibri" panose="020F0502020204030204" pitchFamily="34" charset="0"/>
              </a:rPr>
              <a:t> n</a:t>
            </a:r>
            <a:r>
              <a:rPr lang="vi-VN" sz="3200" dirty="0">
                <a:solidFill>
                  <a:srgbClr val="000000"/>
                </a:solidFill>
                <a:latin typeface="Calibri" panose="020F0502020204030204" pitchFamily="34" charset="0"/>
                <a:cs typeface="Calibri" panose="020F0502020204030204" pitchFamily="34" charset="0"/>
              </a:rPr>
              <a:t>ên </a:t>
            </a:r>
            <a:r>
              <a:rPr lang="en-US" sz="3200" dirty="0">
                <a:solidFill>
                  <a:srgbClr val="000000"/>
                </a:solidFill>
                <a:latin typeface="Calibri" panose="020F0502020204030204" pitchFamily="34" charset="0"/>
                <a:cs typeface="Calibri" panose="020F0502020204030204" pitchFamily="34" charset="0"/>
              </a:rPr>
              <a:t>b</a:t>
            </a:r>
            <a:r>
              <a:rPr lang="vi-VN" sz="3200" dirty="0">
                <a:solidFill>
                  <a:srgbClr val="000000"/>
                </a:solidFill>
                <a:latin typeface="Calibri" panose="020F0502020204030204" pitchFamily="34" charset="0"/>
                <a:cs typeface="Calibri" panose="020F0502020204030204" pitchFamily="34" charset="0"/>
              </a:rPr>
              <a:t>à quyết định nổi binh cùng em gái là Trưng Nhị. Trong cuộc khởi nghĩa, có rất nhiều nữ tướng tham gia và họ cùng nhau lập những chiến công khiến cho quân giặc khiếp sợ. Hai </a:t>
            </a:r>
            <a:r>
              <a:rPr lang="en-US" sz="3200" dirty="0">
                <a:solidFill>
                  <a:srgbClr val="000000"/>
                </a:solidFill>
                <a:latin typeface="Calibri" panose="020F0502020204030204" pitchFamily="34" charset="0"/>
                <a:cs typeface="Calibri" panose="020F0502020204030204" pitchFamily="34" charset="0"/>
              </a:rPr>
              <a:t>B</a:t>
            </a:r>
            <a:r>
              <a:rPr lang="vi-VN" sz="3200" dirty="0">
                <a:solidFill>
                  <a:srgbClr val="000000"/>
                </a:solidFill>
                <a:latin typeface="Calibri" panose="020F0502020204030204" pitchFamily="34" charset="0"/>
                <a:cs typeface="Calibri" panose="020F0502020204030204" pitchFamily="34" charset="0"/>
              </a:rPr>
              <a:t>à mãi là những vị tướng tài ba của dân tộc Việt Nam. </a:t>
            </a:r>
            <a:r>
              <a:rPr lang="en-US" sz="3200" dirty="0" err="1">
                <a:solidFill>
                  <a:srgbClr val="FF0000"/>
                </a:solidFill>
                <a:latin typeface="Calibri" panose="020F0502020204030204" pitchFamily="34" charset="0"/>
                <a:cs typeface="Calibri" panose="020F0502020204030204" pitchFamily="34" charset="0"/>
              </a:rPr>
              <a:t>Thế</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hệ</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sinh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chúng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khâm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phục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công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lao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Hai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sẽ</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cố</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gắng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tập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tốt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để</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noi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gương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Hai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xây</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dựng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nước</a:t>
            </a:r>
            <a:r>
              <a:rPr lang="en-US" sz="3200" dirty="0">
                <a:solidFill>
                  <a:srgbClr val="FF0000"/>
                </a:solidFill>
                <a:latin typeface="Calibri" panose="020F0502020204030204" pitchFamily="34" charset="0"/>
                <a:cs typeface="Calibri" panose="020F0502020204030204" pitchFamily="34" charset="0"/>
              </a:rPr>
              <a:t>. </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320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edge">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499</Words>
  <Application>Microsoft Office PowerPoint</Application>
  <PresentationFormat>Widescreen</PresentationFormat>
  <Paragraphs>23</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微软雅黑</vt:lpstr>
      <vt:lpstr>宋体</vt:lpstr>
      <vt:lpstr>Arial</vt:lpstr>
      <vt:lpstr>Calibri</vt:lpstr>
      <vt:lpstr>Cambria</vt:lpstr>
      <vt:lpstr>Ikaros-Regular</vt:lpstr>
      <vt:lpstr>OpenSans</vt:lpstr>
      <vt:lpstr>Times New Roman</vt:lpstr>
      <vt:lpstr>仓耳玄三M W05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21</cp:revision>
  <dcterms:created xsi:type="dcterms:W3CDTF">2022-08-29T03:05:19Z</dcterms:created>
  <dcterms:modified xsi:type="dcterms:W3CDTF">2025-04-14T06:21:00Z</dcterms:modified>
</cp:coreProperties>
</file>