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5" r:id="rId2"/>
  </p:sldMasterIdLst>
  <p:notesMasterIdLst>
    <p:notesMasterId r:id="rId16"/>
  </p:notesMasterIdLst>
  <p:sldIdLst>
    <p:sldId id="11649" r:id="rId3"/>
    <p:sldId id="11660" r:id="rId4"/>
    <p:sldId id="11657" r:id="rId5"/>
    <p:sldId id="11661" r:id="rId6"/>
    <p:sldId id="293" r:id="rId7"/>
    <p:sldId id="11669" r:id="rId8"/>
    <p:sldId id="11673" r:id="rId9"/>
    <p:sldId id="11675" r:id="rId10"/>
    <p:sldId id="11676" r:id="rId11"/>
    <p:sldId id="11678" r:id="rId12"/>
    <p:sldId id="11679" r:id="rId13"/>
    <p:sldId id="11680" r:id="rId14"/>
    <p:sldId id="116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433D1-A9AF-48C6-B997-D48BA592806C}"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C02BC-5FEB-447E-95C2-349D876163C7}" type="slidenum">
              <a:rPr lang="en-US" smtClean="0"/>
              <a:t>‹#›</a:t>
            </a:fld>
            <a:endParaRPr lang="en-US"/>
          </a:p>
        </p:txBody>
      </p:sp>
    </p:spTree>
    <p:extLst>
      <p:ext uri="{BB962C8B-B14F-4D97-AF65-F5344CB8AC3E}">
        <p14:creationId xmlns:p14="http://schemas.microsoft.com/office/powerpoint/2010/main" val="239681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51878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1593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950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55764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705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2513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74341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3744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91886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964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4033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780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6206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8760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256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080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178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461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7694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4029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397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3410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9084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14/04/2025</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74387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14/04/2025</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499641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14/04/2025</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115139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14/04/2025</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37890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14/04/2025</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84114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14/04/2025</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898266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14/04/2025</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83040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14/04/2025</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314204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14/04/2025</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20316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14/04/2025</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04318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0665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14/04/2025</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6657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31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417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305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452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05658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65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14/04/2025</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127294329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A5AD6204-549C-4578-A226-F46326912C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890" t="24425" r="3382" b="60079"/>
          <a:stretch/>
        </p:blipFill>
        <p:spPr>
          <a:xfrm>
            <a:off x="10795000" y="1568449"/>
            <a:ext cx="685800" cy="1123951"/>
          </a:xfrm>
          <a:prstGeom prst="rect">
            <a:avLst/>
          </a:prstGeom>
        </p:spPr>
      </p:pic>
      <p:sp>
        <p:nvSpPr>
          <p:cNvPr id="9" name="TextBox 8">
            <a:extLst>
              <a:ext uri="{FF2B5EF4-FFF2-40B4-BE49-F238E27FC236}">
                <a16:creationId xmlns:a16="http://schemas.microsoft.com/office/drawing/2014/main" id="{5D0CE4C1-BF0F-40B7-9E32-83D4885251F7}"/>
              </a:ext>
            </a:extLst>
          </p:cNvPr>
          <p:cNvSpPr txBox="1"/>
          <p:nvPr/>
        </p:nvSpPr>
        <p:spPr>
          <a:xfrm>
            <a:off x="3477466" y="922118"/>
            <a:ext cx="523706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1F705D"/>
                </a:solidFill>
                <a:effectLst/>
                <a:uLnTx/>
                <a:uFillTx/>
                <a:ea typeface="+mn-ea"/>
                <a:cs typeface="Pattaya" panose="00000500000000000000" pitchFamily="2" charset="-34"/>
              </a:rPr>
              <a:t>Thứ</a:t>
            </a:r>
            <a:r>
              <a:rPr kumimoji="0" lang="en-US" sz="3000" b="1" i="0" u="none" strike="noStrike" kern="1200" cap="none" spc="0" normalizeH="0" baseline="0" noProof="0" dirty="0">
                <a:ln>
                  <a:noFill/>
                </a:ln>
                <a:solidFill>
                  <a:srgbClr val="1F705D"/>
                </a:solidFill>
                <a:effectLst/>
                <a:uLnTx/>
                <a:uFillTx/>
                <a:ea typeface="+mn-ea"/>
                <a:cs typeface="Pattaya" panose="00000500000000000000" pitchFamily="2" charset="-34"/>
              </a:rPr>
              <a:t>… </a:t>
            </a:r>
            <a:r>
              <a:rPr kumimoji="0" lang="en-US" sz="3000" b="1" i="0" u="none" strike="noStrike" kern="1200" cap="none" spc="0" normalizeH="0" baseline="0" noProof="0" dirty="0" err="1">
                <a:ln>
                  <a:noFill/>
                </a:ln>
                <a:solidFill>
                  <a:srgbClr val="1F705D"/>
                </a:solidFill>
                <a:effectLst/>
                <a:uLnTx/>
                <a:uFillTx/>
                <a:ea typeface="+mn-ea"/>
                <a:cs typeface="Pattaya" panose="00000500000000000000" pitchFamily="2" charset="-34"/>
              </a:rPr>
              <a:t>ngày</a:t>
            </a:r>
            <a:r>
              <a:rPr kumimoji="0" lang="en-US" sz="3000" b="1" i="0" u="none" strike="noStrike" kern="1200" cap="none" spc="0" normalizeH="0" baseline="0" noProof="0" dirty="0">
                <a:ln>
                  <a:noFill/>
                </a:ln>
                <a:solidFill>
                  <a:srgbClr val="1F705D"/>
                </a:solidFill>
                <a:effectLst/>
                <a:uLnTx/>
                <a:uFillTx/>
                <a:ea typeface="+mn-ea"/>
                <a:cs typeface="Pattaya" panose="00000500000000000000" pitchFamily="2" charset="-34"/>
              </a:rPr>
              <a:t>… </a:t>
            </a:r>
            <a:r>
              <a:rPr kumimoji="0" lang="en-US" sz="3000" b="1" i="0" u="none" strike="noStrike" kern="1200" cap="none" spc="0" normalizeH="0" baseline="0" noProof="0" dirty="0" err="1">
                <a:ln>
                  <a:noFill/>
                </a:ln>
                <a:solidFill>
                  <a:srgbClr val="1F705D"/>
                </a:solidFill>
                <a:effectLst/>
                <a:uLnTx/>
                <a:uFillTx/>
                <a:ea typeface="+mn-ea"/>
                <a:cs typeface="Pattaya" panose="00000500000000000000" pitchFamily="2" charset="-34"/>
              </a:rPr>
              <a:t>tháng</a:t>
            </a:r>
            <a:r>
              <a:rPr kumimoji="0" lang="en-US" sz="3000" b="1" i="0" u="none" strike="noStrike" kern="1200" cap="none" spc="0" normalizeH="0" baseline="0" noProof="0" dirty="0">
                <a:ln>
                  <a:noFill/>
                </a:ln>
                <a:solidFill>
                  <a:srgbClr val="1F705D"/>
                </a:solidFill>
                <a:effectLst/>
                <a:uLnTx/>
                <a:uFillTx/>
                <a:ea typeface="+mn-ea"/>
                <a:cs typeface="Pattaya" panose="00000500000000000000" pitchFamily="2" charset="-34"/>
              </a:rPr>
              <a:t>… </a:t>
            </a:r>
            <a:r>
              <a:rPr kumimoji="0" lang="en-US" sz="3000" b="1" i="0" u="none" strike="noStrike" kern="1200" cap="none" spc="0" normalizeH="0" baseline="0" noProof="0" dirty="0" err="1">
                <a:ln>
                  <a:noFill/>
                </a:ln>
                <a:solidFill>
                  <a:srgbClr val="1F705D"/>
                </a:solidFill>
                <a:effectLst/>
                <a:uLnTx/>
                <a:uFillTx/>
                <a:ea typeface="+mn-ea"/>
                <a:cs typeface="Pattaya" panose="00000500000000000000" pitchFamily="2" charset="-34"/>
              </a:rPr>
              <a:t>năm</a:t>
            </a:r>
            <a:r>
              <a:rPr kumimoji="0" lang="en-US" sz="3000" b="1" i="0" u="none" strike="noStrike" kern="1200" cap="none" spc="0" normalizeH="0" noProof="0" dirty="0">
                <a:ln>
                  <a:noFill/>
                </a:ln>
                <a:solidFill>
                  <a:srgbClr val="1F705D"/>
                </a:solidFill>
                <a:effectLst/>
                <a:uLnTx/>
                <a:uFillTx/>
                <a:ea typeface="+mn-ea"/>
                <a:cs typeface="Pattaya" panose="00000500000000000000" pitchFamily="2" charset="-34"/>
              </a:rPr>
              <a:t> 2025</a:t>
            </a:r>
            <a:endParaRPr kumimoji="0" lang="en-US" sz="3000" b="1" i="0" u="none" strike="noStrike" kern="1200" cap="none" spc="0" normalizeH="0" baseline="0" noProof="0" dirty="0">
              <a:ln>
                <a:noFill/>
              </a:ln>
              <a:solidFill>
                <a:srgbClr val="1F705D"/>
              </a:solidFill>
              <a:effectLst/>
              <a:uLnTx/>
              <a:uFillTx/>
              <a:ea typeface="+mn-ea"/>
              <a:cs typeface="Pattaya" panose="00000500000000000000" pitchFamily="2" charset="-34"/>
            </a:endParaRPr>
          </a:p>
        </p:txBody>
      </p:sp>
      <p:pic>
        <p:nvPicPr>
          <p:cNvPr id="3" name="Picture 2">
            <a:extLst>
              <a:ext uri="{FF2B5EF4-FFF2-40B4-BE49-F238E27FC236}">
                <a16:creationId xmlns:a16="http://schemas.microsoft.com/office/drawing/2014/main" id="{FE9474B9-4526-4190-A8D5-837415AF92B8}"/>
              </a:ext>
            </a:extLst>
          </p:cNvPr>
          <p:cNvPicPr>
            <a:picLocks noChangeAspect="1"/>
          </p:cNvPicPr>
          <p:nvPr/>
        </p:nvPicPr>
        <p:blipFill>
          <a:blip r:embed="rId4"/>
          <a:stretch>
            <a:fillRect/>
          </a:stretch>
        </p:blipFill>
        <p:spPr>
          <a:xfrm>
            <a:off x="4543666" y="1423741"/>
            <a:ext cx="2704859" cy="1080919"/>
          </a:xfrm>
          <a:prstGeom prst="rect">
            <a:avLst/>
          </a:prstGeom>
        </p:spPr>
      </p:pic>
      <p:pic>
        <p:nvPicPr>
          <p:cNvPr id="5" name="Picture 4">
            <a:extLst>
              <a:ext uri="{FF2B5EF4-FFF2-40B4-BE49-F238E27FC236}">
                <a16:creationId xmlns:a16="http://schemas.microsoft.com/office/drawing/2014/main" id="{96D643A0-BE73-4C2C-B0C0-05F1C5004AAE}"/>
              </a:ext>
            </a:extLst>
          </p:cNvPr>
          <p:cNvPicPr>
            <a:picLocks noChangeAspect="1"/>
          </p:cNvPicPr>
          <p:nvPr/>
        </p:nvPicPr>
        <p:blipFill>
          <a:blip r:embed="rId5"/>
          <a:stretch>
            <a:fillRect/>
          </a:stretch>
        </p:blipFill>
        <p:spPr>
          <a:xfrm>
            <a:off x="905206" y="2029473"/>
            <a:ext cx="9943438" cy="2627604"/>
          </a:xfrm>
          <a:prstGeom prst="rect">
            <a:avLst/>
          </a:prstGeom>
        </p:spPr>
      </p:pic>
    </p:spTree>
    <p:custDataLst>
      <p:tags r:id="rId1"/>
    </p:custDataLst>
    <p:extLst>
      <p:ext uri="{BB962C8B-B14F-4D97-AF65-F5344CB8AC3E}">
        <p14:creationId xmlns:p14="http://schemas.microsoft.com/office/powerpoint/2010/main" val="3703991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94"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559102" y="533400"/>
            <a:ext cx="9280348" cy="1295400"/>
          </a:xfrm>
          <a:prstGeom prst="roundRect">
            <a:avLst>
              <a:gd name="adj" fmla="val 5000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kép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đều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đánh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nói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trực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tiếp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nhân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grpSp>
        <p:nvGrpSpPr>
          <p:cNvPr id="6" name="Group 5">
            <a:extLst>
              <a:ext uri="{FF2B5EF4-FFF2-40B4-BE49-F238E27FC236}">
                <a16:creationId xmlns:a16="http://schemas.microsoft.com/office/drawing/2014/main" id="{0427ACBA-C5BE-42D8-A999-231E75A0C66E}"/>
              </a:ext>
            </a:extLst>
          </p:cNvPr>
          <p:cNvGrpSpPr/>
          <p:nvPr/>
        </p:nvGrpSpPr>
        <p:grpSpPr>
          <a:xfrm>
            <a:off x="295274" y="2362200"/>
            <a:ext cx="5381625" cy="1362075"/>
            <a:chOff x="4144021" y="1484380"/>
            <a:chExt cx="7574794" cy="4840220"/>
          </a:xfrm>
        </p:grpSpPr>
        <p:grpSp>
          <p:nvGrpSpPr>
            <p:cNvPr id="7" name="Group 6">
              <a:extLst>
                <a:ext uri="{FF2B5EF4-FFF2-40B4-BE49-F238E27FC236}">
                  <a16:creationId xmlns:a16="http://schemas.microsoft.com/office/drawing/2014/main" id="{D45BDFA8-C604-4BA2-A4F3-C6AF1C65FC59}"/>
                </a:ext>
              </a:extLst>
            </p:cNvPr>
            <p:cNvGrpSpPr/>
            <p:nvPr/>
          </p:nvGrpSpPr>
          <p:grpSpPr>
            <a:xfrm>
              <a:off x="4144021" y="1484380"/>
              <a:ext cx="7574794" cy="4840220"/>
              <a:chOff x="4436414" y="1551563"/>
              <a:chExt cx="7327378" cy="4327762"/>
            </a:xfrm>
          </p:grpSpPr>
          <p:sp>
            <p:nvSpPr>
              <p:cNvPr id="11" name="Rectangle: Diagonal Corners Rounded 4">
                <a:extLst>
                  <a:ext uri="{FF2B5EF4-FFF2-40B4-BE49-F238E27FC236}">
                    <a16:creationId xmlns:a16="http://schemas.microsoft.com/office/drawing/2014/main" id="{0695A122-376D-4AB6-A6C6-22F324C05BD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Diagonal Corners Rounded 30">
                <a:extLst>
                  <a:ext uri="{FF2B5EF4-FFF2-40B4-BE49-F238E27FC236}">
                    <a16:creationId xmlns:a16="http://schemas.microsoft.com/office/drawing/2014/main" id="{F94DAD6C-2A36-49AE-B671-023CCE879E0E}"/>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EAC801B1-40EB-402C-BA5A-881357675AA5}"/>
                </a:ext>
              </a:extLst>
            </p:cNvPr>
            <p:cNvSpPr txBox="1"/>
            <p:nvPr/>
          </p:nvSpPr>
          <p:spPr>
            <a:xfrm>
              <a:off x="4162186" y="1883207"/>
              <a:ext cx="7247096" cy="3834117"/>
            </a:xfrm>
            <a:prstGeom prst="rect">
              <a:avLst/>
            </a:prstGeom>
            <a:noFill/>
          </p:spPr>
          <p:txBody>
            <a:bodyPr wrap="square" rtlCol="0">
              <a:spAutoFit/>
            </a:bodyPr>
            <a:lstStyle/>
            <a:p>
              <a:pPr marR="0" lvl="0" algn="just" defTabSz="914400" rtl="0" eaLnBrk="1" fontAlgn="auto" latinLnBrk="0" hangingPunct="1">
                <a:lnSpc>
                  <a:spcPct val="120000"/>
                </a:lnSpc>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Dấu ngoặc kép dùng để đánh dấu lời nói của cô giáo</a:t>
              </a: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7" name="Group 16">
            <a:extLst>
              <a:ext uri="{FF2B5EF4-FFF2-40B4-BE49-F238E27FC236}">
                <a16:creationId xmlns:a16="http://schemas.microsoft.com/office/drawing/2014/main" id="{58D9BB67-9596-4CC5-B0C8-43214576E88D}"/>
              </a:ext>
            </a:extLst>
          </p:cNvPr>
          <p:cNvGrpSpPr/>
          <p:nvPr/>
        </p:nvGrpSpPr>
        <p:grpSpPr>
          <a:xfrm>
            <a:off x="238124" y="4029075"/>
            <a:ext cx="5381625" cy="1943100"/>
            <a:chOff x="4144021" y="1484380"/>
            <a:chExt cx="7574794" cy="5320495"/>
          </a:xfrm>
        </p:grpSpPr>
        <p:grpSp>
          <p:nvGrpSpPr>
            <p:cNvPr id="18" name="Group 17">
              <a:extLst>
                <a:ext uri="{FF2B5EF4-FFF2-40B4-BE49-F238E27FC236}">
                  <a16:creationId xmlns:a16="http://schemas.microsoft.com/office/drawing/2014/main" id="{CF0CA0F3-1AED-4884-86D1-FEB645C1E279}"/>
                </a:ext>
              </a:extLst>
            </p:cNvPr>
            <p:cNvGrpSpPr/>
            <p:nvPr/>
          </p:nvGrpSpPr>
          <p:grpSpPr>
            <a:xfrm>
              <a:off x="4144021" y="1484380"/>
              <a:ext cx="7574794" cy="4840220"/>
              <a:chOff x="4436414" y="1551563"/>
              <a:chExt cx="7327378" cy="4327762"/>
            </a:xfrm>
          </p:grpSpPr>
          <p:sp>
            <p:nvSpPr>
              <p:cNvPr id="20" name="Rectangle: Diagonal Corners Rounded 4">
                <a:extLst>
                  <a:ext uri="{FF2B5EF4-FFF2-40B4-BE49-F238E27FC236}">
                    <a16:creationId xmlns:a16="http://schemas.microsoft.com/office/drawing/2014/main" id="{392DE953-7047-41F0-8AA1-7F2515086C4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Diagonal Corners Rounded 30">
                <a:extLst>
                  <a:ext uri="{FF2B5EF4-FFF2-40B4-BE49-F238E27FC236}">
                    <a16:creationId xmlns:a16="http://schemas.microsoft.com/office/drawing/2014/main" id="{37A951D8-575C-4839-BC79-9357EF528ED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9C1FBD7B-4C68-4FBB-A18A-0CA35623DFDB}"/>
                </a:ext>
              </a:extLst>
            </p:cNvPr>
            <p:cNvSpPr txBox="1"/>
            <p:nvPr/>
          </p:nvSpPr>
          <p:spPr>
            <a:xfrm>
              <a:off x="4162187" y="1883207"/>
              <a:ext cx="7247096" cy="4921668"/>
            </a:xfrm>
            <a:prstGeom prst="rect">
              <a:avLst/>
            </a:prstGeom>
            <a:noFill/>
          </p:spPr>
          <p:txBody>
            <a:bodyPr wrap="square" rtlCol="0">
              <a:spAutoFit/>
            </a:bodyPr>
            <a:lstStyle/>
            <a:p>
              <a:pPr marR="0" lvl="0" algn="just" defTabSz="914400" rtl="0" eaLnBrk="1" fontAlgn="auto" latinLnBrk="0" hangingPunct="1">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Dấu gạch ngang dùng để đánh dấu lời nói của em gái bạn Quốc Anh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408193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66675" y="343125"/>
            <a:ext cx="11925299" cy="9903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4.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Chọn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thích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hợp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đánh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nói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nhân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a:t>
            </a:r>
          </a:p>
        </p:txBody>
      </p:sp>
      <p:sp>
        <p:nvSpPr>
          <p:cNvPr id="2" name="TextBox 1">
            <a:extLst>
              <a:ext uri="{FF2B5EF4-FFF2-40B4-BE49-F238E27FC236}">
                <a16:creationId xmlns:a16="http://schemas.microsoft.com/office/drawing/2014/main" id="{8216519A-1588-4E3F-AEEA-7941525BDCE9}"/>
              </a:ext>
            </a:extLst>
          </p:cNvPr>
          <p:cNvSpPr txBox="1"/>
          <p:nvPr/>
        </p:nvSpPr>
        <p:spPr>
          <a:xfrm>
            <a:off x="1371599" y="1828800"/>
            <a:ext cx="10020301" cy="3108543"/>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Hồi ấy, giặc cho hàng trăm tàu lớn tiến vào cửa biển nước ta. Vua Trần Nhân Tông mong tìm được người tài giỏi giúp đánh lui giặc dữ. Yết Kiêu đến gặp vua và nói: Tôi tuy tài hèn sức yếu nhưng cũng quyết cho lũ chúng nó vào bụng cá. Vua hỏi: Nhà ngươi cần bao nhiêu người, bao nhiêu thuyền? Yết Kiêu đáp: Một mình tôi cũng có thể đương đầu với chúng.</a:t>
            </a:r>
          </a:p>
          <a:p>
            <a:pPr algn="r"/>
            <a:r>
              <a:rPr lang="vi-VN" sz="2800" b="1" dirty="0">
                <a:latin typeface="Cambria" panose="02040503050406030204" pitchFamily="18" charset="0"/>
                <a:ea typeface="Cambria" panose="02040503050406030204" pitchFamily="18" charset="0"/>
              </a:rPr>
              <a:t> (Theo Truyện cố dân gian Việt Nam).</a:t>
            </a:r>
          </a:p>
        </p:txBody>
      </p:sp>
      <p:cxnSp>
        <p:nvCxnSpPr>
          <p:cNvPr id="11" name="Straight Connector 10">
            <a:extLst>
              <a:ext uri="{FF2B5EF4-FFF2-40B4-BE49-F238E27FC236}">
                <a16:creationId xmlns:a16="http://schemas.microsoft.com/office/drawing/2014/main" id="{9DDBEC34-53C0-46B6-A5F1-E3E8128CD99A}"/>
              </a:ext>
            </a:extLst>
          </p:cNvPr>
          <p:cNvCxnSpPr>
            <a:cxnSpLocks/>
          </p:cNvCxnSpPr>
          <p:nvPr/>
        </p:nvCxnSpPr>
        <p:spPr>
          <a:xfrm>
            <a:off x="933450" y="866775"/>
            <a:ext cx="2314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FC4C97-C99E-419D-AB18-BB002885025B}"/>
              </a:ext>
            </a:extLst>
          </p:cNvPr>
          <p:cNvCxnSpPr>
            <a:cxnSpLocks/>
          </p:cNvCxnSpPr>
          <p:nvPr/>
        </p:nvCxnSpPr>
        <p:spPr>
          <a:xfrm>
            <a:off x="5610225" y="819150"/>
            <a:ext cx="4981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7560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3" name="Rectangle: Rounded Corners 12">
            <a:extLst>
              <a:ext uri="{FF2B5EF4-FFF2-40B4-BE49-F238E27FC236}">
                <a16:creationId xmlns:a16="http://schemas.microsoft.com/office/drawing/2014/main" id="{F1C1225F-289F-48E7-8AA5-53108858216C}"/>
              </a:ext>
            </a:extLst>
          </p:cNvPr>
          <p:cNvSpPr/>
          <p:nvPr/>
        </p:nvSpPr>
        <p:spPr>
          <a:xfrm>
            <a:off x="5019675" y="48577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0">
                <a:solidFill>
                  <a:srgbClr val="000000"/>
                </a:solidFill>
                <a:latin typeface="Calibri" panose="020F0502020204030204" pitchFamily="34" charset="0"/>
                <a:cs typeface="Calibri" panose="020F0502020204030204" pitchFamily="34" charset="0"/>
                <a:sym typeface="Arial"/>
              </a:rPr>
              <a:t>Dấu ngoặc kép và dấu gạch ngang cùng có công dụng gì? </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
        <p:nvSpPr>
          <p:cNvPr id="14" name="Rectangle: Rounded Corners 13">
            <a:extLst>
              <a:ext uri="{FF2B5EF4-FFF2-40B4-BE49-F238E27FC236}">
                <a16:creationId xmlns:a16="http://schemas.microsoft.com/office/drawing/2014/main" id="{1B3B665A-E15E-4139-A330-55306D24ECFC}"/>
              </a:ext>
            </a:extLst>
          </p:cNvPr>
          <p:cNvSpPr/>
          <p:nvPr/>
        </p:nvSpPr>
        <p:spPr>
          <a:xfrm>
            <a:off x="5105400" y="202882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a:solidFill>
                  <a:srgbClr val="000000"/>
                </a:solidFill>
                <a:latin typeface="Calibri" panose="020F0502020204030204" pitchFamily="34" charset="0"/>
                <a:cs typeface="Calibri" panose="020F0502020204030204" pitchFamily="34" charset="0"/>
                <a:sym typeface="Arial"/>
              </a:rPr>
              <a:t>Vị trí của hai dấu này khác nhau như nào? </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
        <p:nvSpPr>
          <p:cNvPr id="15" name="Rectangle: Rounded Corners 14">
            <a:extLst>
              <a:ext uri="{FF2B5EF4-FFF2-40B4-BE49-F238E27FC236}">
                <a16:creationId xmlns:a16="http://schemas.microsoft.com/office/drawing/2014/main" id="{FEA2EAD8-6AC1-4636-9EFB-3CC5B21870B3}"/>
              </a:ext>
            </a:extLst>
          </p:cNvPr>
          <p:cNvSpPr/>
          <p:nvPr/>
        </p:nvSpPr>
        <p:spPr>
          <a:xfrm>
            <a:off x="5133975" y="370522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dirty="0">
                <a:solidFill>
                  <a:srgbClr val="000000"/>
                </a:solidFill>
                <a:latin typeface="Calibri" panose="020F0502020204030204" pitchFamily="34" charset="0"/>
                <a:cs typeface="Calibri" panose="020F0502020204030204" pitchFamily="34" charset="0"/>
                <a:sym typeface="Arial"/>
              </a:rPr>
              <a:t>Trong đoạn văn này, dùng dấu câu nào mới hợp lý?</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18963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9" name="TextBox 8">
            <a:extLst>
              <a:ext uri="{FF2B5EF4-FFF2-40B4-BE49-F238E27FC236}">
                <a16:creationId xmlns:a16="http://schemas.microsoft.com/office/drawing/2014/main" id="{543C820C-C562-4CBD-8E62-47E4C254FBFD}"/>
              </a:ext>
            </a:extLst>
          </p:cNvPr>
          <p:cNvSpPr txBox="1"/>
          <p:nvPr/>
        </p:nvSpPr>
        <p:spPr>
          <a:xfrm>
            <a:off x="838201" y="1524000"/>
            <a:ext cx="10382250" cy="3108543"/>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Hồi ấy, giặc cho hàng trăm tàu lớn tiến vào cửa biển nước ta. Vua Trần Nhân Tông mong tìm được người tài giỏi giúp đánh lui giặc dữ. Yết Kiêu đến gặp vua và nói: </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Tôi tuy tài hèn sức yếu nhưng cũng quyết cho lũ chúng nó vào bụng cá.</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 Vua hỏi: </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Nhà ngươi cần bao nhiêu người, bao nhiêu thuyền?</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 Yết Kiêu đáp: Một mình tôi cũng có thể đương đầu với chúng.</a:t>
            </a:r>
          </a:p>
          <a:p>
            <a:pPr algn="r"/>
            <a:r>
              <a:rPr lang="vi-VN" sz="2800" b="1" dirty="0">
                <a:latin typeface="Cambria" panose="02040503050406030204" pitchFamily="18" charset="0"/>
                <a:ea typeface="Cambria" panose="02040503050406030204" pitchFamily="18" charset="0"/>
              </a:rPr>
              <a:t> (Theo Truyện cố dân gian Việt Nam).</a:t>
            </a:r>
          </a:p>
        </p:txBody>
      </p:sp>
      <p:sp>
        <p:nvSpPr>
          <p:cNvPr id="2" name="TextBox 1">
            <a:extLst>
              <a:ext uri="{FF2B5EF4-FFF2-40B4-BE49-F238E27FC236}">
                <a16:creationId xmlns:a16="http://schemas.microsoft.com/office/drawing/2014/main" id="{1FFAC870-5512-4B79-896E-BFAD58E8AF05}"/>
              </a:ext>
            </a:extLst>
          </p:cNvPr>
          <p:cNvSpPr txBox="1"/>
          <p:nvPr/>
        </p:nvSpPr>
        <p:spPr>
          <a:xfrm>
            <a:off x="7191375" y="2390775"/>
            <a:ext cx="895350" cy="646331"/>
          </a:xfrm>
          <a:prstGeom prst="rect">
            <a:avLst/>
          </a:prstGeom>
          <a:noFill/>
        </p:spPr>
        <p:txBody>
          <a:bodyPr wrap="square" rtlCol="0">
            <a:spAutoFit/>
          </a:bodyPr>
          <a:lstStyle/>
          <a:p>
            <a:r>
              <a:rPr lang="en-US" sz="3600" b="0" i="1" dirty="0">
                <a:solidFill>
                  <a:srgbClr val="FF0000"/>
                </a:solidFill>
                <a:effectLst/>
                <a:latin typeface="arial" panose="020B0604020202020204" pitchFamily="34" charset="0"/>
              </a:rPr>
              <a:t>"</a:t>
            </a:r>
            <a:endParaRPr lang="en-US" sz="3600" i="1" dirty="0">
              <a:solidFill>
                <a:srgbClr val="FF0000"/>
              </a:solidFill>
            </a:endParaRPr>
          </a:p>
        </p:txBody>
      </p:sp>
      <p:pic>
        <p:nvPicPr>
          <p:cNvPr id="3" name="Picture 2">
            <a:extLst>
              <a:ext uri="{FF2B5EF4-FFF2-40B4-BE49-F238E27FC236}">
                <a16:creationId xmlns:a16="http://schemas.microsoft.com/office/drawing/2014/main" id="{C885F70F-E29D-4B1A-A72C-8381B93DC4B0}"/>
              </a:ext>
            </a:extLst>
          </p:cNvPr>
          <p:cNvPicPr>
            <a:picLocks noChangeAspect="1"/>
          </p:cNvPicPr>
          <p:nvPr/>
        </p:nvPicPr>
        <p:blipFill>
          <a:blip r:embed="rId4"/>
          <a:stretch>
            <a:fillRect/>
          </a:stretch>
        </p:blipFill>
        <p:spPr>
          <a:xfrm flipH="1">
            <a:off x="7914940" y="2649051"/>
            <a:ext cx="1248109" cy="969348"/>
          </a:xfrm>
          <a:prstGeom prst="rect">
            <a:avLst/>
          </a:prstGeom>
        </p:spPr>
      </p:pic>
      <p:sp>
        <p:nvSpPr>
          <p:cNvPr id="18" name="TextBox 17">
            <a:extLst>
              <a:ext uri="{FF2B5EF4-FFF2-40B4-BE49-F238E27FC236}">
                <a16:creationId xmlns:a16="http://schemas.microsoft.com/office/drawing/2014/main" id="{7CA4035D-14BA-49F5-9333-3CDBBDBCD5DD}"/>
              </a:ext>
            </a:extLst>
          </p:cNvPr>
          <p:cNvSpPr txBox="1"/>
          <p:nvPr/>
        </p:nvSpPr>
        <p:spPr>
          <a:xfrm>
            <a:off x="10153650" y="2800350"/>
            <a:ext cx="895350" cy="646331"/>
          </a:xfrm>
          <a:prstGeom prst="rect">
            <a:avLst/>
          </a:prstGeom>
          <a:noFill/>
        </p:spPr>
        <p:txBody>
          <a:bodyPr wrap="square" rtlCol="0">
            <a:spAutoFit/>
          </a:bodyPr>
          <a:lstStyle/>
          <a:p>
            <a:r>
              <a:rPr lang="en-US" sz="3600" b="0" i="1" dirty="0">
                <a:solidFill>
                  <a:srgbClr val="FF0000"/>
                </a:solidFill>
                <a:effectLst/>
                <a:latin typeface="arial" panose="020B0604020202020204" pitchFamily="34" charset="0"/>
              </a:rPr>
              <a:t>"</a:t>
            </a:r>
            <a:endParaRPr lang="en-US" sz="3600" i="1" dirty="0">
              <a:solidFill>
                <a:srgbClr val="FF0000"/>
              </a:solidFill>
            </a:endParaRPr>
          </a:p>
        </p:txBody>
      </p:sp>
      <p:pic>
        <p:nvPicPr>
          <p:cNvPr id="19" name="Picture 18">
            <a:extLst>
              <a:ext uri="{FF2B5EF4-FFF2-40B4-BE49-F238E27FC236}">
                <a16:creationId xmlns:a16="http://schemas.microsoft.com/office/drawing/2014/main" id="{B2282187-3284-4078-AFC6-F2FC352C17A6}"/>
              </a:ext>
            </a:extLst>
          </p:cNvPr>
          <p:cNvPicPr>
            <a:picLocks noChangeAspect="1"/>
          </p:cNvPicPr>
          <p:nvPr/>
        </p:nvPicPr>
        <p:blipFill>
          <a:blip r:embed="rId4"/>
          <a:stretch>
            <a:fillRect/>
          </a:stretch>
        </p:blipFill>
        <p:spPr>
          <a:xfrm flipH="1">
            <a:off x="7991140" y="3087201"/>
            <a:ext cx="1248109" cy="969348"/>
          </a:xfrm>
          <a:prstGeom prst="rect">
            <a:avLst/>
          </a:prstGeom>
        </p:spPr>
      </p:pic>
      <p:sp>
        <p:nvSpPr>
          <p:cNvPr id="20" name="TextBox 19">
            <a:extLst>
              <a:ext uri="{FF2B5EF4-FFF2-40B4-BE49-F238E27FC236}">
                <a16:creationId xmlns:a16="http://schemas.microsoft.com/office/drawing/2014/main" id="{959FB8A3-C0C9-4A62-9FFD-2CF6D366E5F5}"/>
              </a:ext>
            </a:extLst>
          </p:cNvPr>
          <p:cNvSpPr txBox="1"/>
          <p:nvPr/>
        </p:nvSpPr>
        <p:spPr>
          <a:xfrm>
            <a:off x="647700" y="3581400"/>
            <a:ext cx="895350" cy="646331"/>
          </a:xfrm>
          <a:prstGeom prst="rect">
            <a:avLst/>
          </a:prstGeom>
          <a:noFill/>
        </p:spPr>
        <p:txBody>
          <a:bodyPr wrap="square" rtlCol="0">
            <a:spAutoFit/>
          </a:bodyPr>
          <a:lstStyle/>
          <a:p>
            <a:r>
              <a:rPr lang="en-US" sz="3600" b="0" i="1" dirty="0">
                <a:solidFill>
                  <a:srgbClr val="FF0000"/>
                </a:solidFill>
                <a:effectLst/>
                <a:latin typeface="arial" panose="020B0604020202020204" pitchFamily="34" charset="0"/>
              </a:rPr>
              <a:t>"</a:t>
            </a:r>
            <a:endParaRPr lang="en-US" sz="3600" i="1" dirty="0">
              <a:solidFill>
                <a:srgbClr val="FF0000"/>
              </a:solidFill>
            </a:endParaRPr>
          </a:p>
        </p:txBody>
      </p:sp>
      <p:pic>
        <p:nvPicPr>
          <p:cNvPr id="21" name="Picture 20">
            <a:extLst>
              <a:ext uri="{FF2B5EF4-FFF2-40B4-BE49-F238E27FC236}">
                <a16:creationId xmlns:a16="http://schemas.microsoft.com/office/drawing/2014/main" id="{B862484B-5554-48FD-BA41-7FBCF9015A43}"/>
              </a:ext>
            </a:extLst>
          </p:cNvPr>
          <p:cNvPicPr>
            <a:picLocks noChangeAspect="1"/>
          </p:cNvPicPr>
          <p:nvPr/>
        </p:nvPicPr>
        <p:blipFill>
          <a:blip r:embed="rId4"/>
          <a:stretch>
            <a:fillRect/>
          </a:stretch>
        </p:blipFill>
        <p:spPr>
          <a:xfrm flipH="1">
            <a:off x="7800640" y="3487251"/>
            <a:ext cx="1248109" cy="969348"/>
          </a:xfrm>
          <a:prstGeom prst="rect">
            <a:avLst/>
          </a:prstGeom>
        </p:spPr>
      </p:pic>
    </p:spTree>
    <p:custDataLst>
      <p:tags r:id="rId1"/>
    </p:custDataLst>
    <p:extLst>
      <p:ext uri="{BB962C8B-B14F-4D97-AF65-F5344CB8AC3E}">
        <p14:creationId xmlns:p14="http://schemas.microsoft.com/office/powerpoint/2010/main" val="209201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descr="170 ɴᴏᴛɪᴏɴ ɢɪꜰꜱ ideas in 2021 | aesthetic gif, cute gif, gif">
            <a:extLst>
              <a:ext uri="{FF2B5EF4-FFF2-40B4-BE49-F238E27FC236}">
                <a16:creationId xmlns:a16="http://schemas.microsoft.com/office/drawing/2014/main" id="{1EFD6DD9-D52C-4DDA-9755-AD8162D66C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2594" y="1613928"/>
            <a:ext cx="3117954" cy="237744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9">
            <a:extLst>
              <a:ext uri="{FF2B5EF4-FFF2-40B4-BE49-F238E27FC236}">
                <a16:creationId xmlns:a16="http://schemas.microsoft.com/office/drawing/2014/main" id="{5D8A0514-788B-4C7F-85A1-B713BDC30B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pic>
        <p:nvPicPr>
          <p:cNvPr id="7" name="图片 9">
            <a:extLst>
              <a:ext uri="{FF2B5EF4-FFF2-40B4-BE49-F238E27FC236}">
                <a16:creationId xmlns:a16="http://schemas.microsoft.com/office/drawing/2014/main" id="{91D4BDF4-A23C-4706-B9F9-D63AEBD094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63" b="65066"/>
          <a:stretch/>
        </p:blipFill>
        <p:spPr>
          <a:xfrm flipH="1">
            <a:off x="-11575" y="-6018"/>
            <a:ext cx="1507970" cy="2129589"/>
          </a:xfrm>
          <a:prstGeom prst="rect">
            <a:avLst/>
          </a:prstGeom>
        </p:spPr>
      </p:pic>
      <p:pic>
        <p:nvPicPr>
          <p:cNvPr id="2" name="Picture 1">
            <a:extLst>
              <a:ext uri="{FF2B5EF4-FFF2-40B4-BE49-F238E27FC236}">
                <a16:creationId xmlns:a16="http://schemas.microsoft.com/office/drawing/2014/main" id="{41088817-EBEC-4A3F-9152-9B3517BD1208}"/>
              </a:ext>
            </a:extLst>
          </p:cNvPr>
          <p:cNvPicPr>
            <a:picLocks noChangeAspect="1"/>
          </p:cNvPicPr>
          <p:nvPr/>
        </p:nvPicPr>
        <p:blipFill>
          <a:blip r:embed="rId5"/>
          <a:stretch>
            <a:fillRect/>
          </a:stretch>
        </p:blipFill>
        <p:spPr>
          <a:xfrm>
            <a:off x="5603561" y="2978520"/>
            <a:ext cx="3645724" cy="1066892"/>
          </a:xfrm>
          <a:prstGeom prst="rect">
            <a:avLst/>
          </a:prstGeom>
        </p:spPr>
      </p:pic>
    </p:spTree>
    <p:custDataLst>
      <p:tags r:id="rId1"/>
    </p:custDataLst>
    <p:extLst>
      <p:ext uri="{BB962C8B-B14F-4D97-AF65-F5344CB8AC3E}">
        <p14:creationId xmlns:p14="http://schemas.microsoft.com/office/powerpoint/2010/main" val="2249170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359077" y="343125"/>
            <a:ext cx="9280348" cy="722039"/>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1.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Giới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thiệu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lễ</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biết</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1017184-49AE-4556-9701-485547FF9AF2}"/>
              </a:ext>
            </a:extLst>
          </p:cNvPr>
          <p:cNvPicPr>
            <a:picLocks noChangeAspect="1"/>
          </p:cNvPicPr>
          <p:nvPr/>
        </p:nvPicPr>
        <p:blipFill>
          <a:blip r:embed="rId4"/>
          <a:stretch>
            <a:fillRect/>
          </a:stretch>
        </p:blipFill>
        <p:spPr>
          <a:xfrm>
            <a:off x="1876425" y="1257300"/>
            <a:ext cx="8191500" cy="2518716"/>
          </a:xfrm>
          <a:prstGeom prst="rect">
            <a:avLst/>
          </a:prstGeom>
        </p:spPr>
      </p:pic>
    </p:spTree>
    <p:custDataLst>
      <p:tags r:id="rId1"/>
    </p:custDataLst>
    <p:extLst>
      <p:ext uri="{BB962C8B-B14F-4D97-AF65-F5344CB8AC3E}">
        <p14:creationId xmlns:p14="http://schemas.microsoft.com/office/powerpoint/2010/main" val="356128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6270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Rounded Corners 35">
            <a:extLst>
              <a:ext uri="{FF2B5EF4-FFF2-40B4-BE49-F238E27FC236}">
                <a16:creationId xmlns:a16="http://schemas.microsoft.com/office/drawing/2014/main" id="{42CA6AAC-64BD-43BA-B40D-CFD18B925664}"/>
              </a:ext>
            </a:extLst>
          </p:cNvPr>
          <p:cNvSpPr/>
          <p:nvPr/>
        </p:nvSpPr>
        <p:spPr>
          <a:xfrm>
            <a:off x="5019675" y="899444"/>
            <a:ext cx="6064456" cy="792378"/>
          </a:xfrm>
          <a:custGeom>
            <a:avLst/>
            <a:gdLst>
              <a:gd name="connsiteX0" fmla="*/ 0 w 6064456"/>
              <a:gd name="connsiteY0" fmla="*/ 396189 h 792378"/>
              <a:gd name="connsiteX1" fmla="*/ 396189 w 6064456"/>
              <a:gd name="connsiteY1" fmla="*/ 0 h 792378"/>
              <a:gd name="connsiteX2" fmla="*/ 1160640 w 6064456"/>
              <a:gd name="connsiteY2" fmla="*/ 0 h 792378"/>
              <a:gd name="connsiteX3" fmla="*/ 1714209 w 6064456"/>
              <a:gd name="connsiteY3" fmla="*/ 0 h 792378"/>
              <a:gd name="connsiteX4" fmla="*/ 2267777 w 6064456"/>
              <a:gd name="connsiteY4" fmla="*/ 0 h 792378"/>
              <a:gd name="connsiteX5" fmla="*/ 2926786 w 6064456"/>
              <a:gd name="connsiteY5" fmla="*/ 0 h 792378"/>
              <a:gd name="connsiteX6" fmla="*/ 3691238 w 6064456"/>
              <a:gd name="connsiteY6" fmla="*/ 0 h 792378"/>
              <a:gd name="connsiteX7" fmla="*/ 4455689 w 6064456"/>
              <a:gd name="connsiteY7" fmla="*/ 0 h 792378"/>
              <a:gd name="connsiteX8" fmla="*/ 5668267 w 6064456"/>
              <a:gd name="connsiteY8" fmla="*/ 0 h 792378"/>
              <a:gd name="connsiteX9" fmla="*/ 6064456 w 6064456"/>
              <a:gd name="connsiteY9" fmla="*/ 396189 h 792378"/>
              <a:gd name="connsiteX10" fmla="*/ 6064456 w 6064456"/>
              <a:gd name="connsiteY10" fmla="*/ 396189 h 792378"/>
              <a:gd name="connsiteX11" fmla="*/ 5668267 w 6064456"/>
              <a:gd name="connsiteY11" fmla="*/ 792378 h 792378"/>
              <a:gd name="connsiteX12" fmla="*/ 4903816 w 6064456"/>
              <a:gd name="connsiteY12" fmla="*/ 792378 h 792378"/>
              <a:gd name="connsiteX13" fmla="*/ 4297527 w 6064456"/>
              <a:gd name="connsiteY13" fmla="*/ 792378 h 792378"/>
              <a:gd name="connsiteX14" fmla="*/ 3691238 w 6064456"/>
              <a:gd name="connsiteY14" fmla="*/ 792378 h 792378"/>
              <a:gd name="connsiteX15" fmla="*/ 3084949 w 6064456"/>
              <a:gd name="connsiteY15" fmla="*/ 792378 h 792378"/>
              <a:gd name="connsiteX16" fmla="*/ 2425939 w 6064456"/>
              <a:gd name="connsiteY16" fmla="*/ 792378 h 792378"/>
              <a:gd name="connsiteX17" fmla="*/ 1661488 w 6064456"/>
              <a:gd name="connsiteY17" fmla="*/ 792378 h 792378"/>
              <a:gd name="connsiteX18" fmla="*/ 1107920 w 6064456"/>
              <a:gd name="connsiteY18" fmla="*/ 792378 h 792378"/>
              <a:gd name="connsiteX19" fmla="*/ 396189 w 6064456"/>
              <a:gd name="connsiteY19" fmla="*/ 792378 h 792378"/>
              <a:gd name="connsiteX20" fmla="*/ 0 w 6064456"/>
              <a:gd name="connsiteY20" fmla="*/ 396189 h 79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4456" h="792378" fill="none" extrusionOk="0">
                <a:moveTo>
                  <a:pt x="0" y="396189"/>
                </a:moveTo>
                <a:cubicBezTo>
                  <a:pt x="-18855" y="171654"/>
                  <a:pt x="149298" y="18436"/>
                  <a:pt x="396189" y="0"/>
                </a:cubicBezTo>
                <a:cubicBezTo>
                  <a:pt x="692057" y="-31747"/>
                  <a:pt x="882638" y="20835"/>
                  <a:pt x="1160640" y="0"/>
                </a:cubicBezTo>
                <a:cubicBezTo>
                  <a:pt x="1438642" y="-20835"/>
                  <a:pt x="1480063" y="-18268"/>
                  <a:pt x="1714209" y="0"/>
                </a:cubicBezTo>
                <a:cubicBezTo>
                  <a:pt x="1948355" y="18268"/>
                  <a:pt x="2123190" y="-6364"/>
                  <a:pt x="2267777" y="0"/>
                </a:cubicBezTo>
                <a:cubicBezTo>
                  <a:pt x="2412364" y="6364"/>
                  <a:pt x="2697232" y="25184"/>
                  <a:pt x="2926786" y="0"/>
                </a:cubicBezTo>
                <a:cubicBezTo>
                  <a:pt x="3156340" y="-25184"/>
                  <a:pt x="3375904" y="-29476"/>
                  <a:pt x="3691238" y="0"/>
                </a:cubicBezTo>
                <a:cubicBezTo>
                  <a:pt x="4006572" y="29476"/>
                  <a:pt x="4281919" y="-11314"/>
                  <a:pt x="4455689" y="0"/>
                </a:cubicBezTo>
                <a:cubicBezTo>
                  <a:pt x="4629459" y="11314"/>
                  <a:pt x="5320429" y="-6960"/>
                  <a:pt x="5668267" y="0"/>
                </a:cubicBezTo>
                <a:cubicBezTo>
                  <a:pt x="5903595" y="-44051"/>
                  <a:pt x="6068233" y="218941"/>
                  <a:pt x="6064456" y="396189"/>
                </a:cubicBezTo>
                <a:lnTo>
                  <a:pt x="6064456" y="396189"/>
                </a:lnTo>
                <a:cubicBezTo>
                  <a:pt x="6100958" y="618099"/>
                  <a:pt x="5879479" y="790226"/>
                  <a:pt x="5668267" y="792378"/>
                </a:cubicBezTo>
                <a:cubicBezTo>
                  <a:pt x="5358724" y="823776"/>
                  <a:pt x="5079961" y="802106"/>
                  <a:pt x="4903816" y="792378"/>
                </a:cubicBezTo>
                <a:cubicBezTo>
                  <a:pt x="4727671" y="782650"/>
                  <a:pt x="4547476" y="798703"/>
                  <a:pt x="4297527" y="792378"/>
                </a:cubicBezTo>
                <a:cubicBezTo>
                  <a:pt x="4047578" y="786053"/>
                  <a:pt x="3903474" y="814690"/>
                  <a:pt x="3691238" y="792378"/>
                </a:cubicBezTo>
                <a:cubicBezTo>
                  <a:pt x="3479002" y="770066"/>
                  <a:pt x="3293746" y="782822"/>
                  <a:pt x="3084949" y="792378"/>
                </a:cubicBezTo>
                <a:cubicBezTo>
                  <a:pt x="2876152" y="801934"/>
                  <a:pt x="2684203" y="768779"/>
                  <a:pt x="2425939" y="792378"/>
                </a:cubicBezTo>
                <a:cubicBezTo>
                  <a:pt x="2167675" y="815978"/>
                  <a:pt x="1972926" y="794573"/>
                  <a:pt x="1661488" y="792378"/>
                </a:cubicBezTo>
                <a:cubicBezTo>
                  <a:pt x="1350050" y="790183"/>
                  <a:pt x="1289640" y="791488"/>
                  <a:pt x="1107920" y="792378"/>
                </a:cubicBezTo>
                <a:cubicBezTo>
                  <a:pt x="926200" y="793268"/>
                  <a:pt x="722781" y="788379"/>
                  <a:pt x="396189" y="792378"/>
                </a:cubicBezTo>
                <a:cubicBezTo>
                  <a:pt x="181106" y="822027"/>
                  <a:pt x="-39641" y="597498"/>
                  <a:pt x="0" y="396189"/>
                </a:cubicBezTo>
                <a:close/>
              </a:path>
              <a:path w="6064456" h="792378" stroke="0" extrusionOk="0">
                <a:moveTo>
                  <a:pt x="0" y="396189"/>
                </a:moveTo>
                <a:cubicBezTo>
                  <a:pt x="-9349" y="187192"/>
                  <a:pt x="183595" y="26290"/>
                  <a:pt x="396189" y="0"/>
                </a:cubicBezTo>
                <a:cubicBezTo>
                  <a:pt x="577811" y="-1883"/>
                  <a:pt x="737604" y="-1694"/>
                  <a:pt x="949757" y="0"/>
                </a:cubicBezTo>
                <a:cubicBezTo>
                  <a:pt x="1161910" y="1694"/>
                  <a:pt x="1303497" y="7890"/>
                  <a:pt x="1556046" y="0"/>
                </a:cubicBezTo>
                <a:cubicBezTo>
                  <a:pt x="1808595" y="-7890"/>
                  <a:pt x="1886130" y="17478"/>
                  <a:pt x="2056894" y="0"/>
                </a:cubicBezTo>
                <a:cubicBezTo>
                  <a:pt x="2227658" y="-17478"/>
                  <a:pt x="2475410" y="-5428"/>
                  <a:pt x="2768624" y="0"/>
                </a:cubicBezTo>
                <a:cubicBezTo>
                  <a:pt x="3061838" y="5428"/>
                  <a:pt x="3105276" y="-13045"/>
                  <a:pt x="3269472" y="0"/>
                </a:cubicBezTo>
                <a:cubicBezTo>
                  <a:pt x="3433668" y="13045"/>
                  <a:pt x="3770890" y="14493"/>
                  <a:pt x="3928481" y="0"/>
                </a:cubicBezTo>
                <a:cubicBezTo>
                  <a:pt x="4086072" y="-14493"/>
                  <a:pt x="4278977" y="7828"/>
                  <a:pt x="4482049" y="0"/>
                </a:cubicBezTo>
                <a:cubicBezTo>
                  <a:pt x="4685121" y="-7828"/>
                  <a:pt x="4834094" y="-13517"/>
                  <a:pt x="5035618" y="0"/>
                </a:cubicBezTo>
                <a:cubicBezTo>
                  <a:pt x="5237142" y="13517"/>
                  <a:pt x="5391940" y="-16695"/>
                  <a:pt x="5668267" y="0"/>
                </a:cubicBezTo>
                <a:cubicBezTo>
                  <a:pt x="5869520" y="-46211"/>
                  <a:pt x="6107686" y="190009"/>
                  <a:pt x="6064456" y="396189"/>
                </a:cubicBezTo>
                <a:lnTo>
                  <a:pt x="6064456" y="396189"/>
                </a:lnTo>
                <a:cubicBezTo>
                  <a:pt x="6029666" y="640675"/>
                  <a:pt x="5886119" y="764544"/>
                  <a:pt x="5668267" y="792378"/>
                </a:cubicBezTo>
                <a:cubicBezTo>
                  <a:pt x="5549962" y="814668"/>
                  <a:pt x="5331264" y="790135"/>
                  <a:pt x="5114699" y="792378"/>
                </a:cubicBezTo>
                <a:cubicBezTo>
                  <a:pt x="4898134" y="794621"/>
                  <a:pt x="4724957" y="796812"/>
                  <a:pt x="4508410" y="792378"/>
                </a:cubicBezTo>
                <a:cubicBezTo>
                  <a:pt x="4291863" y="787944"/>
                  <a:pt x="4227014" y="798445"/>
                  <a:pt x="3954842" y="792378"/>
                </a:cubicBezTo>
                <a:cubicBezTo>
                  <a:pt x="3682670" y="786311"/>
                  <a:pt x="3591435" y="775277"/>
                  <a:pt x="3401273" y="792378"/>
                </a:cubicBezTo>
                <a:cubicBezTo>
                  <a:pt x="3211111" y="809479"/>
                  <a:pt x="2935562" y="808779"/>
                  <a:pt x="2689543" y="792378"/>
                </a:cubicBezTo>
                <a:cubicBezTo>
                  <a:pt x="2443524" y="775978"/>
                  <a:pt x="2082921" y="801320"/>
                  <a:pt x="1925092" y="792378"/>
                </a:cubicBezTo>
                <a:cubicBezTo>
                  <a:pt x="1767263" y="783436"/>
                  <a:pt x="1535533" y="767844"/>
                  <a:pt x="1424244" y="792378"/>
                </a:cubicBezTo>
                <a:cubicBezTo>
                  <a:pt x="1312955" y="816912"/>
                  <a:pt x="766573" y="790557"/>
                  <a:pt x="396189" y="792378"/>
                </a:cubicBezTo>
                <a:cubicBezTo>
                  <a:pt x="168620" y="798786"/>
                  <a:pt x="-8808" y="620786"/>
                  <a:pt x="0" y="396189"/>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0" dirty="0" err="1">
                <a:solidFill>
                  <a:srgbClr val="000000"/>
                </a:solidFill>
                <a:latin typeface="Calibri" panose="020F0502020204030204" pitchFamily="34" charset="0"/>
                <a:cs typeface="Calibri" panose="020F0502020204030204" pitchFamily="34" charset="0"/>
                <a:sym typeface="Arial"/>
              </a:rPr>
              <a:t>Hoàn</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thành</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phiếu</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bài</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tập</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graphicFrame>
        <p:nvGraphicFramePr>
          <p:cNvPr id="3" name="Table 2">
            <a:extLst>
              <a:ext uri="{FF2B5EF4-FFF2-40B4-BE49-F238E27FC236}">
                <a16:creationId xmlns:a16="http://schemas.microsoft.com/office/drawing/2014/main" id="{DA183ED5-EAE4-4184-95C3-41A936D07F83}"/>
              </a:ext>
            </a:extLst>
          </p:cNvPr>
          <p:cNvGraphicFramePr>
            <a:graphicFrameLocks noGrp="1"/>
          </p:cNvGraphicFramePr>
          <p:nvPr>
            <p:extLst>
              <p:ext uri="{D42A27DB-BD31-4B8C-83A1-F6EECF244321}">
                <p14:modId xmlns:p14="http://schemas.microsoft.com/office/powerpoint/2010/main" val="1028341819"/>
              </p:ext>
            </p:extLst>
          </p:nvPr>
        </p:nvGraphicFramePr>
        <p:xfrm>
          <a:off x="5166360" y="2207736"/>
          <a:ext cx="6549390" cy="2545923"/>
        </p:xfrm>
        <a:graphic>
          <a:graphicData uri="http://schemas.openxmlformats.org/drawingml/2006/table">
            <a:tbl>
              <a:tblPr firstRow="1" firstCol="1" bandRow="1">
                <a:tableStyleId>{ED083AE6-46FA-4A59-8FB0-9F97EB10719F}</a:tableStyleId>
              </a:tblPr>
              <a:tblGrid>
                <a:gridCol w="2183130">
                  <a:extLst>
                    <a:ext uri="{9D8B030D-6E8A-4147-A177-3AD203B41FA5}">
                      <a16:colId xmlns:a16="http://schemas.microsoft.com/office/drawing/2014/main" val="2083224743"/>
                    </a:ext>
                  </a:extLst>
                </a:gridCol>
                <a:gridCol w="2263731">
                  <a:extLst>
                    <a:ext uri="{9D8B030D-6E8A-4147-A177-3AD203B41FA5}">
                      <a16:colId xmlns:a16="http://schemas.microsoft.com/office/drawing/2014/main" val="666504530"/>
                    </a:ext>
                  </a:extLst>
                </a:gridCol>
                <a:gridCol w="2102529">
                  <a:extLst>
                    <a:ext uri="{9D8B030D-6E8A-4147-A177-3AD203B41FA5}">
                      <a16:colId xmlns:a16="http://schemas.microsoft.com/office/drawing/2014/main" val="4024563107"/>
                    </a:ext>
                  </a:extLst>
                </a:gridCol>
              </a:tblGrid>
              <a:tr h="815799">
                <a:tc>
                  <a:txBody>
                    <a:bodyPr/>
                    <a:lstStyle/>
                    <a:p>
                      <a:pPr marL="0" marR="0" algn="ctr">
                        <a:lnSpc>
                          <a:spcPct val="120000"/>
                        </a:lnSpc>
                        <a:spcBef>
                          <a:spcPts val="0"/>
                        </a:spcBef>
                        <a:spcAft>
                          <a:spcPts val="0"/>
                        </a:spcAft>
                      </a:pPr>
                      <a:r>
                        <a:rPr lang="nl-NL" sz="2200" dirty="0">
                          <a:effectLst/>
                        </a:rPr>
                        <a:t>Tên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2200" dirty="0">
                          <a:effectLst/>
                        </a:rPr>
                        <a:t>Địa điểm</a:t>
                      </a:r>
                      <a:endParaRPr lang="en-US" sz="2200" dirty="0">
                        <a:effectLst/>
                      </a:endParaRPr>
                    </a:p>
                    <a:p>
                      <a:pPr marL="0" marR="0" algn="ctr">
                        <a:lnSpc>
                          <a:spcPct val="120000"/>
                        </a:lnSpc>
                        <a:spcBef>
                          <a:spcPts val="0"/>
                        </a:spcBef>
                        <a:spcAft>
                          <a:spcPts val="0"/>
                        </a:spcAft>
                      </a:pPr>
                      <a:r>
                        <a:rPr lang="nl-NL" sz="2200" dirty="0">
                          <a:effectLst/>
                        </a:rPr>
                        <a:t> tổ chức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2200" dirty="0">
                          <a:effectLst/>
                        </a:rPr>
                        <a:t>Các hoạt động trong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4216078487"/>
                  </a:ext>
                </a:extLst>
              </a:tr>
              <a:tr h="683745">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436457619"/>
                  </a:ext>
                </a:extLst>
              </a:tr>
              <a:tr h="683745">
                <a:tc>
                  <a:txBody>
                    <a:bodyPr/>
                    <a:lstStyle/>
                    <a:p>
                      <a:pPr marL="0" marR="0" algn="just">
                        <a:lnSpc>
                          <a:spcPct val="120000"/>
                        </a:lnSpc>
                        <a:spcBef>
                          <a:spcPts val="0"/>
                        </a:spcBef>
                        <a:spcAft>
                          <a:spcPts val="0"/>
                        </a:spcAft>
                      </a:pPr>
                      <a:r>
                        <a:rPr lang="nl-NL"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4045854072"/>
                  </a:ext>
                </a:extLst>
              </a:tr>
            </a:tbl>
          </a:graphicData>
        </a:graphic>
      </p:graphicFrame>
    </p:spTree>
    <p:custDataLst>
      <p:tags r:id="rId1"/>
    </p:custDataLst>
    <p:extLst>
      <p:ext uri="{BB962C8B-B14F-4D97-AF65-F5344CB8AC3E}">
        <p14:creationId xmlns:p14="http://schemas.microsoft.com/office/powerpoint/2010/main" val="1370041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356F307-3A5D-4BD4-9DD5-989327CEA690}"/>
                </a:ext>
              </a:extLst>
            </p:cNvPr>
            <p:cNvSpPr txBox="1"/>
            <p:nvPr/>
          </p:nvSpPr>
          <p:spPr>
            <a:xfrm>
              <a:off x="4368189" y="1049107"/>
              <a:ext cx="5689502" cy="123110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Các</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nhóm</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khác</a:t>
              </a:r>
              <a:endPar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lắng</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nghe</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góp</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ý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bổ</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sung</a:t>
              </a:r>
            </a:p>
          </p:txBody>
        </p:sp>
      </p:grpSp>
      <p:grpSp>
        <p:nvGrpSpPr>
          <p:cNvPr id="28" name="Group 27">
            <a:extLst>
              <a:ext uri="{FF2B5EF4-FFF2-40B4-BE49-F238E27FC236}">
                <a16:creationId xmlns:a16="http://schemas.microsoft.com/office/drawing/2014/main" id="{B8DE3A9F-80C3-4261-94A3-DC6CBF78AC34}"/>
              </a:ext>
            </a:extLst>
          </p:cNvPr>
          <p:cNvGrpSpPr/>
          <p:nvPr/>
        </p:nvGrpSpPr>
        <p:grpSpPr>
          <a:xfrm>
            <a:off x="1344632" y="588414"/>
            <a:ext cx="2928308" cy="1743970"/>
            <a:chOff x="38415" y="44877"/>
            <a:chExt cx="2928308" cy="1743970"/>
          </a:xfrm>
        </p:grpSpPr>
        <p:pic>
          <p:nvPicPr>
            <p:cNvPr id="26" name="Graphic 25">
              <a:extLst>
                <a:ext uri="{FF2B5EF4-FFF2-40B4-BE49-F238E27FC236}">
                  <a16:creationId xmlns:a16="http://schemas.microsoft.com/office/drawing/2014/main" id="{2ABA1F29-9704-4F9E-9E3E-E6CB783D7F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id="{95DCBCA8-76F5-4CB0-A4CD-CB75E986E27A}"/>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Cùng</a:t>
              </a:r>
              <a:r>
                <a:rPr kumimoji="0" lang="en-US"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rPr>
                <a:t> chia </a:t>
              </a: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sẻ</a:t>
              </a:r>
              <a:endParaRPr kumimoji="0" lang="vi-VN"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endParaRPr>
            </a:p>
          </p:txBody>
        </p:sp>
      </p:grpSp>
      <p:sp>
        <p:nvSpPr>
          <p:cNvPr id="3" name="Content Placeholder 2">
            <a:extLst>
              <a:ext uri="{FF2B5EF4-FFF2-40B4-BE49-F238E27FC236}">
                <a16:creationId xmlns:a16="http://schemas.microsoft.com/office/drawing/2014/main" id="{7BD01F38-3E8D-414D-5B06-D156D8453C5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649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descr="170 ɴᴏᴛɪᴏɴ ɢɪꜰꜱ ideas in 2021 | aesthetic gif, cute gif, gif">
            <a:extLst>
              <a:ext uri="{FF2B5EF4-FFF2-40B4-BE49-F238E27FC236}">
                <a16:creationId xmlns:a16="http://schemas.microsoft.com/office/drawing/2014/main" id="{1EFD6DD9-D52C-4DDA-9755-AD8162D66C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2594" y="1613928"/>
            <a:ext cx="3117954" cy="237744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9">
            <a:extLst>
              <a:ext uri="{FF2B5EF4-FFF2-40B4-BE49-F238E27FC236}">
                <a16:creationId xmlns:a16="http://schemas.microsoft.com/office/drawing/2014/main" id="{5D8A0514-788B-4C7F-85A1-B713BDC30B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pic>
        <p:nvPicPr>
          <p:cNvPr id="7" name="图片 9">
            <a:extLst>
              <a:ext uri="{FF2B5EF4-FFF2-40B4-BE49-F238E27FC236}">
                <a16:creationId xmlns:a16="http://schemas.microsoft.com/office/drawing/2014/main" id="{91D4BDF4-A23C-4706-B9F9-D63AEBD094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63" b="65066"/>
          <a:stretch/>
        </p:blipFill>
        <p:spPr>
          <a:xfrm flipH="1">
            <a:off x="-11575" y="-6018"/>
            <a:ext cx="1507970" cy="2129589"/>
          </a:xfrm>
          <a:prstGeom prst="rect">
            <a:avLst/>
          </a:prstGeom>
        </p:spPr>
      </p:pic>
      <p:pic>
        <p:nvPicPr>
          <p:cNvPr id="4" name="Picture 3">
            <a:extLst>
              <a:ext uri="{FF2B5EF4-FFF2-40B4-BE49-F238E27FC236}">
                <a16:creationId xmlns:a16="http://schemas.microsoft.com/office/drawing/2014/main" id="{BEB87FDB-6E10-4719-80F6-1820AA5F582B}"/>
              </a:ext>
            </a:extLst>
          </p:cNvPr>
          <p:cNvPicPr>
            <a:picLocks noChangeAspect="1"/>
          </p:cNvPicPr>
          <p:nvPr/>
        </p:nvPicPr>
        <p:blipFill>
          <a:blip r:embed="rId5"/>
          <a:stretch>
            <a:fillRect/>
          </a:stretch>
        </p:blipFill>
        <p:spPr>
          <a:xfrm>
            <a:off x="5557165" y="2803656"/>
            <a:ext cx="6395258" cy="1359526"/>
          </a:xfrm>
          <a:prstGeom prst="rect">
            <a:avLst/>
          </a:prstGeom>
        </p:spPr>
      </p:pic>
    </p:spTree>
    <p:custDataLst>
      <p:tags r:id="rId1"/>
    </p:custDataLst>
    <p:extLst>
      <p:ext uri="{BB962C8B-B14F-4D97-AF65-F5344CB8AC3E}">
        <p14:creationId xmlns:p14="http://schemas.microsoft.com/office/powerpoint/2010/main" val="3599112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359077" y="161925"/>
            <a:ext cx="9280348" cy="10572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2.</a:t>
            </a:r>
            <a:r>
              <a:rPr kumimoji="0" lang="en-US" sz="3200" b="1" i="0" u="none" strike="noStrike" kern="1200" cap="none" spc="0" normalizeH="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Viết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lễ</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đó</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có</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dùng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sp>
        <p:nvSpPr>
          <p:cNvPr id="2" name="Speech Bubble: Rectangle with Corners Rounded 1">
            <a:extLst>
              <a:ext uri="{FF2B5EF4-FFF2-40B4-BE49-F238E27FC236}">
                <a16:creationId xmlns:a16="http://schemas.microsoft.com/office/drawing/2014/main" id="{814678AE-5D8B-4C03-9AAF-738E0A3ACE55}"/>
              </a:ext>
            </a:extLst>
          </p:cNvPr>
          <p:cNvSpPr/>
          <p:nvPr/>
        </p:nvSpPr>
        <p:spPr>
          <a:xfrm>
            <a:off x="1181100" y="2047875"/>
            <a:ext cx="4171950" cy="1085850"/>
          </a:xfrm>
          <a:prstGeom prst="wedgeRoundRectCallout">
            <a:avLst>
              <a:gd name="adj1" fmla="val 24328"/>
              <a:gd name="adj2" fmla="val 88141"/>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có</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biết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trong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lễ</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hội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chùa</a:t>
            </a:r>
            <a:r>
              <a:rPr lang="en-US" sz="2400" b="1" dirty="0">
                <a:latin typeface="Cambria" panose="02040503050406030204" pitchFamily="18" charset="0"/>
                <a:ea typeface="Cambria" panose="02040503050406030204" pitchFamily="18" charset="0"/>
              </a:rPr>
              <a:t> Lim </a:t>
            </a:r>
            <a:r>
              <a:rPr lang="en-US" sz="2400" b="1" dirty="0" err="1">
                <a:latin typeface="Cambria" panose="02040503050406030204" pitchFamily="18" charset="0"/>
                <a:ea typeface="Cambria" panose="02040503050406030204" pitchFamily="18" charset="0"/>
              </a:rPr>
              <a:t>có</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những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hoạt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động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gì</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không</a:t>
            </a:r>
            <a:r>
              <a:rPr lang="en-US" sz="2400" b="1" dirty="0">
                <a:latin typeface="Cambria" panose="02040503050406030204" pitchFamily="18" charset="0"/>
                <a:ea typeface="Cambria" panose="02040503050406030204" pitchFamily="18" charset="0"/>
              </a:rPr>
              <a:t>?</a:t>
            </a:r>
          </a:p>
        </p:txBody>
      </p:sp>
      <p:sp>
        <p:nvSpPr>
          <p:cNvPr id="11" name="Speech Bubble: Rectangle with Corners Rounded 10">
            <a:extLst>
              <a:ext uri="{FF2B5EF4-FFF2-40B4-BE49-F238E27FC236}">
                <a16:creationId xmlns:a16="http://schemas.microsoft.com/office/drawing/2014/main" id="{4E0347E0-E520-4C5C-AEF5-EF1B6FFB5263}"/>
              </a:ext>
            </a:extLst>
          </p:cNvPr>
          <p:cNvSpPr/>
          <p:nvPr/>
        </p:nvSpPr>
        <p:spPr>
          <a:xfrm>
            <a:off x="6238875" y="1857375"/>
            <a:ext cx="4171950" cy="1085850"/>
          </a:xfrm>
          <a:prstGeom prst="wedgeRoundRectCallout">
            <a:avLst>
              <a:gd name="adj1" fmla="val -30923"/>
              <a:gd name="adj2" fmla="val 88141"/>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Rước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cờ</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họ</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đấu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cờ</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đấu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vật</a:t>
            </a:r>
            <a:r>
              <a:rPr lang="en-US" sz="2400" b="1" dirty="0">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915039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359077" y="161925"/>
            <a:ext cx="9280348" cy="10572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3.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Nêu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công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dụng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kép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a:t>
            </a:r>
          </a:p>
        </p:txBody>
      </p:sp>
    </p:spTree>
    <p:custDataLst>
      <p:tags r:id="rId1"/>
    </p:custDataLst>
    <p:extLst>
      <p:ext uri="{BB962C8B-B14F-4D97-AF65-F5344CB8AC3E}">
        <p14:creationId xmlns:p14="http://schemas.microsoft.com/office/powerpoint/2010/main" val="2187551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304801"/>
            <a:ext cx="11413587"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peech Bubble: Rectangle with Corners Rounded 4">
            <a:extLst>
              <a:ext uri="{FF2B5EF4-FFF2-40B4-BE49-F238E27FC236}">
                <a16:creationId xmlns:a16="http://schemas.microsoft.com/office/drawing/2014/main" id="{F04AFC17-9C34-4329-943E-120B0539ADA2}"/>
              </a:ext>
            </a:extLst>
          </p:cNvPr>
          <p:cNvSpPr/>
          <p:nvPr/>
        </p:nvSpPr>
        <p:spPr>
          <a:xfrm flipH="1">
            <a:off x="3507735" y="476249"/>
            <a:ext cx="8684264" cy="533401"/>
          </a:xfrm>
          <a:prstGeom prst="wedgeRoundRectCallout">
            <a:avLst>
              <a:gd name="adj1" fmla="val 41386"/>
              <a:gd name="adj2" fmla="val 112425"/>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rgbClr val="FF0000"/>
                </a:solidFill>
                <a:latin typeface="Calibri" panose="020F0502020204030204" pitchFamily="34" charset="0"/>
                <a:cs typeface="Calibri" panose="020F0502020204030204" pitchFamily="34" charset="0"/>
              </a:rPr>
              <a:t>Đọc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đoạn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văn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xem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đoạn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văn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những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nhân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vật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nào</a:t>
            </a:r>
            <a:r>
              <a:rPr lang="en-US" sz="2800" b="1" dirty="0">
                <a:solidFill>
                  <a:srgbClr val="FF0000"/>
                </a:solidFill>
                <a:latin typeface="Calibri" panose="020F0502020204030204" pitchFamily="34" charset="0"/>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23BCC085-DD22-47D6-9E1A-C1A3B4D8AFBE}"/>
              </a:ext>
            </a:extLst>
          </p:cNvPr>
          <p:cNvSpPr/>
          <p:nvPr/>
        </p:nvSpPr>
        <p:spPr>
          <a:xfrm flipH="1">
            <a:off x="3355335" y="1514474"/>
            <a:ext cx="7865113" cy="609601"/>
          </a:xfrm>
          <a:prstGeom prst="wedgeRoundRectCallout">
            <a:avLst>
              <a:gd name="adj1" fmla="val 42967"/>
              <a:gd name="adj2" fmla="val 94791"/>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rgbClr val="FF0000"/>
                </a:solidFill>
                <a:latin typeface="Calibri" panose="020F0502020204030204" pitchFamily="34" charset="0"/>
                <a:cs typeface="Calibri" panose="020F0502020204030204" pitchFamily="34" charset="0"/>
              </a:rPr>
              <a:t>Câu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nào</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lời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nói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trực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tiếp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của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mỗi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nhân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vật</a:t>
            </a:r>
            <a:r>
              <a:rPr lang="en-US" sz="2800" b="1" dirty="0">
                <a:solidFill>
                  <a:srgbClr val="FF0000"/>
                </a:solidFill>
                <a:latin typeface="Calibri" panose="020F0502020204030204" pitchFamily="34" charset="0"/>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4">
            <a:extLst>
              <a:ext uri="{FF2B5EF4-FFF2-40B4-BE49-F238E27FC236}">
                <a16:creationId xmlns:a16="http://schemas.microsoft.com/office/drawing/2014/main" id="{F73204FB-6ACC-4708-8772-0D03349E0BC1}"/>
              </a:ext>
            </a:extLst>
          </p:cNvPr>
          <p:cNvSpPr/>
          <p:nvPr/>
        </p:nvSpPr>
        <p:spPr>
          <a:xfrm flipH="1">
            <a:off x="4212587" y="2524125"/>
            <a:ext cx="7141212" cy="666750"/>
          </a:xfrm>
          <a:prstGeom prst="wedgeRoundRectCallout">
            <a:avLst>
              <a:gd name="adj1" fmla="val 42350"/>
              <a:gd name="adj2" fmla="val 85997"/>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cs typeface="Calibri" panose="020F0502020204030204" pitchFamily="34" charset="0"/>
              </a:rPr>
              <a:t>Mỗi câu nói được đánh dấu bằng dấu câu gì?</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4">
            <a:extLst>
              <a:ext uri="{FF2B5EF4-FFF2-40B4-BE49-F238E27FC236}">
                <a16:creationId xmlns:a16="http://schemas.microsoft.com/office/drawing/2014/main" id="{905AD991-69AA-48CB-B5A2-B5463C67DE26}"/>
              </a:ext>
            </a:extLst>
          </p:cNvPr>
          <p:cNvSpPr/>
          <p:nvPr/>
        </p:nvSpPr>
        <p:spPr>
          <a:xfrm flipH="1">
            <a:off x="3955412" y="3505200"/>
            <a:ext cx="7141212" cy="809625"/>
          </a:xfrm>
          <a:prstGeom prst="wedgeRoundRectCallout">
            <a:avLst>
              <a:gd name="adj1" fmla="val 42350"/>
              <a:gd name="adj2" fmla="val 85997"/>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cs typeface="Calibri" panose="020F0502020204030204" pitchFamily="34" charset="0"/>
              </a:rPr>
              <a:t>Nêu công dụng của dấu ngoặc kép và dấu gạch ngang trong đoạn văn.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795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6|1.1"/>
</p:tagLst>
</file>

<file path=ppt/tags/tag10.xml><?xml version="1.0" encoding="utf-8"?>
<p:tagLst xmlns:a="http://schemas.openxmlformats.org/drawingml/2006/main" xmlns:r="http://schemas.openxmlformats.org/officeDocument/2006/relationships" xmlns:p="http://schemas.openxmlformats.org/presentationml/2006/main">
  <p:tag name="TIMING" val="|0.3|0.5|0.4"/>
</p:tagLst>
</file>

<file path=ppt/tags/tag11.xml><?xml version="1.0" encoding="utf-8"?>
<p:tagLst xmlns:a="http://schemas.openxmlformats.org/drawingml/2006/main" xmlns:r="http://schemas.openxmlformats.org/officeDocument/2006/relationships" xmlns:p="http://schemas.openxmlformats.org/presentationml/2006/main">
  <p:tag name="TIMING" val="|0.3|0.5|0.4"/>
</p:tagLst>
</file>

<file path=ppt/tags/tag12.xml><?xml version="1.0" encoding="utf-8"?>
<p:tagLst xmlns:a="http://schemas.openxmlformats.org/drawingml/2006/main" xmlns:r="http://schemas.openxmlformats.org/officeDocument/2006/relationships" xmlns:p="http://schemas.openxmlformats.org/presentationml/2006/main">
  <p:tag name="TIMING" val="|0.3|0.5|0.4"/>
</p:tagLst>
</file>

<file path=ppt/tags/tag2.xml><?xml version="1.0" encoding="utf-8"?>
<p:tagLst xmlns:a="http://schemas.openxmlformats.org/drawingml/2006/main" xmlns:r="http://schemas.openxmlformats.org/officeDocument/2006/relationships" xmlns:p="http://schemas.openxmlformats.org/presentationml/2006/main">
  <p:tag name="TIMING" val="|0.5|0.6|0.5|0.5"/>
</p:tagLst>
</file>

<file path=ppt/tags/tag3.xml><?xml version="1.0" encoding="utf-8"?>
<p:tagLst xmlns:a="http://schemas.openxmlformats.org/drawingml/2006/main" xmlns:r="http://schemas.openxmlformats.org/officeDocument/2006/relationships" xmlns:p="http://schemas.openxmlformats.org/presentationml/2006/main">
  <p:tag name="TIMING" val="|0.3|0.5|0.4"/>
</p:tagLst>
</file>

<file path=ppt/tags/tag4.xml><?xml version="1.0" encoding="utf-8"?>
<p:tagLst xmlns:a="http://schemas.openxmlformats.org/drawingml/2006/main" xmlns:r="http://schemas.openxmlformats.org/officeDocument/2006/relationships" xmlns:p="http://schemas.openxmlformats.org/presentationml/2006/main">
  <p:tag name="TIMING" val="|0.3|0.5|0.4"/>
</p:tagLst>
</file>

<file path=ppt/tags/tag5.xml><?xml version="1.0" encoding="utf-8"?>
<p:tagLst xmlns:a="http://schemas.openxmlformats.org/drawingml/2006/main" xmlns:r="http://schemas.openxmlformats.org/officeDocument/2006/relationships" xmlns:p="http://schemas.openxmlformats.org/presentationml/2006/main">
  <p:tag name="TIMING" val="|0.5|0.6|0.5|0.5"/>
</p:tagLst>
</file>

<file path=ppt/tags/tag6.xml><?xml version="1.0" encoding="utf-8"?>
<p:tagLst xmlns:a="http://schemas.openxmlformats.org/drawingml/2006/main" xmlns:r="http://schemas.openxmlformats.org/officeDocument/2006/relationships" xmlns:p="http://schemas.openxmlformats.org/presentationml/2006/main">
  <p:tag name="TIMING" val="|0.3|0.5|0.4"/>
</p:tagLst>
</file>

<file path=ppt/tags/tag7.xml><?xml version="1.0" encoding="utf-8"?>
<p:tagLst xmlns:a="http://schemas.openxmlformats.org/drawingml/2006/main" xmlns:r="http://schemas.openxmlformats.org/officeDocument/2006/relationships" xmlns:p="http://schemas.openxmlformats.org/presentationml/2006/main">
  <p:tag name="TIMING" val="|0.3|0.5|0.4"/>
</p:tagLst>
</file>

<file path=ppt/tags/tag8.xml><?xml version="1.0" encoding="utf-8"?>
<p:tagLst xmlns:a="http://schemas.openxmlformats.org/drawingml/2006/main" xmlns:r="http://schemas.openxmlformats.org/officeDocument/2006/relationships" xmlns:p="http://schemas.openxmlformats.org/presentationml/2006/main">
  <p:tag name="TIMING" val="|0.3|0.5|0.4"/>
</p:tagLst>
</file>

<file path=ppt/tags/tag9.xml><?xml version="1.0" encoding="utf-8"?>
<p:tagLst xmlns:a="http://schemas.openxmlformats.org/drawingml/2006/main" xmlns:r="http://schemas.openxmlformats.org/officeDocument/2006/relationships" xmlns:p="http://schemas.openxmlformats.org/presentationml/2006/main">
  <p:tag name="TIMING" val="|0.3|0.5|0.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500</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vt:lpstr>
      <vt:lpstr>Calibri</vt:lpstr>
      <vt:lpstr>Calibri Light</vt:lpstr>
      <vt:lpstr>Cambria</vt:lpstr>
      <vt:lpstr>SVN-Kitten</vt:lpstr>
      <vt:lpstr>Times New Roman</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26</cp:revision>
  <dcterms:created xsi:type="dcterms:W3CDTF">2023-01-05T14:11:41Z</dcterms:created>
  <dcterms:modified xsi:type="dcterms:W3CDTF">2025-04-14T06:18:47Z</dcterms:modified>
</cp:coreProperties>
</file>