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8" r:id="rId2"/>
    <p:sldId id="291" r:id="rId3"/>
    <p:sldId id="292" r:id="rId4"/>
    <p:sldId id="293" r:id="rId5"/>
    <p:sldId id="294" r:id="rId6"/>
    <p:sldId id="295" r:id="rId7"/>
    <p:sldId id="296" r:id="rId8"/>
    <p:sldId id="297" r:id="rId9"/>
    <p:sldId id="298" r:id="rId10"/>
    <p:sldId id="299" r:id="rId11"/>
    <p:sldId id="301" r:id="rId12"/>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29"/>
    <a:srgbClr val="88DFE8"/>
    <a:srgbClr val="FFDB69"/>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30" autoAdjust="0"/>
    <p:restoredTop sz="94660"/>
  </p:normalViewPr>
  <p:slideViewPr>
    <p:cSldViewPr>
      <p:cViewPr varScale="1">
        <p:scale>
          <a:sx n="48" d="100"/>
          <a:sy n="48" d="100"/>
        </p:scale>
        <p:origin x="848" y="48"/>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4/11/2025</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4/11/2025</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257300" y="1600200"/>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1. </a:t>
            </a:r>
            <a:r>
              <a:rPr lang="nl-NL" sz="3200" b="1" u="sng" dirty="0">
                <a:solidFill>
                  <a:srgbClr val="FF0000"/>
                </a:solidFill>
                <a:latin typeface="Times New Roman" pitchFamily="18" charset="0"/>
                <a:cs typeface="Times New Roman" pitchFamily="18" charset="0"/>
              </a:rPr>
              <a:t>Bày tỏ ý kiến (Nhóm 5). </a:t>
            </a:r>
            <a:endParaRPr lang="en-US" sz="3200" b="1" u="sng" dirty="0">
              <a:solidFill>
                <a:srgbClr val="FF0000"/>
              </a:solidFill>
              <a:latin typeface="Times New Roman" pitchFamily="18" charset="0"/>
              <a:cs typeface="Times New Roman" pitchFamily="18" charset="0"/>
            </a:endParaRPr>
          </a:p>
        </p:txBody>
      </p:sp>
      <p:sp>
        <p:nvSpPr>
          <p:cNvPr id="17" name="Rectangle 16"/>
          <p:cNvSpPr/>
          <p:nvPr/>
        </p:nvSpPr>
        <p:spPr>
          <a:xfrm>
            <a:off x="690284" y="3662683"/>
            <a:ext cx="14782800" cy="646331"/>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 Im lặng, không cãi nhau, tạm dừng cuộc tranh cãi.</a:t>
            </a:r>
            <a:endParaRPr lang="en-US" sz="3600" dirty="0">
              <a:solidFill>
                <a:srgbClr val="FF0000"/>
              </a:solidFill>
            </a:endParaRPr>
          </a:p>
        </p:txBody>
      </p:sp>
      <p:sp>
        <p:nvSpPr>
          <p:cNvPr id="13" name="Rectangle 12"/>
          <p:cNvSpPr/>
          <p:nvPr/>
        </p:nvSpPr>
        <p:spPr>
          <a:xfrm>
            <a:off x="975519" y="2410437"/>
            <a:ext cx="14782800"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Em đồng tình hay không đồng tình với cách xử lí bất hòa nào dưới đây? Vì sao?</a:t>
            </a:r>
            <a:endParaRPr lang="en-US" sz="3600" dirty="0">
              <a:solidFill>
                <a:srgbClr val="FF0000"/>
              </a:solidFill>
            </a:endParaRPr>
          </a:p>
        </p:txBody>
      </p:sp>
      <p:sp>
        <p:nvSpPr>
          <p:cNvPr id="14" name="Rectangle 13"/>
          <p:cNvSpPr/>
          <p:nvPr/>
        </p:nvSpPr>
        <p:spPr>
          <a:xfrm>
            <a:off x="809092" y="4372848"/>
            <a:ext cx="14663992"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b. Bình tĩnh, làm rõ nguyên nhân bất hòa để hiểu nhau, cảm thông và bỏ qua cho nhau. </a:t>
            </a:r>
            <a:endParaRPr lang="en-US" sz="3600" dirty="0">
              <a:solidFill>
                <a:srgbClr val="FF0000"/>
              </a:solidFill>
            </a:endParaRPr>
          </a:p>
        </p:txBody>
      </p:sp>
      <p:sp>
        <p:nvSpPr>
          <p:cNvPr id="15" name="Rectangle 14"/>
          <p:cNvSpPr/>
          <p:nvPr/>
        </p:nvSpPr>
        <p:spPr>
          <a:xfrm>
            <a:off x="781500" y="5637011"/>
            <a:ext cx="14663992" cy="646331"/>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c. Tìm đến thầy cô, cha mẹ và người lớn nhờ giải quyết. </a:t>
            </a:r>
            <a:endParaRPr lang="en-US" sz="3600" dirty="0">
              <a:solidFill>
                <a:srgbClr val="FF0000"/>
              </a:solidFill>
            </a:endParaRPr>
          </a:p>
        </p:txBody>
      </p:sp>
      <p:sp>
        <p:nvSpPr>
          <p:cNvPr id="18" name="Rectangle 17"/>
          <p:cNvSpPr/>
          <p:nvPr/>
        </p:nvSpPr>
        <p:spPr>
          <a:xfrm>
            <a:off x="781500" y="6355181"/>
            <a:ext cx="14663992" cy="646331"/>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d. Tranh luận đến cùng cho ra lẽ. </a:t>
            </a:r>
            <a:endParaRPr lang="en-US" sz="3600" dirty="0">
              <a:solidFill>
                <a:srgbClr val="FF0000"/>
              </a:solidFill>
            </a:endParaRPr>
          </a:p>
        </p:txBody>
      </p:sp>
      <p:sp>
        <p:nvSpPr>
          <p:cNvPr id="19" name="Rectangle 18"/>
          <p:cNvSpPr/>
          <p:nvPr/>
        </p:nvSpPr>
        <p:spPr>
          <a:xfrm>
            <a:off x="763716" y="7108520"/>
            <a:ext cx="14663992" cy="646331"/>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e. Bảo vệ ý kiến của mình bằng mọi cách khi đã bất hòa. </a:t>
            </a:r>
            <a:endParaRPr lang="en-US" sz="3600" dirty="0">
              <a:solidFill>
                <a:srgbClr val="FF0000"/>
              </a:solidFill>
            </a:endParaRPr>
          </a:p>
        </p:txBody>
      </p:sp>
    </p:spTree>
    <p:extLst>
      <p:ext uri="{BB962C8B-B14F-4D97-AF65-F5344CB8AC3E}">
        <p14:creationId xmlns:p14="http://schemas.microsoft.com/office/powerpoint/2010/main" val="2365650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7" grpId="0"/>
      <p:bldP spid="13" grpId="0"/>
      <p:bldP spid="14" grpId="0"/>
      <p:bldP spid="15" grpId="0"/>
      <p:bldP spid="18" grpId="0"/>
      <p:bldP spid="1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775520"/>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3. </a:t>
            </a:r>
            <a:r>
              <a:rPr lang="nl-NL" sz="3200" b="1" u="sng" dirty="0">
                <a:solidFill>
                  <a:srgbClr val="FF0000"/>
                </a:solidFill>
                <a:latin typeface="Times New Roman" pitchFamily="18" charset="0"/>
                <a:cs typeface="Times New Roman" pitchFamily="18" charset="0"/>
              </a:rPr>
              <a:t>Chia sẻ.</a:t>
            </a:r>
            <a:endParaRPr lang="en-US" sz="3200" b="1" u="sng" dirty="0">
              <a:solidFill>
                <a:srgbClr val="FF0000"/>
              </a:solidFill>
              <a:latin typeface="Times New Roman" pitchFamily="18" charset="0"/>
              <a:cs typeface="Times New Roman" pitchFamily="18" charset="0"/>
            </a:endParaRPr>
          </a:p>
        </p:txBody>
      </p:sp>
      <p:sp>
        <p:nvSpPr>
          <p:cNvPr id="15" name="Rectangle 14"/>
          <p:cNvSpPr/>
          <p:nvPr/>
        </p:nvSpPr>
        <p:spPr>
          <a:xfrm>
            <a:off x="1379284" y="3733800"/>
            <a:ext cx="13207459" cy="2862322"/>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vi-VN" sz="3600" b="1" dirty="0">
                <a:solidFill>
                  <a:srgbClr val="0000FF"/>
                </a:solidFill>
                <a:latin typeface="Times New Roman" pitchFamily="18" charset="0"/>
                <a:cs typeface="Times New Roman" pitchFamily="18" charset="0"/>
              </a:rPr>
              <a:t>Trong giờ </a:t>
            </a:r>
            <a:r>
              <a:rPr lang="en-US" sz="3600" b="1" dirty="0" err="1">
                <a:solidFill>
                  <a:srgbClr val="0000FF"/>
                </a:solidFill>
                <a:latin typeface="Times New Roman" pitchFamily="18" charset="0"/>
                <a:cs typeface="Times New Roman" pitchFamily="18" charset="0"/>
              </a:rPr>
              <a:t>học</a:t>
            </a:r>
            <a:r>
              <a:rPr lang="en-US" sz="3600" b="1" dirty="0">
                <a:solidFill>
                  <a:srgbClr val="0000FF"/>
                </a:solidFill>
                <a:latin typeface="Times New Roman" pitchFamily="18" charset="0"/>
                <a:cs typeface="Times New Roman" pitchFamily="18" charset="0"/>
              </a:rPr>
              <a:t> </a:t>
            </a:r>
            <a:r>
              <a:rPr lang="vi-VN" sz="3600" b="1" dirty="0">
                <a:solidFill>
                  <a:srgbClr val="0000FF"/>
                </a:solidFill>
                <a:latin typeface="Times New Roman" pitchFamily="18" charset="0"/>
                <a:cs typeface="Times New Roman" pitchFamily="18" charset="0"/>
              </a:rPr>
              <a:t>đạo đức có nhiệm vụ chia nhóm và chọn 1 tiết mục biểu diễn. Bạn Minh muốn chọn tiết mục hát trong khi bạn Lan lại muốn chọn tiết mục múa. Hai bạn đã tranh cãi trong giờ học. Lúc đó, em đã đưa ra ý kiến chọn một tiết mục có cả hát và múa phụ họa. Sau đó, nhóm em đã đồng ý và lại vui vẻ như trước.</a:t>
            </a:r>
            <a:endParaRPr lang="en-US" sz="3600" dirty="0">
              <a:solidFill>
                <a:srgbClr val="0000FF"/>
              </a:solidFill>
            </a:endParaRPr>
          </a:p>
        </p:txBody>
      </p:sp>
      <p:sp>
        <p:nvSpPr>
          <p:cNvPr id="16" name="Text Box 14"/>
          <p:cNvSpPr txBox="1">
            <a:spLocks noChangeArrowheads="1"/>
          </p:cNvSpPr>
          <p:nvPr/>
        </p:nvSpPr>
        <p:spPr bwMode="auto">
          <a:xfrm>
            <a:off x="1432719" y="2733303"/>
            <a:ext cx="116586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dirty="0">
                <a:solidFill>
                  <a:srgbClr val="FF0000"/>
                </a:solidFill>
                <a:latin typeface="Times New Roman" pitchFamily="18" charset="0"/>
                <a:cs typeface="Times New Roman" pitchFamily="18" charset="0"/>
              </a:rPr>
              <a:t>2. </a:t>
            </a:r>
            <a:r>
              <a:rPr lang="nl-NL" sz="3200" b="1" dirty="0">
                <a:solidFill>
                  <a:srgbClr val="FF0000"/>
                </a:solidFill>
                <a:latin typeface="Times New Roman" pitchFamily="18" charset="0"/>
                <a:cs typeface="Times New Roman" pitchFamily="18" charset="0"/>
              </a:rPr>
              <a:t>Em hãy sẵn sàng giúp bạn xử lí bất hòa.</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24243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5"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2"/>
          <a:srcRect l="21889" t="29166" r="20718" b="31250"/>
          <a:stretch/>
        </p:blipFill>
        <p:spPr>
          <a:xfrm>
            <a:off x="1356519" y="1981200"/>
            <a:ext cx="13335000" cy="5867400"/>
          </a:xfrm>
          <a:prstGeom prst="rect">
            <a:avLst/>
          </a:prstGeom>
        </p:spPr>
      </p:pic>
    </p:spTree>
    <p:extLst>
      <p:ext uri="{BB962C8B-B14F-4D97-AF65-F5344CB8AC3E}">
        <p14:creationId xmlns:p14="http://schemas.microsoft.com/office/powerpoint/2010/main" val="429476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060419" y="1650821"/>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1. </a:t>
            </a:r>
            <a:r>
              <a:rPr lang="nl-NL" sz="3200" b="1" u="sng" dirty="0">
                <a:solidFill>
                  <a:srgbClr val="FF0000"/>
                </a:solidFill>
                <a:latin typeface="Times New Roman" pitchFamily="18" charset="0"/>
                <a:cs typeface="Times New Roman" pitchFamily="18" charset="0"/>
              </a:rPr>
              <a:t>Bày tỏ ý kiến (Nhóm 5). </a:t>
            </a:r>
            <a:endParaRPr lang="en-US" sz="3200" b="1" u="sng" dirty="0">
              <a:solidFill>
                <a:srgbClr val="FF0000"/>
              </a:solidFill>
              <a:latin typeface="Times New Roman" pitchFamily="18" charset="0"/>
              <a:cs typeface="Times New Roman" pitchFamily="18" charset="0"/>
            </a:endParaRPr>
          </a:p>
        </p:txBody>
      </p:sp>
      <p:sp>
        <p:nvSpPr>
          <p:cNvPr id="17" name="Rectangle 16"/>
          <p:cNvSpPr/>
          <p:nvPr/>
        </p:nvSpPr>
        <p:spPr>
          <a:xfrm>
            <a:off x="857046" y="5713215"/>
            <a:ext cx="14782800"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b. Em đồng tình với cách xử lí đó vì khi có mâu thuẫn trước hết nên bình tĩnh và khi đã hiểu thì nên cảm thông và bỏ qua cho nhau.</a:t>
            </a:r>
            <a:endParaRPr lang="en-US" sz="3600" dirty="0">
              <a:solidFill>
                <a:srgbClr val="0000FF"/>
              </a:solidFill>
            </a:endParaRPr>
          </a:p>
        </p:txBody>
      </p:sp>
      <p:sp>
        <p:nvSpPr>
          <p:cNvPr id="13" name="Rectangle 12"/>
          <p:cNvSpPr/>
          <p:nvPr/>
        </p:nvSpPr>
        <p:spPr>
          <a:xfrm>
            <a:off x="1060419" y="2596060"/>
            <a:ext cx="14782800"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Em đồng tình hay không đồng tình với cách xử lí bất hòa nào dưới đây? Vì sao?</a:t>
            </a:r>
            <a:endParaRPr lang="en-US" sz="3600" dirty="0">
              <a:solidFill>
                <a:srgbClr val="FF0000"/>
              </a:solidFill>
            </a:endParaRPr>
          </a:p>
        </p:txBody>
      </p:sp>
      <p:sp>
        <p:nvSpPr>
          <p:cNvPr id="14" name="Rectangle 13"/>
          <p:cNvSpPr/>
          <p:nvPr/>
        </p:nvSpPr>
        <p:spPr>
          <a:xfrm>
            <a:off x="1060419" y="4035030"/>
            <a:ext cx="14663992"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a. Em không đồng tình với cách xử lí đó vì khi xảy ra bất đồng nên giải quyết luôn, tránh kéo dài, gây hiểu lầm nhau. </a:t>
            </a:r>
            <a:endParaRPr lang="en-US" sz="3600" dirty="0">
              <a:solidFill>
                <a:srgbClr val="0000FF"/>
              </a:solidFill>
            </a:endParaRPr>
          </a:p>
        </p:txBody>
      </p:sp>
    </p:spTree>
    <p:extLst>
      <p:ext uri="{BB962C8B-B14F-4D97-AF65-F5344CB8AC3E}">
        <p14:creationId xmlns:p14="http://schemas.microsoft.com/office/powerpoint/2010/main" val="2912621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7"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280319" y="1609678"/>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1. </a:t>
            </a:r>
            <a:r>
              <a:rPr lang="nl-NL" sz="3200" b="1" u="sng" dirty="0">
                <a:solidFill>
                  <a:srgbClr val="FF0000"/>
                </a:solidFill>
                <a:latin typeface="Times New Roman" pitchFamily="18" charset="0"/>
                <a:cs typeface="Times New Roman" pitchFamily="18" charset="0"/>
              </a:rPr>
              <a:t>Bày tỏ ý kiến (Nhóm 5). </a:t>
            </a:r>
            <a:endParaRPr lang="en-US" sz="3200" b="1" u="sng" dirty="0">
              <a:solidFill>
                <a:srgbClr val="FF0000"/>
              </a:solidFill>
              <a:latin typeface="Times New Roman" pitchFamily="18" charset="0"/>
              <a:cs typeface="Times New Roman" pitchFamily="18" charset="0"/>
            </a:endParaRPr>
          </a:p>
        </p:txBody>
      </p:sp>
      <p:sp>
        <p:nvSpPr>
          <p:cNvPr id="13" name="Rectangle 12"/>
          <p:cNvSpPr/>
          <p:nvPr/>
        </p:nvSpPr>
        <p:spPr>
          <a:xfrm>
            <a:off x="1051719" y="2395250"/>
            <a:ext cx="14782800"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Em đồng tình hay không đồng tình với cách xử lí bất hòa nào dưới đây? Vì sao?</a:t>
            </a:r>
            <a:endParaRPr lang="en-US" sz="3600" dirty="0">
              <a:solidFill>
                <a:srgbClr val="FF0000"/>
              </a:solidFill>
            </a:endParaRPr>
          </a:p>
        </p:txBody>
      </p:sp>
      <p:sp>
        <p:nvSpPr>
          <p:cNvPr id="15" name="Rectangle 14"/>
          <p:cNvSpPr/>
          <p:nvPr/>
        </p:nvSpPr>
        <p:spPr>
          <a:xfrm>
            <a:off x="899319" y="3719328"/>
            <a:ext cx="14663992"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c. Em đồng tình với cách xử lí đó vì khi chưa biết cách giải quyết thì nên hỏi ý kiến người lớn.</a:t>
            </a:r>
            <a:endParaRPr lang="en-US" sz="3600" dirty="0">
              <a:solidFill>
                <a:srgbClr val="0000FF"/>
              </a:solidFill>
            </a:endParaRPr>
          </a:p>
        </p:txBody>
      </p:sp>
      <p:sp>
        <p:nvSpPr>
          <p:cNvPr id="18" name="Rectangle 17"/>
          <p:cNvSpPr/>
          <p:nvPr/>
        </p:nvSpPr>
        <p:spPr>
          <a:xfrm>
            <a:off x="899318" y="5107316"/>
            <a:ext cx="14528389"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d. Em không đồng tình với cách xử lí đó vì khi vì sẽ gây nghiêm trọng vấn đề hơn. </a:t>
            </a:r>
            <a:endParaRPr lang="en-US" sz="3600" dirty="0">
              <a:solidFill>
                <a:srgbClr val="0000FF"/>
              </a:solidFill>
            </a:endParaRPr>
          </a:p>
        </p:txBody>
      </p:sp>
      <p:sp>
        <p:nvSpPr>
          <p:cNvPr id="19" name="Rectangle 18"/>
          <p:cNvSpPr/>
          <p:nvPr/>
        </p:nvSpPr>
        <p:spPr>
          <a:xfrm>
            <a:off x="808892" y="6495304"/>
            <a:ext cx="14618816"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e. Em không đồng tình với cách xử lí đó vì khi vì kể cả trong mâu thuẫn vẫn nên lắng nghe ý kiến của mọi người.</a:t>
            </a:r>
            <a:endParaRPr lang="en-US" sz="3600" dirty="0">
              <a:solidFill>
                <a:srgbClr val="0000FF"/>
              </a:solidFill>
            </a:endParaRPr>
          </a:p>
        </p:txBody>
      </p:sp>
    </p:spTree>
    <p:extLst>
      <p:ext uri="{BB962C8B-B14F-4D97-AF65-F5344CB8AC3E}">
        <p14:creationId xmlns:p14="http://schemas.microsoft.com/office/powerpoint/2010/main" val="2485776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3" grpId="0"/>
      <p:bldP spid="15" grpId="0"/>
      <p:bldP spid="18"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686719"/>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 </a:t>
            </a:r>
            <a:r>
              <a:rPr lang="nl-NL" sz="3200" b="1" u="sng" dirty="0">
                <a:solidFill>
                  <a:srgbClr val="FF0000"/>
                </a:solidFill>
                <a:latin typeface="Times New Roman" pitchFamily="18" charset="0"/>
                <a:cs typeface="Times New Roman" pitchFamily="18" charset="0"/>
              </a:rPr>
              <a:t>Xử lí tình huống.</a:t>
            </a:r>
            <a:endParaRPr lang="en-US" sz="3200" b="1" u="sng" dirty="0">
              <a:solidFill>
                <a:srgbClr val="FF0000"/>
              </a:solidFill>
              <a:latin typeface="Times New Roman" pitchFamily="18" charset="0"/>
              <a:cs typeface="Times New Roman" pitchFamily="18" charset="0"/>
            </a:endParaRPr>
          </a:p>
        </p:txBody>
      </p:sp>
      <p:sp>
        <p:nvSpPr>
          <p:cNvPr id="15" name="Rectangle 14"/>
          <p:cNvSpPr/>
          <p:nvPr/>
        </p:nvSpPr>
        <p:spPr>
          <a:xfrm>
            <a:off x="929091" y="3292517"/>
            <a:ext cx="7353300" cy="3416320"/>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Tuấn là nhóm trưởng nên bạn ấy luôn cho rằng mình là người giỏi nhất. Những ý kiến đưa ra trong các cuộc thảo luận nhóm khác với ý kiến của Tuấn đều bị bạn ấy bác bỏ khiến các bạn rất bực.</a:t>
            </a:r>
            <a:endParaRPr lang="en-US" sz="3600" dirty="0">
              <a:solidFill>
                <a:srgbClr val="0000FF"/>
              </a:solidFill>
            </a:endParaRPr>
          </a:p>
        </p:txBody>
      </p:sp>
      <p:pic>
        <p:nvPicPr>
          <p:cNvPr id="7" name="Picture 6"/>
          <p:cNvPicPr>
            <a:picLocks noChangeAspect="1"/>
          </p:cNvPicPr>
          <p:nvPr/>
        </p:nvPicPr>
        <p:blipFill rotWithShape="1">
          <a:blip r:embed="rId2"/>
          <a:srcRect l="49414" t="30209" r="37702" b="53125"/>
          <a:stretch/>
        </p:blipFill>
        <p:spPr>
          <a:xfrm>
            <a:off x="8443119" y="1790892"/>
            <a:ext cx="7239000" cy="6670728"/>
          </a:xfrm>
          <a:prstGeom prst="rect">
            <a:avLst/>
          </a:prstGeom>
        </p:spPr>
      </p:pic>
      <p:sp>
        <p:nvSpPr>
          <p:cNvPr id="9" name="TextBox 8"/>
          <p:cNvSpPr txBox="1"/>
          <p:nvPr/>
        </p:nvSpPr>
        <p:spPr>
          <a:xfrm>
            <a:off x="10119519" y="2539032"/>
            <a:ext cx="2438400" cy="461665"/>
          </a:xfrm>
          <a:prstGeom prst="rect">
            <a:avLst/>
          </a:prstGeom>
          <a:solidFill>
            <a:schemeClr val="bg1"/>
          </a:solidFill>
        </p:spPr>
        <p:txBody>
          <a:bodyPr wrap="square" rtlCol="0">
            <a:spAutoFit/>
          </a:bodyPr>
          <a:lstStyle/>
          <a:p>
            <a:r>
              <a:rPr lang="en-US" sz="2400" b="1" dirty="0" err="1">
                <a:solidFill>
                  <a:schemeClr val="accent5"/>
                </a:solidFill>
              </a:rPr>
              <a:t>Tớ</a:t>
            </a:r>
            <a:r>
              <a:rPr lang="en-US" sz="2400" b="1" dirty="0">
                <a:solidFill>
                  <a:schemeClr val="accent5"/>
                </a:solidFill>
              </a:rPr>
              <a:t> </a:t>
            </a:r>
            <a:r>
              <a:rPr lang="en-US" sz="2400" b="1" dirty="0" err="1">
                <a:solidFill>
                  <a:schemeClr val="accent5"/>
                </a:solidFill>
              </a:rPr>
              <a:t>không</a:t>
            </a:r>
            <a:r>
              <a:rPr lang="en-US" sz="2400" b="1" dirty="0">
                <a:solidFill>
                  <a:schemeClr val="accent5"/>
                </a:solidFill>
              </a:rPr>
              <a:t> </a:t>
            </a:r>
            <a:r>
              <a:rPr lang="en-US" sz="2400" b="1" dirty="0" err="1">
                <a:solidFill>
                  <a:schemeClr val="accent5"/>
                </a:solidFill>
              </a:rPr>
              <a:t>đồng</a:t>
            </a:r>
            <a:r>
              <a:rPr lang="en-US" sz="2400" b="1" dirty="0">
                <a:solidFill>
                  <a:schemeClr val="accent5"/>
                </a:solidFill>
              </a:rPr>
              <a:t> ý!</a:t>
            </a:r>
          </a:p>
        </p:txBody>
      </p:sp>
      <p:sp>
        <p:nvSpPr>
          <p:cNvPr id="10" name="Rounded Rectangle 9"/>
          <p:cNvSpPr/>
          <p:nvPr/>
        </p:nvSpPr>
        <p:spPr>
          <a:xfrm>
            <a:off x="1446408" y="2567929"/>
            <a:ext cx="2971800" cy="504358"/>
          </a:xfrm>
          <a:prstGeom prst="roundRect">
            <a:avLst/>
          </a:prstGeom>
          <a:solidFill>
            <a:srgbClr val="FFC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Tình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huống</a:t>
            </a:r>
            <a:r>
              <a:rPr lang="en-US" sz="3600" b="1" dirty="0">
                <a:solidFill>
                  <a:schemeClr val="tx1"/>
                </a:solidFill>
                <a:latin typeface="Times New Roman" panose="02020603050405020304" pitchFamily="18" charset="0"/>
                <a:cs typeface="Times New Roman" panose="02020603050405020304" pitchFamily="18" charset="0"/>
              </a:rPr>
              <a:t> 1</a:t>
            </a:r>
          </a:p>
        </p:txBody>
      </p:sp>
      <p:sp>
        <p:nvSpPr>
          <p:cNvPr id="21" name="Rectangle 20"/>
          <p:cNvSpPr/>
          <p:nvPr/>
        </p:nvSpPr>
        <p:spPr>
          <a:xfrm>
            <a:off x="929091" y="6929067"/>
            <a:ext cx="7353300" cy="1200329"/>
          </a:xfrm>
          <a:prstGeom prst="rect">
            <a:avLst/>
          </a:prstGeom>
        </p:spPr>
        <p:txBody>
          <a:bodyPr wrap="square">
            <a:spAutoFit/>
          </a:bodyPr>
          <a:lstStyle/>
          <a:p>
            <a:pPr algn="just"/>
            <a:r>
              <a:rPr lang="nl-NL" sz="3600" b="1" i="1" dirty="0">
                <a:solidFill>
                  <a:srgbClr val="FF0000"/>
                </a:solidFill>
                <a:latin typeface="Times New Roman" pitchFamily="18" charset="0"/>
                <a:cs typeface="Times New Roman" pitchFamily="18" charset="0"/>
              </a:rPr>
              <a:t>   Nếu là thành viên của nhóm, em sẽ làm gì?</a:t>
            </a:r>
            <a:endParaRPr lang="en-US" sz="3600" i="1" dirty="0">
              <a:solidFill>
                <a:srgbClr val="FF0000"/>
              </a:solidFill>
            </a:endParaRPr>
          </a:p>
        </p:txBody>
      </p:sp>
    </p:spTree>
    <p:extLst>
      <p:ext uri="{BB962C8B-B14F-4D97-AF65-F5344CB8AC3E}">
        <p14:creationId xmlns:p14="http://schemas.microsoft.com/office/powerpoint/2010/main" val="804928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5" grpId="0"/>
      <p:bldP spid="10" grpId="0" animBg="1"/>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668915"/>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 </a:t>
            </a:r>
            <a:r>
              <a:rPr lang="nl-NL" sz="3200" b="1" u="sng" dirty="0">
                <a:solidFill>
                  <a:srgbClr val="FF0000"/>
                </a:solidFill>
                <a:latin typeface="Times New Roman" pitchFamily="18" charset="0"/>
                <a:cs typeface="Times New Roman" pitchFamily="18" charset="0"/>
              </a:rPr>
              <a:t>Xử lí tình huống.</a:t>
            </a:r>
            <a:endParaRPr lang="en-US" sz="3200" b="1" u="sng" dirty="0">
              <a:solidFill>
                <a:srgbClr val="FF0000"/>
              </a:solidFill>
              <a:latin typeface="Times New Roman" pitchFamily="18" charset="0"/>
              <a:cs typeface="Times New Roman" pitchFamily="18" charset="0"/>
            </a:endParaRPr>
          </a:p>
        </p:txBody>
      </p:sp>
      <p:pic>
        <p:nvPicPr>
          <p:cNvPr id="7" name="Picture 6"/>
          <p:cNvPicPr>
            <a:picLocks noChangeAspect="1"/>
          </p:cNvPicPr>
          <p:nvPr/>
        </p:nvPicPr>
        <p:blipFill rotWithShape="1">
          <a:blip r:embed="rId2"/>
          <a:srcRect l="49414" t="30209" r="37702" b="53125"/>
          <a:stretch/>
        </p:blipFill>
        <p:spPr>
          <a:xfrm>
            <a:off x="8443119" y="1787472"/>
            <a:ext cx="7239000" cy="6670728"/>
          </a:xfrm>
          <a:prstGeom prst="rect">
            <a:avLst/>
          </a:prstGeom>
        </p:spPr>
      </p:pic>
      <p:sp>
        <p:nvSpPr>
          <p:cNvPr id="9" name="TextBox 8"/>
          <p:cNvSpPr txBox="1"/>
          <p:nvPr/>
        </p:nvSpPr>
        <p:spPr>
          <a:xfrm>
            <a:off x="10119519" y="2539032"/>
            <a:ext cx="2438400" cy="461665"/>
          </a:xfrm>
          <a:prstGeom prst="rect">
            <a:avLst/>
          </a:prstGeom>
          <a:solidFill>
            <a:schemeClr val="bg1"/>
          </a:solidFill>
        </p:spPr>
        <p:txBody>
          <a:bodyPr wrap="square" rtlCol="0">
            <a:spAutoFit/>
          </a:bodyPr>
          <a:lstStyle/>
          <a:p>
            <a:r>
              <a:rPr lang="en-US" sz="2400" b="1" dirty="0" err="1">
                <a:solidFill>
                  <a:schemeClr val="accent5"/>
                </a:solidFill>
              </a:rPr>
              <a:t>Tớ</a:t>
            </a:r>
            <a:r>
              <a:rPr lang="en-US" sz="2400" b="1" dirty="0">
                <a:solidFill>
                  <a:schemeClr val="accent5"/>
                </a:solidFill>
              </a:rPr>
              <a:t> </a:t>
            </a:r>
            <a:r>
              <a:rPr lang="en-US" sz="2400" b="1" dirty="0" err="1">
                <a:solidFill>
                  <a:schemeClr val="accent5"/>
                </a:solidFill>
              </a:rPr>
              <a:t>không</a:t>
            </a:r>
            <a:r>
              <a:rPr lang="en-US" sz="2400" b="1" dirty="0">
                <a:solidFill>
                  <a:schemeClr val="accent5"/>
                </a:solidFill>
              </a:rPr>
              <a:t> </a:t>
            </a:r>
            <a:r>
              <a:rPr lang="en-US" sz="2400" b="1" dirty="0" err="1">
                <a:solidFill>
                  <a:schemeClr val="accent5"/>
                </a:solidFill>
              </a:rPr>
              <a:t>đồng</a:t>
            </a:r>
            <a:r>
              <a:rPr lang="en-US" sz="2400" b="1" dirty="0">
                <a:solidFill>
                  <a:schemeClr val="accent5"/>
                </a:solidFill>
              </a:rPr>
              <a:t> ý!</a:t>
            </a:r>
          </a:p>
        </p:txBody>
      </p:sp>
      <p:sp>
        <p:nvSpPr>
          <p:cNvPr id="10" name="Rounded Rectangle 9"/>
          <p:cNvSpPr/>
          <p:nvPr/>
        </p:nvSpPr>
        <p:spPr>
          <a:xfrm>
            <a:off x="1583226" y="2950601"/>
            <a:ext cx="2971800" cy="504358"/>
          </a:xfrm>
          <a:prstGeom prst="roundRect">
            <a:avLst/>
          </a:prstGeom>
          <a:solidFill>
            <a:srgbClr val="FFC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Tình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huống</a:t>
            </a:r>
            <a:r>
              <a:rPr lang="en-US" sz="3600" b="1" dirty="0">
                <a:solidFill>
                  <a:schemeClr val="tx1"/>
                </a:solidFill>
                <a:latin typeface="Times New Roman" panose="02020603050405020304" pitchFamily="18" charset="0"/>
                <a:cs typeface="Times New Roman" panose="02020603050405020304" pitchFamily="18" charset="0"/>
              </a:rPr>
              <a:t> 1</a:t>
            </a:r>
          </a:p>
        </p:txBody>
      </p:sp>
      <p:sp>
        <p:nvSpPr>
          <p:cNvPr id="20" name="Rectangle 19"/>
          <p:cNvSpPr/>
          <p:nvPr/>
        </p:nvSpPr>
        <p:spPr>
          <a:xfrm>
            <a:off x="878376" y="3951163"/>
            <a:ext cx="7353300" cy="2862322"/>
          </a:xfrm>
          <a:prstGeom prst="rect">
            <a:avLst/>
          </a:prstGeom>
        </p:spPr>
        <p:txBody>
          <a:bodyPr wrap="square">
            <a:spAutoFit/>
          </a:bodyPr>
          <a:lstStyle/>
          <a:p>
            <a:pPr algn="just"/>
            <a:r>
              <a:rPr lang="nl-NL" sz="3600" b="1" i="1" dirty="0">
                <a:solidFill>
                  <a:srgbClr val="0000FF"/>
                </a:solidFill>
                <a:latin typeface="Times New Roman" pitchFamily="18" charset="0"/>
                <a:cs typeface="Times New Roman" pitchFamily="18" charset="0"/>
              </a:rPr>
              <a:t>     Nếu là thành viên của nhóm, em sẽ thẳng thắn nói với Tuấn rằng đây là cuộc thảo luận nhóm, bạn nên tôn trọng và lắng nghe mọi ý kiến của các thành viên khác.</a:t>
            </a:r>
            <a:endParaRPr lang="en-US" sz="3600" i="1" dirty="0">
              <a:solidFill>
                <a:srgbClr val="0000FF"/>
              </a:solidFill>
            </a:endParaRPr>
          </a:p>
        </p:txBody>
      </p:sp>
    </p:spTree>
    <p:extLst>
      <p:ext uri="{BB962C8B-B14F-4D97-AF65-F5344CB8AC3E}">
        <p14:creationId xmlns:p14="http://schemas.microsoft.com/office/powerpoint/2010/main" val="3509127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0" grpId="0" animBg="1"/>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775520"/>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 </a:t>
            </a:r>
            <a:r>
              <a:rPr lang="nl-NL" sz="3200" b="1" u="sng" dirty="0">
                <a:solidFill>
                  <a:srgbClr val="FF0000"/>
                </a:solidFill>
                <a:latin typeface="Times New Roman" pitchFamily="18" charset="0"/>
                <a:cs typeface="Times New Roman" pitchFamily="18" charset="0"/>
              </a:rPr>
              <a:t>Xử lí tình huống.</a:t>
            </a:r>
            <a:endParaRPr lang="en-US" sz="3200" b="1" u="sng" dirty="0">
              <a:solidFill>
                <a:srgbClr val="FF0000"/>
              </a:solidFill>
              <a:latin typeface="Times New Roman" pitchFamily="18" charset="0"/>
              <a:cs typeface="Times New Roman" pitchFamily="18" charset="0"/>
            </a:endParaRPr>
          </a:p>
        </p:txBody>
      </p:sp>
      <p:sp>
        <p:nvSpPr>
          <p:cNvPr id="15" name="Rectangle 14"/>
          <p:cNvSpPr/>
          <p:nvPr/>
        </p:nvSpPr>
        <p:spPr>
          <a:xfrm>
            <a:off x="975519" y="4038600"/>
            <a:ext cx="7353300" cy="2308324"/>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Hoàng và Trang nói chuyện, đùa giỡn trong giờ học. Linh nhắc nhở, không những hai bạn không nghe mà còn giận linh.</a:t>
            </a:r>
            <a:endParaRPr lang="en-US" sz="3600" dirty="0">
              <a:solidFill>
                <a:srgbClr val="0000FF"/>
              </a:solidFill>
            </a:endParaRPr>
          </a:p>
        </p:txBody>
      </p:sp>
      <p:sp>
        <p:nvSpPr>
          <p:cNvPr id="10" name="Rounded Rectangle 9"/>
          <p:cNvSpPr/>
          <p:nvPr/>
        </p:nvSpPr>
        <p:spPr>
          <a:xfrm>
            <a:off x="1432719" y="3063030"/>
            <a:ext cx="2971800" cy="504358"/>
          </a:xfrm>
          <a:prstGeom prst="roundRect">
            <a:avLst/>
          </a:prstGeom>
          <a:solidFill>
            <a:srgbClr val="FFC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Tình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huống</a:t>
            </a:r>
            <a:r>
              <a:rPr lang="en-US" sz="3600" b="1" dirty="0">
                <a:solidFill>
                  <a:schemeClr val="tx1"/>
                </a:solidFill>
                <a:latin typeface="Times New Roman" panose="02020603050405020304" pitchFamily="18" charset="0"/>
                <a:cs typeface="Times New Roman" panose="02020603050405020304" pitchFamily="18" charset="0"/>
              </a:rPr>
              <a:t> 2</a:t>
            </a:r>
          </a:p>
        </p:txBody>
      </p:sp>
      <p:pic>
        <p:nvPicPr>
          <p:cNvPr id="11" name="Picture 10"/>
          <p:cNvPicPr>
            <a:picLocks noChangeAspect="1"/>
          </p:cNvPicPr>
          <p:nvPr/>
        </p:nvPicPr>
        <p:blipFill rotWithShape="1">
          <a:blip r:embed="rId2"/>
          <a:srcRect l="49442" t="50037" r="37987" b="34139"/>
          <a:stretch/>
        </p:blipFill>
        <p:spPr>
          <a:xfrm>
            <a:off x="8737875" y="2413054"/>
            <a:ext cx="6715644" cy="5968946"/>
          </a:xfrm>
          <a:prstGeom prst="rect">
            <a:avLst/>
          </a:prstGeom>
        </p:spPr>
      </p:pic>
      <p:sp>
        <p:nvSpPr>
          <p:cNvPr id="16" name="Rectangle 15"/>
          <p:cNvSpPr/>
          <p:nvPr/>
        </p:nvSpPr>
        <p:spPr>
          <a:xfrm>
            <a:off x="768362" y="6818136"/>
            <a:ext cx="7353300" cy="646331"/>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i="1" dirty="0">
                <a:solidFill>
                  <a:srgbClr val="FF0000"/>
                </a:solidFill>
                <a:latin typeface="Times New Roman" pitchFamily="18" charset="0"/>
                <a:cs typeface="Times New Roman" pitchFamily="18" charset="0"/>
              </a:rPr>
              <a:t>Nếu là Linh em sẽ làm gì?</a:t>
            </a:r>
            <a:endParaRPr lang="en-US" sz="3600" i="1" dirty="0">
              <a:solidFill>
                <a:srgbClr val="FF0000"/>
              </a:solidFill>
            </a:endParaRPr>
          </a:p>
        </p:txBody>
      </p:sp>
    </p:spTree>
    <p:extLst>
      <p:ext uri="{BB962C8B-B14F-4D97-AF65-F5344CB8AC3E}">
        <p14:creationId xmlns:p14="http://schemas.microsoft.com/office/powerpoint/2010/main" val="3001535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5" grpId="0"/>
      <p:bldP spid="10" grpId="0" animBg="1"/>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775520"/>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 </a:t>
            </a:r>
            <a:r>
              <a:rPr lang="nl-NL" sz="3200" b="1" u="sng" dirty="0">
                <a:solidFill>
                  <a:srgbClr val="FF0000"/>
                </a:solidFill>
                <a:latin typeface="Times New Roman" pitchFamily="18" charset="0"/>
                <a:cs typeface="Times New Roman" pitchFamily="18" charset="0"/>
              </a:rPr>
              <a:t>Xử lí tình huống.</a:t>
            </a:r>
            <a:endParaRPr lang="en-US" sz="3200" b="1" u="sng" dirty="0">
              <a:solidFill>
                <a:srgbClr val="FF0000"/>
              </a:solidFill>
              <a:latin typeface="Times New Roman" pitchFamily="18" charset="0"/>
              <a:cs typeface="Times New Roman" pitchFamily="18" charset="0"/>
            </a:endParaRPr>
          </a:p>
        </p:txBody>
      </p:sp>
      <p:sp>
        <p:nvSpPr>
          <p:cNvPr id="15" name="Rectangle 14"/>
          <p:cNvSpPr/>
          <p:nvPr/>
        </p:nvSpPr>
        <p:spPr>
          <a:xfrm>
            <a:off x="1051719" y="3733800"/>
            <a:ext cx="7353300" cy="2862322"/>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i="1" dirty="0">
                <a:solidFill>
                  <a:srgbClr val="0000FF"/>
                </a:solidFill>
                <a:latin typeface="Times New Roman" pitchFamily="18" charset="0"/>
                <a:cs typeface="Times New Roman" pitchFamily="18" charset="0"/>
              </a:rPr>
              <a:t>Nếu là Linh, em sẽ nói chuyện với hai bạn sau khi kết thúc tiết học rằng trong giờ học các bạn nên tôn trọng khi giáo viên đang giảng dạy, không nên đùa giỡn nhau.</a:t>
            </a:r>
            <a:endParaRPr lang="en-US" sz="3600" i="1" dirty="0">
              <a:solidFill>
                <a:srgbClr val="0000FF"/>
              </a:solidFill>
            </a:endParaRPr>
          </a:p>
        </p:txBody>
      </p:sp>
      <p:sp>
        <p:nvSpPr>
          <p:cNvPr id="10" name="Rounded Rectangle 9"/>
          <p:cNvSpPr/>
          <p:nvPr/>
        </p:nvSpPr>
        <p:spPr>
          <a:xfrm>
            <a:off x="1435223" y="2973648"/>
            <a:ext cx="2971800" cy="504358"/>
          </a:xfrm>
          <a:prstGeom prst="roundRect">
            <a:avLst/>
          </a:prstGeom>
          <a:solidFill>
            <a:srgbClr val="FFC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Tình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huống</a:t>
            </a:r>
            <a:r>
              <a:rPr lang="en-US" sz="3600" b="1" dirty="0">
                <a:solidFill>
                  <a:schemeClr val="tx1"/>
                </a:solidFill>
                <a:latin typeface="Times New Roman" panose="02020603050405020304" pitchFamily="18" charset="0"/>
                <a:cs typeface="Times New Roman" panose="02020603050405020304" pitchFamily="18" charset="0"/>
              </a:rPr>
              <a:t> 2</a:t>
            </a:r>
          </a:p>
        </p:txBody>
      </p:sp>
      <p:pic>
        <p:nvPicPr>
          <p:cNvPr id="11" name="Picture 10"/>
          <p:cNvPicPr>
            <a:picLocks noChangeAspect="1"/>
          </p:cNvPicPr>
          <p:nvPr/>
        </p:nvPicPr>
        <p:blipFill rotWithShape="1">
          <a:blip r:embed="rId2"/>
          <a:srcRect l="49442" t="50037" r="37987" b="34139"/>
          <a:stretch/>
        </p:blipFill>
        <p:spPr>
          <a:xfrm>
            <a:off x="8737875" y="2413054"/>
            <a:ext cx="6715644" cy="5968946"/>
          </a:xfrm>
          <a:prstGeom prst="rect">
            <a:avLst/>
          </a:prstGeom>
        </p:spPr>
      </p:pic>
    </p:spTree>
    <p:extLst>
      <p:ext uri="{BB962C8B-B14F-4D97-AF65-F5344CB8AC3E}">
        <p14:creationId xmlns:p14="http://schemas.microsoft.com/office/powerpoint/2010/main" val="2144246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5" grpId="0"/>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775520"/>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 </a:t>
            </a:r>
            <a:r>
              <a:rPr lang="nl-NL" sz="3200" b="1" u="sng" dirty="0">
                <a:solidFill>
                  <a:srgbClr val="FF0000"/>
                </a:solidFill>
                <a:latin typeface="Times New Roman" pitchFamily="18" charset="0"/>
                <a:cs typeface="Times New Roman" pitchFamily="18" charset="0"/>
              </a:rPr>
              <a:t>Xử lí tình huống.</a:t>
            </a:r>
            <a:endParaRPr lang="en-US" sz="3200" b="1" u="sng" dirty="0">
              <a:solidFill>
                <a:srgbClr val="FF0000"/>
              </a:solidFill>
              <a:latin typeface="Times New Roman" pitchFamily="18" charset="0"/>
              <a:cs typeface="Times New Roman" pitchFamily="18" charset="0"/>
            </a:endParaRPr>
          </a:p>
        </p:txBody>
      </p:sp>
      <p:sp>
        <p:nvSpPr>
          <p:cNvPr id="15" name="Rectangle 14"/>
          <p:cNvSpPr/>
          <p:nvPr/>
        </p:nvSpPr>
        <p:spPr>
          <a:xfrm>
            <a:off x="975519" y="4038600"/>
            <a:ext cx="7353300" cy="2308324"/>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Long và Khang va vào nhau khi đang tranh bóng, vì không ai nhường ai nên hai bạn không giữ được bình tĩnh.</a:t>
            </a:r>
            <a:endParaRPr lang="en-US" sz="3600" dirty="0">
              <a:solidFill>
                <a:srgbClr val="0000FF"/>
              </a:solidFill>
            </a:endParaRPr>
          </a:p>
        </p:txBody>
      </p:sp>
      <p:sp>
        <p:nvSpPr>
          <p:cNvPr id="10" name="Rounded Rectangle 9"/>
          <p:cNvSpPr/>
          <p:nvPr/>
        </p:nvSpPr>
        <p:spPr>
          <a:xfrm>
            <a:off x="1432719" y="3063030"/>
            <a:ext cx="2971800" cy="504358"/>
          </a:xfrm>
          <a:prstGeom prst="roundRect">
            <a:avLst/>
          </a:prstGeom>
          <a:solidFill>
            <a:srgbClr val="FFC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Tình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huống</a:t>
            </a:r>
            <a:r>
              <a:rPr lang="en-US" sz="3600" b="1" dirty="0">
                <a:solidFill>
                  <a:schemeClr val="tx1"/>
                </a:solidFill>
                <a:latin typeface="Times New Roman" panose="02020603050405020304" pitchFamily="18" charset="0"/>
                <a:cs typeface="Times New Roman" panose="02020603050405020304" pitchFamily="18" charset="0"/>
              </a:rPr>
              <a:t> 3</a:t>
            </a:r>
          </a:p>
        </p:txBody>
      </p:sp>
      <p:pic>
        <p:nvPicPr>
          <p:cNvPr id="7" name="Picture 6"/>
          <p:cNvPicPr>
            <a:picLocks noChangeAspect="1"/>
          </p:cNvPicPr>
          <p:nvPr/>
        </p:nvPicPr>
        <p:blipFill rotWithShape="1">
          <a:blip r:embed="rId2"/>
          <a:srcRect l="45901" t="76042" r="42386" b="7291"/>
          <a:stretch/>
        </p:blipFill>
        <p:spPr>
          <a:xfrm>
            <a:off x="9586119" y="2895600"/>
            <a:ext cx="5867400" cy="5334000"/>
          </a:xfrm>
          <a:prstGeom prst="rect">
            <a:avLst/>
          </a:prstGeom>
        </p:spPr>
      </p:pic>
      <p:sp>
        <p:nvSpPr>
          <p:cNvPr id="14" name="Rectangle 13"/>
          <p:cNvSpPr/>
          <p:nvPr/>
        </p:nvSpPr>
        <p:spPr>
          <a:xfrm>
            <a:off x="975519" y="6629400"/>
            <a:ext cx="7353300" cy="1200329"/>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i="1" dirty="0">
                <a:solidFill>
                  <a:srgbClr val="FF0000"/>
                </a:solidFill>
                <a:latin typeface="Times New Roman" pitchFamily="18" charset="0"/>
                <a:cs typeface="Times New Roman" pitchFamily="18" charset="0"/>
              </a:rPr>
              <a:t>Nếu cùng chơi với hai bạn, em sẽ khuyên hai bạn thế nào?</a:t>
            </a:r>
            <a:endParaRPr lang="en-US" sz="3600" i="1" dirty="0">
              <a:solidFill>
                <a:srgbClr val="FF0000"/>
              </a:solidFill>
            </a:endParaRPr>
          </a:p>
        </p:txBody>
      </p:sp>
    </p:spTree>
    <p:extLst>
      <p:ext uri="{BB962C8B-B14F-4D97-AF65-F5344CB8AC3E}">
        <p14:creationId xmlns:p14="http://schemas.microsoft.com/office/powerpoint/2010/main" val="177946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5" grpId="0"/>
      <p:bldP spid="10" grpId="0" animBg="1"/>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14"/>
          <p:cNvSpPr txBox="1">
            <a:spLocks noChangeArrowheads="1"/>
          </p:cNvSpPr>
          <p:nvPr/>
        </p:nvSpPr>
        <p:spPr bwMode="auto">
          <a:xfrm>
            <a:off x="1432719" y="1775520"/>
            <a:ext cx="85574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3. </a:t>
            </a:r>
            <a:r>
              <a:rPr lang="nl-NL" sz="3200" b="1" u="sng" dirty="0">
                <a:solidFill>
                  <a:srgbClr val="FF0000"/>
                </a:solidFill>
                <a:latin typeface="Times New Roman" pitchFamily="18" charset="0"/>
                <a:cs typeface="Times New Roman" pitchFamily="18" charset="0"/>
              </a:rPr>
              <a:t>Chia sẻ.</a:t>
            </a:r>
            <a:endParaRPr lang="en-US" sz="3200" b="1" u="sng" dirty="0">
              <a:solidFill>
                <a:srgbClr val="FF0000"/>
              </a:solidFill>
              <a:latin typeface="Times New Roman" pitchFamily="18" charset="0"/>
              <a:cs typeface="Times New Roman" pitchFamily="18" charset="0"/>
            </a:endParaRPr>
          </a:p>
        </p:txBody>
      </p:sp>
      <p:sp>
        <p:nvSpPr>
          <p:cNvPr id="15" name="Rectangle 14"/>
          <p:cNvSpPr/>
          <p:nvPr/>
        </p:nvSpPr>
        <p:spPr>
          <a:xfrm>
            <a:off x="1379284" y="3733800"/>
            <a:ext cx="13207459" cy="2862322"/>
          </a:xfrm>
          <a:prstGeom prst="rect">
            <a:avLst/>
          </a:prstGeom>
        </p:spPr>
        <p:txBody>
          <a:bodyPr wrap="square">
            <a:spAutoFit/>
          </a:bodyPr>
          <a:lstStyle/>
          <a:p>
            <a:pPr algn="just"/>
            <a:r>
              <a:rPr lang="nl-NL" sz="3600" b="1" dirty="0">
                <a:solidFill>
                  <a:srgbClr val="FF0000"/>
                </a:solidFill>
                <a:latin typeface="Times New Roman" pitchFamily="18" charset="0"/>
                <a:cs typeface="Times New Roman" pitchFamily="18" charset="0"/>
              </a:rPr>
              <a:t>       </a:t>
            </a:r>
            <a:r>
              <a:rPr lang="nl-NL" sz="3600" b="1" dirty="0">
                <a:solidFill>
                  <a:srgbClr val="0000FF"/>
                </a:solidFill>
                <a:latin typeface="Times New Roman" pitchFamily="18" charset="0"/>
                <a:cs typeface="Times New Roman" pitchFamily="18" charset="0"/>
              </a:rPr>
              <a:t>Mẹ </a:t>
            </a:r>
            <a:r>
              <a:rPr lang="vi-VN" sz="3600" b="1" dirty="0">
                <a:solidFill>
                  <a:srgbClr val="0000FF"/>
                </a:solidFill>
                <a:latin typeface="Times New Roman" pitchFamily="18" charset="0"/>
                <a:cs typeface="Times New Roman" pitchFamily="18" charset="0"/>
              </a:rPr>
              <a:t>mới mua cho em một con gấu bông rất đẹp. Bạn Linh sang chơi và mượn con gấu đó của em. Trong lúc chơi, bạn vô tình làm rách chiếc nơ trên cổ con gấu. Lúc ấy em đã mất bình tĩnh và trách bạn. Nhưng sau đó, nhận ra điều đó là không nên, em đã xin lỗi bạn và nhờ mẹ khâu lại chiếc nơ ấy cho em.</a:t>
            </a:r>
            <a:endParaRPr lang="en-US" sz="3600" dirty="0">
              <a:solidFill>
                <a:srgbClr val="0000FF"/>
              </a:solidFill>
            </a:endParaRPr>
          </a:p>
        </p:txBody>
      </p:sp>
      <p:sp>
        <p:nvSpPr>
          <p:cNvPr id="16" name="Text Box 14"/>
          <p:cNvSpPr txBox="1">
            <a:spLocks noChangeArrowheads="1"/>
          </p:cNvSpPr>
          <p:nvPr/>
        </p:nvSpPr>
        <p:spPr bwMode="auto">
          <a:xfrm>
            <a:off x="1432719" y="2733303"/>
            <a:ext cx="116586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dirty="0">
                <a:solidFill>
                  <a:srgbClr val="FF0000"/>
                </a:solidFill>
                <a:latin typeface="Times New Roman" pitchFamily="18" charset="0"/>
                <a:cs typeface="Times New Roman" pitchFamily="18" charset="0"/>
              </a:rPr>
              <a:t>1. </a:t>
            </a:r>
            <a:r>
              <a:rPr lang="nl-NL" sz="3200" b="1" dirty="0">
                <a:solidFill>
                  <a:srgbClr val="FF0000"/>
                </a:solidFill>
                <a:latin typeface="Times New Roman" pitchFamily="18" charset="0"/>
                <a:cs typeface="Times New Roman" pitchFamily="18" charset="0"/>
              </a:rPr>
              <a:t>Chia sẻ về một lần em bất hòa với bạn và cách xử lí của em.</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4373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5"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1188</TotalTime>
  <Words>802</Words>
  <Application>Microsoft Office PowerPoint</Application>
  <PresentationFormat>Custom</PresentationFormat>
  <Paragraphs>42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273</cp:revision>
  <dcterms:created xsi:type="dcterms:W3CDTF">2022-07-10T01:37:20Z</dcterms:created>
  <dcterms:modified xsi:type="dcterms:W3CDTF">2025-04-11T08:12:18Z</dcterms:modified>
</cp:coreProperties>
</file>