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56" r:id="rId2"/>
    <p:sldId id="464" r:id="rId3"/>
    <p:sldId id="439" r:id="rId4"/>
    <p:sldId id="458" r:id="rId5"/>
    <p:sldId id="459" r:id="rId6"/>
    <p:sldId id="46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0000CC"/>
    <a:srgbClr val="FFE1F9"/>
    <a:srgbClr val="FEACEE"/>
    <a:srgbClr val="FF7C80"/>
    <a:srgbClr val="FF0066"/>
    <a:srgbClr val="FF6600"/>
    <a:srgbClr val="66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8" d="100"/>
          <a:sy n="48" d="100"/>
        </p:scale>
        <p:origin x="676" y="4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microsoft.com/office/2007/relationships/hdphoto" Target="../media/hdphoto1.wdp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166519" y="27709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3490375" y="2125514"/>
            <a:ext cx="9769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nêu yêu cầu của sản phẩm ở hình dưới đây?</a:t>
            </a:r>
          </a:p>
        </p:txBody>
      </p:sp>
      <p:pic>
        <p:nvPicPr>
          <p:cNvPr id="12290" name="Picture 2" descr="Công nghệ lớp 3 Bài 9: Làm đồ chơi trang 55, 56, 57, 58, 59, 60, 61, 62 | Cánh diều (ảnh 3)">
            <a:extLst>
              <a:ext uri="{FF2B5EF4-FFF2-40B4-BE49-F238E27FC236}">
                <a16:creationId xmlns:a16="http://schemas.microsoft.com/office/drawing/2014/main" id="{90D17502-C42B-4D86-ACFB-ECE1E48EA5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37"/>
          <a:stretch/>
        </p:blipFill>
        <p:spPr bwMode="auto">
          <a:xfrm>
            <a:off x="6842919" y="4558145"/>
            <a:ext cx="6232737" cy="33907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D0B7DF-BB49-4F11-BFF6-F2836067F47C}"/>
              </a:ext>
            </a:extLst>
          </p:cNvPr>
          <p:cNvSpPr/>
          <p:nvPr/>
        </p:nvSpPr>
        <p:spPr>
          <a:xfrm>
            <a:off x="1786582" y="3048001"/>
            <a:ext cx="6564343" cy="205740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của sản phẩm:</a:t>
            </a:r>
          </a:p>
          <a:p>
            <a:pPr algn="just"/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Có thể bay được.</a:t>
            </a:r>
          </a:p>
          <a:p>
            <a:pPr algn="just"/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Nếp gấp thẳng, phẳng.</a:t>
            </a:r>
            <a:endParaRPr lang="vi-VN" sz="1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组合 8">
            <a:extLst>
              <a:ext uri="{FF2B5EF4-FFF2-40B4-BE49-F238E27FC236}">
                <a16:creationId xmlns:a16="http://schemas.microsoft.com/office/drawing/2014/main" id="{DFC1D54E-5AFF-4274-B330-B69E18DBF54E}"/>
              </a:ext>
            </a:extLst>
          </p:cNvPr>
          <p:cNvGrpSpPr/>
          <p:nvPr/>
        </p:nvGrpSpPr>
        <p:grpSpPr>
          <a:xfrm>
            <a:off x="772906" y="521058"/>
            <a:ext cx="6756002" cy="1705451"/>
            <a:chOff x="-753" y="0"/>
            <a:chExt cx="11824" cy="3581"/>
          </a:xfrm>
        </p:grpSpPr>
        <p:sp>
          <p:nvSpPr>
            <p:cNvPr id="13" name="圆角矩形 7">
              <a:extLst>
                <a:ext uri="{FF2B5EF4-FFF2-40B4-BE49-F238E27FC236}">
                  <a16:creationId xmlns:a16="http://schemas.microsoft.com/office/drawing/2014/main" id="{206BB600-AE12-41B9-A13C-0BE43894CD47}"/>
                </a:ext>
              </a:extLst>
            </p:cNvPr>
            <p:cNvSpPr/>
            <p:nvPr/>
          </p:nvSpPr>
          <p:spPr>
            <a:xfrm>
              <a:off x="1473" y="1393"/>
              <a:ext cx="4943" cy="1212"/>
            </a:xfrm>
            <a:prstGeom prst="roundRect">
              <a:avLst>
                <a:gd name="adj" fmla="val 50000"/>
              </a:avLst>
            </a:prstGeom>
            <a:noFill/>
            <a:ln w="25400" cmpd="sng">
              <a:solidFill>
                <a:srgbClr val="759501"/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A0CC3F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-225" normalizeH="0" baseline="0" noProof="0">
                  <a:ln>
                    <a:noFill/>
                  </a:ln>
                  <a:solidFill>
                    <a:srgbClr val="5F7700"/>
                  </a:solidFill>
                  <a:effectLst/>
                  <a:uLnTx/>
                  <a:uFillTx/>
                  <a:latin typeface="字魂189号-星岩乐黑体" panose="00000500000000000000" charset="-122"/>
                  <a:ea typeface="字魂189号-星岩乐黑体" panose="00000500000000000000" charset="-122"/>
                  <a:cs typeface="Open Sans Light" pitchFamily="34" charset="0"/>
                  <a:sym typeface="+mn-lt"/>
                </a:rPr>
                <a:t>开头</a:t>
              </a:r>
            </a:p>
          </p:txBody>
        </p:sp>
        <p:sp>
          <p:nvSpPr>
            <p:cNvPr id="14" name="圆角矩形 5">
              <a:extLst>
                <a:ext uri="{FF2B5EF4-FFF2-40B4-BE49-F238E27FC236}">
                  <a16:creationId xmlns:a16="http://schemas.microsoft.com/office/drawing/2014/main" id="{5D9AD9A8-971D-4754-AE75-20B430F1DB95}"/>
                </a:ext>
              </a:extLst>
            </p:cNvPr>
            <p:cNvSpPr/>
            <p:nvPr/>
          </p:nvSpPr>
          <p:spPr>
            <a:xfrm>
              <a:off x="1365" y="1345"/>
              <a:ext cx="9706" cy="1643"/>
            </a:xfrm>
            <a:prstGeom prst="roundRect">
              <a:avLst>
                <a:gd name="adj" fmla="val 50000"/>
              </a:avLst>
            </a:prstGeom>
            <a:solidFill>
              <a:srgbClr val="A0CC3F"/>
            </a:solidFill>
            <a:ln>
              <a:solidFill>
                <a:srgbClr val="000000">
                  <a:alpha val="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A –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Phân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tích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sản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phẩm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mẫu</a:t>
              </a:r>
              <a:endParaRPr kumimoji="0" lang="zh-CN" altLang="en-US" sz="3600" b="1" i="0" u="none" strike="noStrike" kern="1200" cap="none" spc="-225" normalizeH="0" baseline="0" noProof="0" dirty="0">
                <a:ln>
                  <a:noFill/>
                </a:ln>
                <a:solidFill>
                  <a:srgbClr val="5F7700"/>
                </a:solidFill>
                <a:effectLst/>
                <a:uLnTx/>
                <a:uFillTx/>
                <a:latin typeface="Times New Roman" pitchFamily="18" charset="0"/>
                <a:ea typeface="字魂189号-星岩乐黑体" panose="00000500000000000000" charset="-122"/>
                <a:cs typeface="Times New Roman" pitchFamily="18" charset="0"/>
                <a:sym typeface="+mn-lt"/>
              </a:endParaRPr>
            </a:p>
          </p:txBody>
        </p:sp>
        <p:pic>
          <p:nvPicPr>
            <p:cNvPr id="15" name="图片 25" descr="卡通人物&#10;&#10;中度可信度描述已自动生成">
              <a:extLst>
                <a:ext uri="{FF2B5EF4-FFF2-40B4-BE49-F238E27FC236}">
                  <a16:creationId xmlns:a16="http://schemas.microsoft.com/office/drawing/2014/main" id="{2D8B6A7D-F0F6-4E22-A14E-5354A04EE089}"/>
                </a:ext>
              </a:extLst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5" cstate="email"/>
            <a:stretch>
              <a:fillRect/>
            </a:stretch>
          </p:blipFill>
          <p:spPr>
            <a:xfrm rot="840000">
              <a:off x="-753" y="0"/>
              <a:ext cx="3581" cy="35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916042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2761887" y="2125514"/>
            <a:ext cx="102194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em để gấp được máy bay giấy cần vật liệu gì?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C753AA-57B1-4AF5-91C4-F92896895EE5}"/>
              </a:ext>
            </a:extLst>
          </p:cNvPr>
          <p:cNvSpPr/>
          <p:nvPr/>
        </p:nvSpPr>
        <p:spPr>
          <a:xfrm>
            <a:off x="3735796" y="7602694"/>
            <a:ext cx="798167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thủ công các màu hoặc giấy trắng.</a:t>
            </a: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6347E38A-80F1-4592-B83D-62B69A2029E3}"/>
              </a:ext>
            </a:extLst>
          </p:cNvPr>
          <p:cNvSpPr/>
          <p:nvPr/>
        </p:nvSpPr>
        <p:spPr>
          <a:xfrm>
            <a:off x="11795919" y="3024829"/>
            <a:ext cx="3669594" cy="1872734"/>
          </a:xfrm>
          <a:prstGeom prst="cloudCallout">
            <a:avLst/>
          </a:prstGeom>
          <a:solidFill>
            <a:srgbClr val="FFE1F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2</a:t>
            </a:r>
          </a:p>
        </p:txBody>
      </p:sp>
      <p:grpSp>
        <p:nvGrpSpPr>
          <p:cNvPr id="13" name="组合 8">
            <a:extLst>
              <a:ext uri="{FF2B5EF4-FFF2-40B4-BE49-F238E27FC236}">
                <a16:creationId xmlns:a16="http://schemas.microsoft.com/office/drawing/2014/main" id="{DFC1D54E-5AFF-4274-B330-B69E18DBF54E}"/>
              </a:ext>
            </a:extLst>
          </p:cNvPr>
          <p:cNvGrpSpPr/>
          <p:nvPr/>
        </p:nvGrpSpPr>
        <p:grpSpPr>
          <a:xfrm>
            <a:off x="772906" y="521058"/>
            <a:ext cx="7098830" cy="1705451"/>
            <a:chOff x="-753" y="0"/>
            <a:chExt cx="12424" cy="3581"/>
          </a:xfrm>
        </p:grpSpPr>
        <p:sp>
          <p:nvSpPr>
            <p:cNvPr id="14" name="圆角矩形 7">
              <a:extLst>
                <a:ext uri="{FF2B5EF4-FFF2-40B4-BE49-F238E27FC236}">
                  <a16:creationId xmlns:a16="http://schemas.microsoft.com/office/drawing/2014/main" id="{206BB600-AE12-41B9-A13C-0BE43894CD47}"/>
                </a:ext>
              </a:extLst>
            </p:cNvPr>
            <p:cNvSpPr/>
            <p:nvPr/>
          </p:nvSpPr>
          <p:spPr>
            <a:xfrm>
              <a:off x="1473" y="1393"/>
              <a:ext cx="4943" cy="1212"/>
            </a:xfrm>
            <a:prstGeom prst="roundRect">
              <a:avLst>
                <a:gd name="adj" fmla="val 50000"/>
              </a:avLst>
            </a:prstGeom>
            <a:noFill/>
            <a:ln w="25400" cmpd="sng">
              <a:solidFill>
                <a:srgbClr val="759501"/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A0CC3F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-225" normalizeH="0" baseline="0" noProof="0">
                  <a:ln>
                    <a:noFill/>
                  </a:ln>
                  <a:solidFill>
                    <a:srgbClr val="5F7700"/>
                  </a:solidFill>
                  <a:effectLst/>
                  <a:uLnTx/>
                  <a:uFillTx/>
                  <a:latin typeface="字魂189号-星岩乐黑体" panose="00000500000000000000" charset="-122"/>
                  <a:ea typeface="字魂189号-星岩乐黑体" panose="00000500000000000000" charset="-122"/>
                  <a:cs typeface="Open Sans Light" pitchFamily="34" charset="0"/>
                  <a:sym typeface="+mn-lt"/>
                </a:rPr>
                <a:t>开头</a:t>
              </a:r>
            </a:p>
          </p:txBody>
        </p:sp>
        <p:sp>
          <p:nvSpPr>
            <p:cNvPr id="15" name="圆角矩形 5">
              <a:extLst>
                <a:ext uri="{FF2B5EF4-FFF2-40B4-BE49-F238E27FC236}">
                  <a16:creationId xmlns:a16="http://schemas.microsoft.com/office/drawing/2014/main" id="{5D9AD9A8-971D-4754-AE75-20B430F1DB95}"/>
                </a:ext>
              </a:extLst>
            </p:cNvPr>
            <p:cNvSpPr/>
            <p:nvPr/>
          </p:nvSpPr>
          <p:spPr>
            <a:xfrm>
              <a:off x="1365" y="1345"/>
              <a:ext cx="10306" cy="1643"/>
            </a:xfrm>
            <a:prstGeom prst="roundRect">
              <a:avLst>
                <a:gd name="adj" fmla="val 50000"/>
              </a:avLst>
            </a:prstGeom>
            <a:solidFill>
              <a:srgbClr val="A0CC3F"/>
            </a:solidFill>
            <a:ln>
              <a:solidFill>
                <a:srgbClr val="000000">
                  <a:alpha val="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B–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Lựa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chọn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vật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liệu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và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dụng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cụ</a:t>
              </a:r>
              <a:endParaRPr kumimoji="0" lang="zh-CN" altLang="en-US" sz="3600" b="1" i="0" u="none" strike="noStrike" kern="1200" cap="none" spc="-225" normalizeH="0" baseline="0" noProof="0" dirty="0">
                <a:ln>
                  <a:noFill/>
                </a:ln>
                <a:solidFill>
                  <a:srgbClr val="5F7700"/>
                </a:solidFill>
                <a:effectLst/>
                <a:uLnTx/>
                <a:uFillTx/>
                <a:latin typeface="Times New Roman" pitchFamily="18" charset="0"/>
                <a:ea typeface="字魂189号-星岩乐黑体" panose="00000500000000000000" charset="-122"/>
                <a:cs typeface="Times New Roman" pitchFamily="18" charset="0"/>
                <a:sym typeface="+mn-lt"/>
              </a:endParaRPr>
            </a:p>
          </p:txBody>
        </p:sp>
        <p:pic>
          <p:nvPicPr>
            <p:cNvPr id="16" name="图片 25" descr="卡通人物&#10;&#10;中度可信度描述已自动生成">
              <a:extLst>
                <a:ext uri="{FF2B5EF4-FFF2-40B4-BE49-F238E27FC236}">
                  <a16:creationId xmlns:a16="http://schemas.microsoft.com/office/drawing/2014/main" id="{2D8B6A7D-F0F6-4E22-A14E-5354A04EE089}"/>
                </a:ext>
              </a:extLst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4" cstate="email"/>
            <a:stretch>
              <a:fillRect/>
            </a:stretch>
          </p:blipFill>
          <p:spPr>
            <a:xfrm rot="840000">
              <a:off x="-753" y="0"/>
              <a:ext cx="3581" cy="3581"/>
            </a:xfrm>
            <a:prstGeom prst="rect">
              <a:avLst/>
            </a:prstGeom>
          </p:spPr>
        </p:pic>
      </p:grpSp>
      <p:pic>
        <p:nvPicPr>
          <p:cNvPr id="7170" name="Picture 2" descr="Giấy Thủ Công Có Keo Lớn 17 x 23 cm (7Tờ/Xấp)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7" b="10545"/>
          <a:stretch/>
        </p:blipFill>
        <p:spPr bwMode="auto">
          <a:xfrm>
            <a:off x="4869132" y="2920919"/>
            <a:ext cx="5715000" cy="461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2395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698753" y="2622469"/>
            <a:ext cx="11020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cùng thực hiện gấp máy bay theo các bước dưới đây: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D78FF57-6F1E-4A59-8F95-7643CB1E8D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724" y="3380261"/>
            <a:ext cx="6454576" cy="449316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0D24F48-85A6-4AFE-B333-D7A4772C44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2135" y1="54375" x2="58333" y2="12812"/>
                        <a14:foregroundMark x1="67188" y1="4375" x2="68750" y2="1250"/>
                        <a14:foregroundMark x1="65625" y1="2500" x2="69531" y2="1250"/>
                        <a14:foregroundMark x1="68490" y1="1875" x2="65625" y2="1875"/>
                        <a14:foregroundMark x1="96875" y1="6563" x2="98958" y2="2188"/>
                        <a14:foregroundMark x1="95052" y1="4375" x2="99219" y2="625"/>
                        <a14:foregroundMark x1="94531" y1="2500" x2="97656" y2="625"/>
                        <a14:foregroundMark x1="20313" y1="53125" x2="56510" y2="10938"/>
                        <a14:foregroundMark x1="23177" y1="56875" x2="60938" y2="13750"/>
                        <a14:foregroundMark x1="1302" y1="95313" x2="1823" y2="96875"/>
                        <a14:foregroundMark x1="3646" y1="96563" x2="3125" y2="99375"/>
                        <a14:foregroundMark x1="3125" y1="95625" x2="2083" y2="99063"/>
                        <a14:foregroundMark x1="3385" y1="95625" x2="3385" y2="95625"/>
                        <a14:foregroundMark x1="3125" y1="95000" x2="3125" y2="95000"/>
                        <a14:foregroundMark x1="1302" y1="94375" x2="1302" y2="94375"/>
                        <a14:foregroundMark x1="1302" y1="94375" x2="1302" y2="94375"/>
                        <a14:foregroundMark x1="1302" y1="94375" x2="1302" y2="94375"/>
                        <a14:foregroundMark x1="67448" y1="98125" x2="67448" y2="98125"/>
                        <a14:foregroundMark x1="67969" y1="97500" x2="67969" y2="97500"/>
                        <a14:foregroundMark x1="68229" y1="96563" x2="68229" y2="96563"/>
                        <a14:foregroundMark x1="68229" y1="95000" x2="68229" y2="95000"/>
                        <a14:foregroundMark x1="67969" y1="94063" x2="67969" y2="94063"/>
                        <a14:foregroundMark x1="66927" y1="94063" x2="66927" y2="94063"/>
                        <a14:foregroundMark x1="66667" y1="94063" x2="66667" y2="94063"/>
                        <a14:foregroundMark x1="66146" y1="94375" x2="66146" y2="94375"/>
                        <a14:foregroundMark x1="65885" y1="95000" x2="65885" y2="95000"/>
                        <a14:foregroundMark x1="65625" y1="95625" x2="65625" y2="95625"/>
                        <a14:foregroundMark x1="65365" y1="96563" x2="65365" y2="96563"/>
                        <a14:foregroundMark x1="65625" y1="96875" x2="66927" y2="96875"/>
                        <a14:foregroundMark x1="66927" y1="96875" x2="68229" y2="96875"/>
                        <a14:foregroundMark x1="68490" y1="96875" x2="68490" y2="96875"/>
                        <a14:foregroundMark x1="69271" y1="96875" x2="69271" y2="96875"/>
                        <a14:foregroundMark x1="69271" y1="96875" x2="69271" y2="96875"/>
                        <a14:foregroundMark x1="98177" y1="96250" x2="98177" y2="96250"/>
                        <a14:foregroundMark x1="98177" y1="96250" x2="98177" y2="96250"/>
                        <a14:foregroundMark x1="97396" y1="96250" x2="97396" y2="96250"/>
                        <a14:foregroundMark x1="97396" y1="96250" x2="97396" y2="96250"/>
                        <a14:foregroundMark x1="97135" y1="96250" x2="97135" y2="96250"/>
                        <a14:foregroundMark x1="96354" y1="96563" x2="96354" y2="96563"/>
                        <a14:foregroundMark x1="96094" y1="96875" x2="96094" y2="96875"/>
                        <a14:foregroundMark x1="96094" y1="97500" x2="96094" y2="97500"/>
                        <a14:foregroundMark x1="97396" y1="98750" x2="97396" y2="98750"/>
                        <a14:foregroundMark x1="97396" y1="99063" x2="97396" y2="99063"/>
                        <a14:foregroundMark x1="98698" y1="97813" x2="98698" y2="97813"/>
                        <a14:foregroundMark x1="98698" y1="96250" x2="98698" y2="96250"/>
                        <a14:foregroundMark x1="68490" y1="50625" x2="97917" y2="518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785" y="3530614"/>
            <a:ext cx="6954881" cy="4246398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851153" y="7873425"/>
            <a:ext cx="6064481" cy="107721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marL="514350" indent="-514350" algn="ctr">
              <a:buAutoNum type="arabicPeriod"/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đôi tờ giấy hình chữ nhật.</a:t>
            </a:r>
          </a:p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Miết nếp gấp và mở ra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F51867-51F8-4A15-BE54-3350B1B04583}"/>
              </a:ext>
            </a:extLst>
          </p:cNvPr>
          <p:cNvSpPr/>
          <p:nvPr/>
        </p:nvSpPr>
        <p:spPr>
          <a:xfrm>
            <a:off x="8492431" y="7799546"/>
            <a:ext cx="6454576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Gấp chéo tờ giấy, miết nép gấp và mở ra. Làm tương tự ở nửa kia.</a:t>
            </a:r>
          </a:p>
        </p:txBody>
      </p:sp>
      <p:grpSp>
        <p:nvGrpSpPr>
          <p:cNvPr id="13" name="组合 8">
            <a:extLst>
              <a:ext uri="{FF2B5EF4-FFF2-40B4-BE49-F238E27FC236}">
                <a16:creationId xmlns:a16="http://schemas.microsoft.com/office/drawing/2014/main" id="{DFC1D54E-5AFF-4274-B330-B69E18DBF54E}"/>
              </a:ext>
            </a:extLst>
          </p:cNvPr>
          <p:cNvGrpSpPr/>
          <p:nvPr/>
        </p:nvGrpSpPr>
        <p:grpSpPr>
          <a:xfrm>
            <a:off x="772906" y="521058"/>
            <a:ext cx="7098830" cy="1705451"/>
            <a:chOff x="-753" y="0"/>
            <a:chExt cx="12424" cy="3581"/>
          </a:xfrm>
        </p:grpSpPr>
        <p:sp>
          <p:nvSpPr>
            <p:cNvPr id="14" name="圆角矩形 7">
              <a:extLst>
                <a:ext uri="{FF2B5EF4-FFF2-40B4-BE49-F238E27FC236}">
                  <a16:creationId xmlns:a16="http://schemas.microsoft.com/office/drawing/2014/main" id="{206BB600-AE12-41B9-A13C-0BE43894CD47}"/>
                </a:ext>
              </a:extLst>
            </p:cNvPr>
            <p:cNvSpPr/>
            <p:nvPr/>
          </p:nvSpPr>
          <p:spPr>
            <a:xfrm>
              <a:off x="1473" y="1393"/>
              <a:ext cx="4943" cy="1212"/>
            </a:xfrm>
            <a:prstGeom prst="roundRect">
              <a:avLst>
                <a:gd name="adj" fmla="val 50000"/>
              </a:avLst>
            </a:prstGeom>
            <a:noFill/>
            <a:ln w="25400" cmpd="sng">
              <a:solidFill>
                <a:srgbClr val="759501"/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A0CC3F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-225" normalizeH="0" baseline="0" noProof="0">
                  <a:ln>
                    <a:noFill/>
                  </a:ln>
                  <a:solidFill>
                    <a:srgbClr val="5F7700"/>
                  </a:solidFill>
                  <a:effectLst/>
                  <a:uLnTx/>
                  <a:uFillTx/>
                  <a:latin typeface="字魂189号-星岩乐黑体" panose="00000500000000000000" charset="-122"/>
                  <a:ea typeface="字魂189号-星岩乐黑体" panose="00000500000000000000" charset="-122"/>
                  <a:cs typeface="Open Sans Light" pitchFamily="34" charset="0"/>
                  <a:sym typeface="+mn-lt"/>
                </a:rPr>
                <a:t>开头</a:t>
              </a:r>
            </a:p>
          </p:txBody>
        </p:sp>
        <p:sp>
          <p:nvSpPr>
            <p:cNvPr id="15" name="圆角矩形 5">
              <a:extLst>
                <a:ext uri="{FF2B5EF4-FFF2-40B4-BE49-F238E27FC236}">
                  <a16:creationId xmlns:a16="http://schemas.microsoft.com/office/drawing/2014/main" id="{5D9AD9A8-971D-4754-AE75-20B430F1DB95}"/>
                </a:ext>
              </a:extLst>
            </p:cNvPr>
            <p:cNvSpPr/>
            <p:nvPr/>
          </p:nvSpPr>
          <p:spPr>
            <a:xfrm>
              <a:off x="1365" y="1345"/>
              <a:ext cx="10306" cy="1643"/>
            </a:xfrm>
            <a:prstGeom prst="roundRect">
              <a:avLst>
                <a:gd name="adj" fmla="val 50000"/>
              </a:avLst>
            </a:prstGeom>
            <a:solidFill>
              <a:srgbClr val="A0CC3F"/>
            </a:solidFill>
            <a:ln>
              <a:solidFill>
                <a:srgbClr val="000000">
                  <a:alpha val="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600" b="1" i="0" u="none" strike="noStrike" kern="1200" cap="none" spc="-225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C</a:t>
              </a:r>
              <a:r>
                <a:rPr kumimoji="0" lang="en-US" altLang="zh-CN" sz="3600" b="1" i="0" u="none" strike="noStrike" kern="1200" cap="none" spc="-225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– </a:t>
              </a:r>
              <a:r>
                <a:rPr kumimoji="0" lang="en-US" altLang="zh-CN" sz="3600" b="1" i="0" u="none" strike="noStrike" kern="1200" cap="none" spc="-225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Tìm</a:t>
              </a:r>
              <a:r>
                <a:rPr kumimoji="0" lang="en-US" altLang="zh-CN" sz="3600" b="1" i="0" u="none" strike="noStrike" kern="1200" cap="none" spc="-225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kumimoji="0" lang="en-US" altLang="zh-CN" sz="3600" b="1" i="0" u="none" strike="noStrike" kern="1200" cap="none" spc="-225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hiểu</a:t>
              </a:r>
              <a:r>
                <a:rPr kumimoji="0" lang="en-US" altLang="zh-CN" sz="3600" b="1" i="0" u="none" strike="noStrike" kern="1200" cap="none" spc="-225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kumimoji="0" lang="en-US" altLang="zh-CN" sz="3600" b="1" i="0" u="none" strike="noStrike" kern="1200" cap="none" spc="-225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các</a:t>
              </a:r>
              <a:r>
                <a:rPr kumimoji="0" lang="en-US" altLang="zh-CN" sz="3600" b="1" i="0" u="none" strike="noStrike" kern="1200" cap="none" spc="-225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kumimoji="0" lang="en-US" altLang="zh-CN" sz="3600" b="1" i="0" u="none" strike="noStrike" kern="1200" cap="none" spc="-225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bước</a:t>
              </a:r>
              <a:r>
                <a:rPr kumimoji="0" lang="en-US" altLang="zh-CN" sz="3600" b="1" i="0" u="none" strike="noStrike" kern="1200" cap="none" spc="-225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kumimoji="0" lang="en-US" altLang="zh-CN" sz="3600" b="1" i="0" u="none" strike="noStrike" kern="1200" cap="none" spc="-225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thực</a:t>
              </a:r>
              <a:r>
                <a:rPr kumimoji="0" lang="en-US" altLang="zh-CN" sz="3600" b="1" i="0" u="none" strike="noStrike" kern="1200" cap="none" spc="-225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kumimoji="0" lang="en-US" altLang="zh-CN" sz="3600" b="1" i="0" u="none" strike="noStrike" kern="1200" cap="none" spc="-225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hiện</a:t>
              </a:r>
              <a:endParaRPr kumimoji="0" lang="zh-CN" altLang="en-US" sz="3600" b="1" i="0" u="none" strike="noStrike" kern="1200" cap="none" spc="-2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字魂189号-星岩乐黑体" panose="00000500000000000000" charset="-122"/>
                <a:cs typeface="Times New Roman" pitchFamily="18" charset="0"/>
                <a:sym typeface="+mn-lt"/>
              </a:endParaRPr>
            </a:p>
          </p:txBody>
        </p:sp>
        <p:pic>
          <p:nvPicPr>
            <p:cNvPr id="16" name="图片 25" descr="卡通人物&#10;&#10;中度可信度描述已自动生成">
              <a:extLst>
                <a:ext uri="{FF2B5EF4-FFF2-40B4-BE49-F238E27FC236}">
                  <a16:creationId xmlns:a16="http://schemas.microsoft.com/office/drawing/2014/main" id="{2D8B6A7D-F0F6-4E22-A14E-5354A04EE089}"/>
                </a:ext>
              </a:extLst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7" cstate="email"/>
            <a:stretch>
              <a:fillRect/>
            </a:stretch>
          </p:blipFill>
          <p:spPr>
            <a:xfrm rot="840000">
              <a:off x="-753" y="0"/>
              <a:ext cx="3581" cy="35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42879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98753" y="1447800"/>
            <a:ext cx="5012405" cy="677108"/>
            <a:chOff x="1508918" y="1888664"/>
            <a:chExt cx="867460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Gấp máy bay.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698753" y="2622469"/>
            <a:ext cx="11020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cùng thực hiện gấp máy bay theo các bước dưới đây: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F51867-51F8-4A15-BE54-3350B1B04583}"/>
              </a:ext>
            </a:extLst>
          </p:cNvPr>
          <p:cNvSpPr/>
          <p:nvPr/>
        </p:nvSpPr>
        <p:spPr>
          <a:xfrm>
            <a:off x="8694143" y="7799546"/>
            <a:ext cx="6454576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Gấp theo đường nét đứt </a:t>
            </a:r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hình vẽ.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64DF55-F4D1-4910-A844-A267D20DD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154" y="3228371"/>
            <a:ext cx="7009699" cy="45711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7A2430-E452-4B76-9E26-64BC8A2B65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2431" y="3284936"/>
            <a:ext cx="6656288" cy="4337669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823119" y="7799546"/>
            <a:ext cx="658008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Tại điểm GA trùng với GD. Làm tương tự ở nửa kia.</a:t>
            </a:r>
          </a:p>
        </p:txBody>
      </p:sp>
    </p:spTree>
    <p:extLst>
      <p:ext uri="{BB962C8B-B14F-4D97-AF65-F5344CB8AC3E}">
        <p14:creationId xmlns:p14="http://schemas.microsoft.com/office/powerpoint/2010/main" val="31878261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5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698753" y="2622469"/>
            <a:ext cx="11020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cùng thực hiện gấp máy bay theo các bước dưới đây: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99D36F-6F03-47A4-A28E-8832ADEB9D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519" y="3115610"/>
            <a:ext cx="7620000" cy="486142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114649F-90BF-4F16-94B6-67AE31F000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26" y="3215936"/>
            <a:ext cx="6144166" cy="4761102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793699" y="8068805"/>
            <a:ext cx="70104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Gấp theo đường nét đứt KG và KH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F51867-51F8-4A15-BE54-3350B1B04583}"/>
              </a:ext>
            </a:extLst>
          </p:cNvPr>
          <p:cNvSpPr/>
          <p:nvPr/>
        </p:nvSpPr>
        <p:spPr>
          <a:xfrm>
            <a:off x="8976146" y="8068804"/>
            <a:ext cx="6454576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Gấp theo đường nét đứt MP</a:t>
            </a:r>
          </a:p>
        </p:txBody>
      </p:sp>
    </p:spTree>
    <p:extLst>
      <p:ext uri="{BB962C8B-B14F-4D97-AF65-F5344CB8AC3E}">
        <p14:creationId xmlns:p14="http://schemas.microsoft.com/office/powerpoint/2010/main" val="38435115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98753" y="1447800"/>
            <a:ext cx="5012405" cy="677108"/>
            <a:chOff x="1508918" y="1888664"/>
            <a:chExt cx="867460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Gấp máy bay.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698753" y="2622469"/>
            <a:ext cx="11020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cùng thực hiện gấp máy bay theo các bước dưới đây: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4633119" y="7696200"/>
            <a:ext cx="7010400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Gấp hai nửa ra ngoài. Gấp hai cánh vào để tạo sản phẩm hoàn chỉnh.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EED329-D413-402C-8B3A-4810FCA820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275" y="3526877"/>
            <a:ext cx="7167444" cy="369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03139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580.899212598425,&quot;width&quot;:3580.89921259842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580.899212598425,&quot;width&quot;:3580.899212598425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580.899212598425,&quot;width&quot;:3580.899212598425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10178</TotalTime>
  <Words>277</Words>
  <Application>Microsoft Office PowerPoint</Application>
  <PresentationFormat>Custom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字魂189号-星岩乐黑体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Tuyết Trương</dc:creator>
  <cp:lastModifiedBy>Administrator</cp:lastModifiedBy>
  <cp:revision>1352</cp:revision>
  <dcterms:created xsi:type="dcterms:W3CDTF">2008-09-09T22:52:10Z</dcterms:created>
  <dcterms:modified xsi:type="dcterms:W3CDTF">2025-04-11T08:25:24Z</dcterms:modified>
</cp:coreProperties>
</file>