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79" r:id="rId4"/>
    <p:sldId id="263" r:id="rId5"/>
    <p:sldId id="269" r:id="rId6"/>
    <p:sldId id="270" r:id="rId7"/>
    <p:sldId id="280" r:id="rId8"/>
    <p:sldId id="281" r:id="rId9"/>
    <p:sldId id="282" r:id="rId10"/>
    <p:sldId id="283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305" autoAdjust="0"/>
  </p:normalViewPr>
  <p:slideViewPr>
    <p:cSldViewPr snapToGrid="0">
      <p:cViewPr varScale="1">
        <p:scale>
          <a:sx n="61" d="100"/>
          <a:sy n="61" d="100"/>
        </p:scale>
        <p:origin x="67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45FF0-7E21-491E-BB6F-41D9F58AB1DB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6D65C-48BD-4E4E-97FE-182A25975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4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368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054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494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44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015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687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681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C9FB91-F3A1-FDD0-C7FB-52A26CEAF5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0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6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7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7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3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4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2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8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3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4400ED1-0BE0-A94D-4224-DD2BF4F13C9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767" y="0"/>
            <a:ext cx="1446675" cy="144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jpe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jpe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sv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7" t="13333" r="4050" b="54194"/>
          <a:stretch/>
        </p:blipFill>
        <p:spPr>
          <a:xfrm>
            <a:off x="5768917" y="4772422"/>
            <a:ext cx="1857614" cy="1961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8" t="10681" r="38586" b="53620"/>
          <a:stretch/>
        </p:blipFill>
        <p:spPr>
          <a:xfrm rot="769855">
            <a:off x="3391204" y="4766445"/>
            <a:ext cx="1305840" cy="1825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0824" r="66129" b="53262"/>
          <a:stretch/>
        </p:blipFill>
        <p:spPr>
          <a:xfrm rot="20712847">
            <a:off x="312361" y="4375426"/>
            <a:ext cx="1833973" cy="2203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3" y="11710"/>
            <a:ext cx="3205605" cy="1923363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1901088" y="24426"/>
            <a:ext cx="2043424" cy="1079011"/>
          </a:xfrm>
          <a:prstGeom prst="cloudCallout">
            <a:avLst>
              <a:gd name="adj1" fmla="val -67440"/>
              <a:gd name="adj2" fmla="val 21286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9">
            <a:extLst>
              <a:ext uri="{FF2B5EF4-FFF2-40B4-BE49-F238E27FC236}">
                <a16:creationId xmlns:a16="http://schemas.microsoft.com/office/drawing/2014/main" id="{6D276259-97E7-11C4-710F-AAFB34080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1989" y="3156155"/>
            <a:ext cx="1849704" cy="3019440"/>
          </a:xfrm>
          <a:prstGeom prst="rect">
            <a:avLst/>
          </a:prstGeom>
        </p:spPr>
      </p:pic>
      <p:pic>
        <p:nvPicPr>
          <p:cNvPr id="32" name="Graphic 6">
            <a:extLst>
              <a:ext uri="{FF2B5EF4-FFF2-40B4-BE49-F238E27FC236}">
                <a16:creationId xmlns:a16="http://schemas.microsoft.com/office/drawing/2014/main" id="{13544356-2E4C-8AA0-D7F7-AEAD9CF287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9452" y="1127987"/>
            <a:ext cx="1820187" cy="4815906"/>
          </a:xfrm>
          <a:prstGeom prst="rect">
            <a:avLst/>
          </a:prstGeom>
        </p:spPr>
      </p:pic>
      <p:pic>
        <p:nvPicPr>
          <p:cNvPr id="31" name="Graphic 18">
            <a:extLst>
              <a:ext uri="{FF2B5EF4-FFF2-40B4-BE49-F238E27FC236}">
                <a16:creationId xmlns:a16="http://schemas.microsoft.com/office/drawing/2014/main" id="{A87C4BBC-7128-0CE0-01E1-8CA8B9235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0074816" y="3429000"/>
            <a:ext cx="2054204" cy="296559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292F24E-E10D-2D00-B05E-321BD04067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577516" y="5033568"/>
            <a:ext cx="13330990" cy="1980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D50F5D-918B-EC09-5BDC-C6B9DAF9076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41609" y="101615"/>
            <a:ext cx="1743607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4AC448-800F-B5D5-0ADE-9891EC007A1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91278" y="1780732"/>
            <a:ext cx="8707950" cy="142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23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128712" y="365278"/>
            <a:ext cx="10591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71F1E-2380-A59C-0D3B-E52438BF1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257" y="1074043"/>
            <a:ext cx="7526790" cy="4494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2C655F-7A58-ED14-9232-17DD508A5585}"/>
              </a:ext>
            </a:extLst>
          </p:cNvPr>
          <p:cNvSpPr txBox="1"/>
          <p:nvPr/>
        </p:nvSpPr>
        <p:spPr>
          <a:xfrm>
            <a:off x="1230086" y="5725886"/>
            <a:ext cx="10352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Tô màu trang trí hình em vừa vẽ được ở câu a.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4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7" t="13333" r="4050" b="54194"/>
          <a:stretch/>
        </p:blipFill>
        <p:spPr>
          <a:xfrm>
            <a:off x="5768917" y="4772422"/>
            <a:ext cx="1857614" cy="1961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8" t="10681" r="38586" b="53620"/>
          <a:stretch/>
        </p:blipFill>
        <p:spPr>
          <a:xfrm rot="769855">
            <a:off x="3391204" y="4766445"/>
            <a:ext cx="1305840" cy="1825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0824" r="66129" b="53262"/>
          <a:stretch/>
        </p:blipFill>
        <p:spPr>
          <a:xfrm rot="20712847">
            <a:off x="312361" y="4375426"/>
            <a:ext cx="1833973" cy="2203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" y="11710"/>
            <a:ext cx="3205605" cy="1923363"/>
          </a:xfrm>
          <a:prstGeom prst="rect">
            <a:avLst/>
          </a:prstGeom>
        </p:spPr>
      </p:pic>
      <p:pic>
        <p:nvPicPr>
          <p:cNvPr id="18" name="Graphic 9">
            <a:extLst>
              <a:ext uri="{FF2B5EF4-FFF2-40B4-BE49-F238E27FC236}">
                <a16:creationId xmlns:a16="http://schemas.microsoft.com/office/drawing/2014/main" id="{6D276259-97E7-11C4-710F-AAFB34080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1989" y="3156155"/>
            <a:ext cx="1849704" cy="3019440"/>
          </a:xfrm>
          <a:prstGeom prst="rect">
            <a:avLst/>
          </a:prstGeom>
        </p:spPr>
      </p:pic>
      <p:pic>
        <p:nvPicPr>
          <p:cNvPr id="32" name="Graphic 6">
            <a:extLst>
              <a:ext uri="{FF2B5EF4-FFF2-40B4-BE49-F238E27FC236}">
                <a16:creationId xmlns:a16="http://schemas.microsoft.com/office/drawing/2014/main" id="{13544356-2E4C-8AA0-D7F7-AEAD9CF287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9452" y="1127987"/>
            <a:ext cx="1820187" cy="4815906"/>
          </a:xfrm>
          <a:prstGeom prst="rect">
            <a:avLst/>
          </a:prstGeom>
        </p:spPr>
      </p:pic>
      <p:pic>
        <p:nvPicPr>
          <p:cNvPr id="31" name="Graphic 18">
            <a:extLst>
              <a:ext uri="{FF2B5EF4-FFF2-40B4-BE49-F238E27FC236}">
                <a16:creationId xmlns:a16="http://schemas.microsoft.com/office/drawing/2014/main" id="{A87C4BBC-7128-0CE0-01E1-8CA8B9235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0074816" y="3429000"/>
            <a:ext cx="2054204" cy="296559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10F20CE-9A21-AA6F-B6DF-65EE869530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577516" y="5033568"/>
            <a:ext cx="13330990" cy="19806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8D7C65-B55E-06A1-BB0A-7F9CFA93EF3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83642" y="1930995"/>
            <a:ext cx="6895174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9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9218" name="Picture 2" descr="Vector hand drawn illustration for world book day celeb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4" b="91054" l="9904" r="89936">
                        <a14:foregroundMark x1="15335" y1="84505" x2="28435" y2="88019"/>
                        <a14:foregroundMark x1="45048" y1="88019" x2="30032" y2="87061"/>
                        <a14:foregroundMark x1="18690" y1="88339" x2="13578" y2="85783"/>
                        <a14:foregroundMark x1="13578" y1="85783" x2="12620" y2="85304"/>
                        <a14:foregroundMark x1="31789" y1="87061" x2="41214" y2="91054"/>
                        <a14:foregroundMark x1="31789" y1="89617" x2="37859" y2="90895"/>
                        <a14:foregroundMark x1="46805" y1="89776" x2="76677" y2="88019"/>
                        <a14:foregroundMark x1="83706" y1="84185" x2="76677" y2="87859"/>
                        <a14:foregroundMark x1="83866" y1="85463" x2="87540" y2="8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" t="23332" r="8334" b="7120"/>
          <a:stretch/>
        </p:blipFill>
        <p:spPr bwMode="auto">
          <a:xfrm>
            <a:off x="6082351" y="1523999"/>
            <a:ext cx="5191850" cy="45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835768-2753-660F-22E2-3ED35C53B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0437" y="1007407"/>
            <a:ext cx="3883489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445826" y="163286"/>
            <a:ext cx="11550231" cy="636375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2A3A64-B8B3-3F1B-396A-1A77E7C9C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205" y="1813832"/>
            <a:ext cx="5095875" cy="3448050"/>
          </a:xfrm>
          <a:prstGeom prst="rect">
            <a:avLst/>
          </a:prstGeom>
        </p:spPr>
      </p:pic>
      <p:pic>
        <p:nvPicPr>
          <p:cNvPr id="5" name="Picture 4" descr="A cartoon of a child holding a brush and a paint brush&#10;&#10;Description automatically generated">
            <a:extLst>
              <a:ext uri="{FF2B5EF4-FFF2-40B4-BE49-F238E27FC236}">
                <a16:creationId xmlns:a16="http://schemas.microsoft.com/office/drawing/2014/main" id="{58E407C1-179F-23D4-93D6-3EFCD594CF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473773"/>
            <a:ext cx="4452258" cy="5514729"/>
          </a:xfrm>
          <a:prstGeom prst="rect">
            <a:avLst/>
          </a:prstGeom>
        </p:spPr>
      </p:pic>
      <p:pic>
        <p:nvPicPr>
          <p:cNvPr id="7" name="Picture 6" descr="A cartoon of a child&#10;&#10;Description automatically generated">
            <a:extLst>
              <a:ext uri="{FF2B5EF4-FFF2-40B4-BE49-F238E27FC236}">
                <a16:creationId xmlns:a16="http://schemas.microsoft.com/office/drawing/2014/main" id="{D772C31C-50AA-9B1B-7DF1-76B970834B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03" y="598713"/>
            <a:ext cx="3326245" cy="5931353"/>
          </a:xfrm>
          <a:prstGeom prst="rect">
            <a:avLst/>
          </a:prstGeom>
        </p:spPr>
      </p:pic>
      <p:pic>
        <p:nvPicPr>
          <p:cNvPr id="9" name="Picture 8" descr="Cartoon robot with arms and legs and a speech bubble&#10;&#10;Description automatically generated with medium confidence">
            <a:extLst>
              <a:ext uri="{FF2B5EF4-FFF2-40B4-BE49-F238E27FC236}">
                <a16:creationId xmlns:a16="http://schemas.microsoft.com/office/drawing/2014/main" id="{0BB6F363-063A-E25E-BD57-5F8405E124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318" y="1285701"/>
            <a:ext cx="3280682" cy="437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3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83030" y="228600"/>
            <a:ext cx="11582400" cy="63246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5E4A47-AAF9-2D42-091E-976F5D1ABB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698583"/>
              </p:ext>
            </p:extLst>
          </p:nvPr>
        </p:nvGraphicFramePr>
        <p:xfrm>
          <a:off x="812801" y="1251857"/>
          <a:ext cx="5533572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052">
                  <a:extLst>
                    <a:ext uri="{9D8B030D-6E8A-4147-A177-3AD203B41FA5}">
                      <a16:colId xmlns:a16="http://schemas.microsoft.com/office/drawing/2014/main" val="1084554800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2313356477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1030324339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3857548419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1172342986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3759107102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503562820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4022921517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458260982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41642432"/>
                    </a:ext>
                  </a:extLst>
                </a:gridCol>
                <a:gridCol w="503052">
                  <a:extLst>
                    <a:ext uri="{9D8B030D-6E8A-4147-A177-3AD203B41FA5}">
                      <a16:colId xmlns:a16="http://schemas.microsoft.com/office/drawing/2014/main" val="203043054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87758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870207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426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80773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71493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51459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68329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0553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08CD308-7FB4-EF06-BEC3-D74472F1F076}"/>
              </a:ext>
            </a:extLst>
          </p:cNvPr>
          <p:cNvSpPr txBox="1"/>
          <p:nvPr/>
        </p:nvSpPr>
        <p:spPr>
          <a:xfrm>
            <a:off x="6618514" y="1143000"/>
            <a:ext cx="5203371" cy="416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Vẽ hình thang ABCD với hai đáy là AB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DC. </a:t>
            </a:r>
            <a:r>
              <a:rPr lang="vi-VN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có thể làm như sau:</a:t>
            </a:r>
            <a:endParaRPr lang="vi-VN" sz="2800" b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− Vẽ đoạn thẳng AB.</a:t>
            </a:r>
            <a:endParaRPr lang="vi-VN" sz="2800" b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− Vẽ đoạn thẳng DC song song với đoạn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 AB.</a:t>
            </a:r>
            <a:endParaRPr lang="vi-VN" sz="2800" b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Nối A với D và B với C ta được hình thang ABCD với hai đáy là AB và DC.</a:t>
            </a:r>
            <a:endParaRPr lang="vi-VN" sz="2800" b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8A95AA-656A-B068-8365-F9C328545E76}"/>
              </a:ext>
            </a:extLst>
          </p:cNvPr>
          <p:cNvCxnSpPr>
            <a:cxnSpLocks/>
          </p:cNvCxnSpPr>
          <p:nvPr/>
        </p:nvCxnSpPr>
        <p:spPr>
          <a:xfrm>
            <a:off x="2329543" y="2231571"/>
            <a:ext cx="249282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AC38F7B-5BD1-D08B-AD05-79B63668FB66}"/>
              </a:ext>
            </a:extLst>
          </p:cNvPr>
          <p:cNvSpPr txBox="1"/>
          <p:nvPr/>
        </p:nvSpPr>
        <p:spPr>
          <a:xfrm>
            <a:off x="2111829" y="1719942"/>
            <a:ext cx="576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B51D38-A1C1-DC60-4D47-74DE73203517}"/>
              </a:ext>
            </a:extLst>
          </p:cNvPr>
          <p:cNvSpPr txBox="1"/>
          <p:nvPr/>
        </p:nvSpPr>
        <p:spPr>
          <a:xfrm>
            <a:off x="4691743" y="1676399"/>
            <a:ext cx="576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7E095A-C967-28FE-F827-D4A1344F7475}"/>
              </a:ext>
            </a:extLst>
          </p:cNvPr>
          <p:cNvSpPr/>
          <p:nvPr/>
        </p:nvSpPr>
        <p:spPr>
          <a:xfrm>
            <a:off x="2286000" y="2188029"/>
            <a:ext cx="76200" cy="8708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CDA4567-CA42-4609-CF94-260D37F85132}"/>
              </a:ext>
            </a:extLst>
          </p:cNvPr>
          <p:cNvSpPr/>
          <p:nvPr/>
        </p:nvSpPr>
        <p:spPr>
          <a:xfrm>
            <a:off x="4778828" y="2177144"/>
            <a:ext cx="76200" cy="8708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AAB1FB-8010-9914-70FC-4C3CF510F7F1}"/>
              </a:ext>
            </a:extLst>
          </p:cNvPr>
          <p:cNvCxnSpPr>
            <a:cxnSpLocks/>
          </p:cNvCxnSpPr>
          <p:nvPr/>
        </p:nvCxnSpPr>
        <p:spPr>
          <a:xfrm>
            <a:off x="1796143" y="4648200"/>
            <a:ext cx="407125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60A61D9F-CF83-CA82-1304-F77A1E56B226}"/>
              </a:ext>
            </a:extLst>
          </p:cNvPr>
          <p:cNvSpPr/>
          <p:nvPr/>
        </p:nvSpPr>
        <p:spPr>
          <a:xfrm>
            <a:off x="1774371" y="4593772"/>
            <a:ext cx="76200" cy="8708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9DC13D9-D2C8-5898-32F3-B154279E6ACD}"/>
              </a:ext>
            </a:extLst>
          </p:cNvPr>
          <p:cNvSpPr/>
          <p:nvPr/>
        </p:nvSpPr>
        <p:spPr>
          <a:xfrm>
            <a:off x="5802085" y="4604658"/>
            <a:ext cx="76200" cy="8708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9DB959-F4FA-28CB-2BF1-81F1D55A1744}"/>
              </a:ext>
            </a:extLst>
          </p:cNvPr>
          <p:cNvSpPr txBox="1"/>
          <p:nvPr/>
        </p:nvSpPr>
        <p:spPr>
          <a:xfrm>
            <a:off x="1578429" y="4669971"/>
            <a:ext cx="576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A08C51-F0D2-830F-BD46-5922E4AC07BB}"/>
              </a:ext>
            </a:extLst>
          </p:cNvPr>
          <p:cNvSpPr txBox="1"/>
          <p:nvPr/>
        </p:nvSpPr>
        <p:spPr>
          <a:xfrm>
            <a:off x="5638800" y="4626428"/>
            <a:ext cx="576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199CEA7-0CD6-F952-D7B4-4BB8EEBFC14F}"/>
              </a:ext>
            </a:extLst>
          </p:cNvPr>
          <p:cNvCxnSpPr>
            <a:cxnSpLocks/>
            <a:endCxn id="9" idx="3"/>
          </p:cNvCxnSpPr>
          <p:nvPr/>
        </p:nvCxnSpPr>
        <p:spPr>
          <a:xfrm flipV="1">
            <a:off x="1796143" y="2262361"/>
            <a:ext cx="501016" cy="236406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AF51C31-2609-783F-E240-F660D6C2E592}"/>
              </a:ext>
            </a:extLst>
          </p:cNvPr>
          <p:cNvCxnSpPr>
            <a:cxnSpLocks/>
            <a:endCxn id="10" idx="7"/>
          </p:cNvCxnSpPr>
          <p:nvPr/>
        </p:nvCxnSpPr>
        <p:spPr>
          <a:xfrm flipH="1" flipV="1">
            <a:off x="4843869" y="2189897"/>
            <a:ext cx="990874" cy="249096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/>
      <p:bldP spid="8" grpId="0" uiExpand="1"/>
      <p:bldP spid="9" grpId="0" uiExpand="1" animBg="1"/>
      <p:bldP spid="10" grpId="0" uiExpand="1" animBg="1"/>
      <p:bldP spid="21" grpId="0" uiExpand="1" animBg="1"/>
      <p:bldP spid="22" grpId="0" uiExpand="1" animBg="1"/>
      <p:bldP spid="23" grpId="0" uiExpand="1"/>
      <p:bldP spid="24" grpId="0" uiExpan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1026" name="Picture 2" descr="Free vector a girl doing homework with books on whit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130" y="1109351"/>
            <a:ext cx="5715898" cy="55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40A26B-5145-F089-A2C0-135E98285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922" y="1029576"/>
            <a:ext cx="4066384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8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Vẽ hình thang MNPQ với MN và QP là hai đáy (trên giấy kẻ ô vuông).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062DA0-01C8-EB34-95B6-99B8E52FC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74" y="1988683"/>
            <a:ext cx="5564509" cy="385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128712" y="365278"/>
            <a:ext cx="10591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4102E9-48B1-C907-8964-2B28EB0A0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384" y="1382486"/>
            <a:ext cx="6211123" cy="455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6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762000" y="365278"/>
            <a:ext cx="109584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70C0"/>
                </a:solidFill>
                <a:cs typeface="Arial" panose="020B0604020202020204" pitchFamily="34" charset="0"/>
              </a:rPr>
              <a:t>Thực hiện yêu cầu vẽ thêm hai đoạn thẳng vào hình vẽ để được một hình thang, Mai và Việt đã làm như sau: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1E8279-FF88-95B6-E526-B15887195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102" y="1566863"/>
            <a:ext cx="7667625" cy="2809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45CA3F-E263-3CB2-3D63-13B3C28128E3}"/>
              </a:ext>
            </a:extLst>
          </p:cNvPr>
          <p:cNvSpPr txBox="1"/>
          <p:nvPr/>
        </p:nvSpPr>
        <p:spPr>
          <a:xfrm>
            <a:off x="1654627" y="4539343"/>
            <a:ext cx="942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997186-9BD2-BBE8-5BC8-99638C0D80CA}"/>
              </a:ext>
            </a:extLst>
          </p:cNvPr>
          <p:cNvSpPr txBox="1"/>
          <p:nvPr/>
        </p:nvSpPr>
        <p:spPr>
          <a:xfrm>
            <a:off x="845877" y="5337931"/>
            <a:ext cx="1071475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 hai bạn Mai và Việt đều làm đúng yêu cầu vì hai hình trên đều có 1 cặp đường thẳng song song.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0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128712" y="365278"/>
            <a:ext cx="10591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A4FACA-6C4A-A05A-748F-A34B84895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362" y="1255259"/>
            <a:ext cx="7578495" cy="479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8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</TotalTime>
  <Words>188</Words>
  <Application>Microsoft Office PowerPoint</Application>
  <PresentationFormat>Widescreen</PresentationFormat>
  <Paragraphs>27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Bieu thuc co chua chu tt</dc:title>
  <dc:subject>Toan 4</dc:subject>
  <dc:creator>Huong Thao - 0972115126</dc:creator>
  <cp:keywords>Chau</cp:keywords>
  <dc:description>KTUTS</dc:description>
  <cp:lastModifiedBy>Cúc Lê</cp:lastModifiedBy>
  <cp:revision>14</cp:revision>
  <dcterms:created xsi:type="dcterms:W3CDTF">2023-08-13T03:06:39Z</dcterms:created>
  <dcterms:modified xsi:type="dcterms:W3CDTF">2025-01-03T03:38:54Z</dcterms:modified>
  <cp:version>KTUTS</cp:version>
</cp:coreProperties>
</file>