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0" r:id="rId2"/>
    <p:sldId id="327" r:id="rId3"/>
    <p:sldId id="324" r:id="rId4"/>
    <p:sldId id="4419" r:id="rId5"/>
    <p:sldId id="4420" r:id="rId6"/>
    <p:sldId id="4421" r:id="rId7"/>
    <p:sldId id="4422" r:id="rId8"/>
    <p:sldId id="4413"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24" autoAdjust="0"/>
  </p:normalViewPr>
  <p:slideViewPr>
    <p:cSldViewPr snapToGrid="0">
      <p:cViewPr varScale="1">
        <p:scale>
          <a:sx n="70" d="100"/>
          <a:sy n="70" d="100"/>
        </p:scale>
        <p:origin x="723"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2652DA06-5ABF-4801-898B-6C24B0B47912}"/>
    <pc:docChg chg="delSld">
      <pc:chgData name="Ngọc Đỗ" userId="2f07f5d2c440dd9f" providerId="LiveId" clId="{2652DA06-5ABF-4801-898B-6C24B0B47912}" dt="2025-05-07T01:53:54.899" v="2" actId="47"/>
      <pc:docMkLst>
        <pc:docMk/>
      </pc:docMkLst>
      <pc:sldChg chg="del">
        <pc:chgData name="Ngọc Đỗ" userId="2f07f5d2c440dd9f" providerId="LiveId" clId="{2652DA06-5ABF-4801-898B-6C24B0B47912}" dt="2025-05-07T01:53:54.899" v="2" actId="47"/>
        <pc:sldMkLst>
          <pc:docMk/>
          <pc:sldMk cId="1605657131" sldId="300"/>
        </pc:sldMkLst>
      </pc:sldChg>
      <pc:sldChg chg="del">
        <pc:chgData name="Ngọc Đỗ" userId="2f07f5d2c440dd9f" providerId="LiveId" clId="{2652DA06-5ABF-4801-898B-6C24B0B47912}" dt="2025-05-07T01:53:51.460" v="0" actId="47"/>
        <pc:sldMkLst>
          <pc:docMk/>
          <pc:sldMk cId="3742812930" sldId="4417"/>
        </pc:sldMkLst>
      </pc:sldChg>
      <pc:sldChg chg="del">
        <pc:chgData name="Ngọc Đỗ" userId="2f07f5d2c440dd9f" providerId="LiveId" clId="{2652DA06-5ABF-4801-898B-6C24B0B47912}" dt="2025-05-07T01:53:51.754" v="1" actId="47"/>
        <pc:sldMkLst>
          <pc:docMk/>
          <pc:sldMk cId="2685641496" sldId="44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F7EE-97C4-40E1-9997-50F54AA64C2F}"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FB42-B208-4215-9A83-C28E1B9F6CF9}" type="slidenum">
              <a:rPr lang="en-US" smtClean="0"/>
              <a:t>‹#›</a:t>
            </a:fld>
            <a:endParaRPr lang="en-US"/>
          </a:p>
        </p:txBody>
      </p:sp>
    </p:spTree>
    <p:extLst>
      <p:ext uri="{BB962C8B-B14F-4D97-AF65-F5344CB8AC3E}">
        <p14:creationId xmlns:p14="http://schemas.microsoft.com/office/powerpoint/2010/main" val="9248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627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BB91B81-12F9-1D53-B4A4-ECA1B15E36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25B60838-63A3-5A3E-0A94-05AC2B2DEF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062" y="81095"/>
            <a:ext cx="1371959" cy="1371959"/>
          </a:xfrm>
          <a:prstGeom prst="rect">
            <a:avLst/>
          </a:prstGeom>
        </p:spPr>
      </p:pic>
    </p:spTree>
    <p:extLst>
      <p:ext uri="{BB962C8B-B14F-4D97-AF65-F5344CB8AC3E}">
        <p14:creationId xmlns:p14="http://schemas.microsoft.com/office/powerpoint/2010/main" val="119649342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sp>
        <p:nvSpPr>
          <p:cNvPr id="2" name="Rectangle: Rounded Corners 1">
            <a:extLst>
              <a:ext uri="{FF2B5EF4-FFF2-40B4-BE49-F238E27FC236}">
                <a16:creationId xmlns:a16="http://schemas.microsoft.com/office/drawing/2014/main" id="{C53E7494-CA94-77CF-AF27-6E534B69B24B}"/>
              </a:ext>
            </a:extLst>
          </p:cNvPr>
          <p:cNvSpPr/>
          <p:nvPr/>
        </p:nvSpPr>
        <p:spPr>
          <a:xfrm>
            <a:off x="866775" y="1743075"/>
            <a:ext cx="6696075" cy="3771900"/>
          </a:xfrm>
          <a:prstGeom prst="roundRect">
            <a:avLst/>
          </a:prstGeom>
          <a:solidFill>
            <a:schemeClr val="lt1">
              <a:alpha val="7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9F30AD8-B0CC-B773-5475-72EF94DB7DC0}"/>
              </a:ext>
            </a:extLst>
          </p:cNvPr>
          <p:cNvPicPr>
            <a:picLocks noChangeAspect="1"/>
          </p:cNvPicPr>
          <p:nvPr/>
        </p:nvPicPr>
        <p:blipFill>
          <a:blip r:embed="rId4"/>
          <a:stretch>
            <a:fillRect/>
          </a:stretch>
        </p:blipFill>
        <p:spPr>
          <a:xfrm>
            <a:off x="1838494" y="1903813"/>
            <a:ext cx="4895512" cy="1012024"/>
          </a:xfrm>
          <a:prstGeom prst="rect">
            <a:avLst/>
          </a:prstGeom>
        </p:spPr>
      </p:pic>
      <p:pic>
        <p:nvPicPr>
          <p:cNvPr id="10" name="Picture 9">
            <a:extLst>
              <a:ext uri="{FF2B5EF4-FFF2-40B4-BE49-F238E27FC236}">
                <a16:creationId xmlns:a16="http://schemas.microsoft.com/office/drawing/2014/main" id="{AC5BCFDD-2651-CD1D-E04C-2890FD84764A}"/>
              </a:ext>
            </a:extLst>
          </p:cNvPr>
          <p:cNvPicPr>
            <a:picLocks noChangeAspect="1"/>
          </p:cNvPicPr>
          <p:nvPr/>
        </p:nvPicPr>
        <p:blipFill>
          <a:blip r:embed="rId5"/>
          <a:stretch>
            <a:fillRect/>
          </a:stretch>
        </p:blipFill>
        <p:spPr>
          <a:xfrm>
            <a:off x="770094" y="2986974"/>
            <a:ext cx="6651312" cy="1524132"/>
          </a:xfrm>
          <a:prstGeom prst="rect">
            <a:avLst/>
          </a:prstGeom>
        </p:spPr>
      </p:pic>
      <p:pic>
        <p:nvPicPr>
          <p:cNvPr id="12" name="Picture 11">
            <a:extLst>
              <a:ext uri="{FF2B5EF4-FFF2-40B4-BE49-F238E27FC236}">
                <a16:creationId xmlns:a16="http://schemas.microsoft.com/office/drawing/2014/main" id="{48AA68F8-A70E-DCBD-5B71-BB992EF66B57}"/>
              </a:ext>
            </a:extLst>
          </p:cNvPr>
          <p:cNvPicPr>
            <a:picLocks noChangeAspect="1"/>
          </p:cNvPicPr>
          <p:nvPr/>
        </p:nvPicPr>
        <p:blipFill>
          <a:blip r:embed="rId6"/>
          <a:stretch>
            <a:fillRect/>
          </a:stretch>
        </p:blipFill>
        <p:spPr>
          <a:xfrm>
            <a:off x="3298615" y="4284684"/>
            <a:ext cx="1914310" cy="96325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53907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83038"/>
            <a:ext cx="986701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Từ hình khai tri</a:t>
            </a:r>
            <a:r>
              <a:rPr lang="en-US" sz="2800" b="1" dirty="0">
                <a:solidFill>
                  <a:prstClr val="black"/>
                </a:solidFill>
                <a:latin typeface="Cambria" panose="02040503050406030204" pitchFamily="18" charset="0"/>
                <a:ea typeface="Cambria" panose="02040503050406030204" pitchFamily="18" charset="0"/>
              </a:rPr>
              <a:t>ể</a:t>
            </a:r>
            <a:r>
              <a:rPr lang="vi-VN" sz="2800" b="1" dirty="0">
                <a:solidFill>
                  <a:prstClr val="black"/>
                </a:solidFill>
                <a:latin typeface="Cambria" panose="02040503050406030204" pitchFamily="18" charset="0"/>
                <a:ea typeface="Cambria" panose="02040503050406030204" pitchFamily="18" charset="0"/>
              </a:rPr>
              <a:t>n A gồm 6 hình vuông như hình dưới đây. Mai đã gấp được hình lập phương B. Tình diện tích xung quanh, diện tích toán phần, thể tích của hình lập phương B</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D743716-B3B9-90F7-3D59-26C8DE3C6D87}"/>
              </a:ext>
            </a:extLst>
          </p:cNvPr>
          <p:cNvPicPr>
            <a:picLocks noChangeAspect="1"/>
          </p:cNvPicPr>
          <p:nvPr/>
        </p:nvPicPr>
        <p:blipFill>
          <a:blip r:embed="rId2"/>
          <a:stretch>
            <a:fillRect/>
          </a:stretch>
        </p:blipFill>
        <p:spPr>
          <a:xfrm>
            <a:off x="6331267" y="2311717"/>
            <a:ext cx="5038725" cy="2257425"/>
          </a:xfrm>
          <a:prstGeom prst="rect">
            <a:avLst/>
          </a:prstGeom>
        </p:spPr>
      </p:pic>
      <p:sp>
        <p:nvSpPr>
          <p:cNvPr id="7" name="TextBox 6">
            <a:extLst>
              <a:ext uri="{FF2B5EF4-FFF2-40B4-BE49-F238E27FC236}">
                <a16:creationId xmlns:a16="http://schemas.microsoft.com/office/drawing/2014/main" id="{C441A83B-E18B-514D-EFF2-9C7C5A056813}"/>
              </a:ext>
            </a:extLst>
          </p:cNvPr>
          <p:cNvSpPr txBox="1"/>
          <p:nvPr/>
        </p:nvSpPr>
        <p:spPr>
          <a:xfrm>
            <a:off x="525780" y="2320290"/>
            <a:ext cx="6195060" cy="353943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Diện tích xung quanh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Diện tích toàn phần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6 = 96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Thể tích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4" name="TextBox 3">
            <a:extLst>
              <a:ext uri="{FF2B5EF4-FFF2-40B4-BE49-F238E27FC236}">
                <a16:creationId xmlns:a16="http://schemas.microsoft.com/office/drawing/2014/main" id="{0FA79D43-103B-4CBA-B36E-1E4E60DD28CF}"/>
              </a:ext>
            </a:extLst>
          </p:cNvPr>
          <p:cNvSpPr txBox="1"/>
          <p:nvPr/>
        </p:nvSpPr>
        <p:spPr>
          <a:xfrm>
            <a:off x="1105784" y="211588"/>
            <a:ext cx="10244206" cy="156966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Trong một xưởng điêu khắc đá ở Ngũ Hành Sơn có khối đá dạng hình lập phương A cạnh 0,8 m và khối đá hình hộp chữ nhật B có chiều cao 0,8 m, chiều dài 0,6 m, chiều rộng 0,4 m. Hỏi khối đá nào nặng hơn và nặng hơn bao nhiêu ki-lô-gam? Biết 1 </a:t>
            </a:r>
            <a:r>
              <a:rPr lang="en-US" sz="2400" b="1" dirty="0">
                <a:solidFill>
                  <a:srgbClr val="002060"/>
                </a:solidFill>
                <a:latin typeface="Cambria" panose="02040503050406030204" pitchFamily="18" charset="0"/>
                <a:ea typeface="Cambria" panose="02040503050406030204" pitchFamily="18" charset="0"/>
              </a:rPr>
              <a:t>m</a:t>
            </a:r>
            <a:r>
              <a:rPr lang="en-US" sz="2400" b="1" baseline="30000" dirty="0">
                <a:solidFill>
                  <a:srgbClr val="002060"/>
                </a:solidFill>
                <a:latin typeface="Cambria" panose="02040503050406030204" pitchFamily="18" charset="0"/>
                <a:ea typeface="Cambria" panose="02040503050406030204" pitchFamily="18" charset="0"/>
              </a:rPr>
              <a:t>3</a:t>
            </a:r>
            <a:r>
              <a:rPr lang="vi-VN" sz="2400" b="1" dirty="0">
                <a:solidFill>
                  <a:srgbClr val="002060"/>
                </a:solidFill>
                <a:latin typeface="Cambria" panose="02040503050406030204" pitchFamily="18" charset="0"/>
                <a:ea typeface="Cambria" panose="02040503050406030204" pitchFamily="18" charset="0"/>
              </a:rPr>
              <a:t> đá cân nặng 2,75 tấn.</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44027E4-7E8B-AC0F-F24F-BB05AD300D7C}"/>
              </a:ext>
            </a:extLst>
          </p:cNvPr>
          <p:cNvSpPr txBox="1"/>
          <p:nvPr/>
        </p:nvSpPr>
        <p:spPr>
          <a:xfrm>
            <a:off x="811530" y="2023110"/>
            <a:ext cx="10755630"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Thể tích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0,8 x 0,8 x 0,8 = 0,512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Thể tích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0,6 x 0,4 x 0,8 = 0,192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0,512 x 2,75 = 1,408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0,192 x 2,75 = 0,528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Vì 1,408 &gt; 0,528 nên khối đá A nặng hơn và nặng hơn</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1,408 – 0,528 = 0,88 tấn = 880 kg.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539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00"/>
                                        <p:tgtEl>
                                          <p:spTgt spid="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94468"/>
            <a:ext cx="10244206" cy="58477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Một bể cá có kích thước như hình dưới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92032A0-65BC-BD79-0F35-8750247CBD0B}"/>
              </a:ext>
            </a:extLst>
          </p:cNvPr>
          <p:cNvPicPr>
            <a:picLocks noChangeAspect="1"/>
          </p:cNvPicPr>
          <p:nvPr/>
        </p:nvPicPr>
        <p:blipFill>
          <a:blip r:embed="rId2"/>
          <a:stretch>
            <a:fillRect/>
          </a:stretch>
        </p:blipFill>
        <p:spPr>
          <a:xfrm>
            <a:off x="3451860" y="1183005"/>
            <a:ext cx="5153977" cy="267844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617220" y="3920490"/>
                <a:ext cx="10835640" cy="1994264"/>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a) </a:t>
                </a:r>
                <a:r>
                  <a:rPr lang="vi-VN" sz="2800" dirty="0">
                    <a:latin typeface="Cambria" panose="02040503050406030204" pitchFamily="18" charset="0"/>
                    <a:ea typeface="Cambria" panose="02040503050406030204" pitchFamily="18" charset="0"/>
                  </a:rPr>
                  <a:t>Tính thể tích bể cá.</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b) Lúc đầu, mực nước trong bể bằng </a:t>
                </a:r>
                <a14:m>
                  <m:oMath xmlns:m="http://schemas.openxmlformats.org/officeDocument/2006/math">
                    <m:f>
                      <m:fPr>
                        <m:ctrlPr>
                          <a:rPr lang="vi-VN"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3</m:t>
                        </m:r>
                      </m:num>
                      <m:den>
                        <m:r>
                          <a:rPr lang="en-US" sz="2800" b="0" i="1" smtClean="0">
                            <a:latin typeface="Cambria Math" panose="02040503050406030204" pitchFamily="18" charset="0"/>
                            <a:ea typeface="Cambria" panose="02040503050406030204" pitchFamily="18" charset="0"/>
                          </a:rPr>
                          <m:t>4</m:t>
                        </m:r>
                      </m:den>
                    </m:f>
                  </m:oMath>
                </a14:m>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chiều cao của bể. Sau đó Nam cho vào bể một viên đá cảnh thì mực nước lúc này cao 32,5 cm. Hỏi thể tích của viên đá cảnh đó là bao nhiêu xăng-ti-mét khối?</a:t>
                </a:r>
                <a:endParaRPr lang="en-US" sz="28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617220" y="3920490"/>
                <a:ext cx="10835640" cy="1994264"/>
              </a:xfrm>
              <a:prstGeom prst="rect">
                <a:avLst/>
              </a:prstGeom>
              <a:blipFill>
                <a:blip r:embed="rId3"/>
                <a:stretch>
                  <a:fillRect l="-1125" t="-3058" r="-1912" b="-7645"/>
                </a:stretch>
              </a:blipFill>
            </p:spPr>
            <p:txBody>
              <a:bodyPr/>
              <a:lstStyle/>
              <a:p>
                <a:r>
                  <a:rPr lang="en-US">
                    <a:noFill/>
                  </a:rPr>
                  <a:t> </a:t>
                </a:r>
              </a:p>
            </p:txBody>
          </p:sp>
        </mc:Fallback>
      </mc:AlternateContent>
    </p:spTree>
    <p:extLst>
      <p:ext uri="{BB962C8B-B14F-4D97-AF65-F5344CB8AC3E}">
        <p14:creationId xmlns:p14="http://schemas.microsoft.com/office/powerpoint/2010/main" val="24424748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468630" y="560070"/>
                <a:ext cx="10835640" cy="5441361"/>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Bài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lvl="0" algn="ctr"/>
                <a:r>
                  <a:rPr lang="en-US" sz="2800" b="1" dirty="0">
                    <a:solidFill>
                      <a:srgbClr val="FF0000"/>
                    </a:solidFill>
                    <a:latin typeface="Cambria" panose="02040503050406030204" pitchFamily="18" charset="0"/>
                    <a:ea typeface="Cambria" panose="02040503050406030204" pitchFamily="18" charset="0"/>
                  </a:rPr>
                  <a:t>a) </a:t>
                </a:r>
                <a:r>
                  <a:rPr lang="vi-VN" sz="2800" b="1" dirty="0">
                    <a:solidFill>
                      <a:srgbClr val="FF0000"/>
                    </a:solidFill>
                    <a:latin typeface="Cambria" panose="02040503050406030204" pitchFamily="18" charset="0"/>
                    <a:ea typeface="Cambria" panose="02040503050406030204" pitchFamily="18" charset="0"/>
                  </a:rPr>
                  <a:t>Thể tích bể cá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40 =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b) Chiều cao của mực nước lúc đầu là:</a:t>
                </a:r>
                <a:r>
                  <a:rPr lang="en-US" sz="2800" b="1" dirty="0">
                    <a:solidFill>
                      <a:srgbClr val="FF0000"/>
                    </a:solidFill>
                    <a:latin typeface="Cambria" panose="02040503050406030204" pitchFamily="18" charset="0"/>
                    <a:ea typeface="Cambria" panose="02040503050406030204" pitchFamily="18" charset="0"/>
                  </a:rPr>
                  <a:t> </a:t>
                </a:r>
              </a:p>
              <a:p>
                <a:pPr lvl="0" algn="ctr"/>
                <a:r>
                  <a:rPr lang="vi-VN" sz="2800" b="1" dirty="0">
                    <a:solidFill>
                      <a:srgbClr val="FF0000"/>
                    </a:solidFill>
                    <a:latin typeface="Cambria" panose="02040503050406030204" pitchFamily="18" charset="0"/>
                    <a:ea typeface="Cambria" panose="02040503050406030204" pitchFamily="18" charset="0"/>
                  </a:rPr>
                  <a:t>40 x </a:t>
                </a:r>
                <a14:m>
                  <m:oMath xmlns:m="http://schemas.openxmlformats.org/officeDocument/2006/math">
                    <m:f>
                      <m:fPr>
                        <m:ctrlPr>
                          <a:rPr lang="vi-VN" sz="2800" i="1">
                            <a:solidFill>
                              <a:srgbClr val="FF0000"/>
                            </a:solidFill>
                            <a:latin typeface="Cambria Math" panose="02040503050406030204" pitchFamily="18" charset="0"/>
                            <a:ea typeface="Cambria" panose="02040503050406030204" pitchFamily="18" charset="0"/>
                          </a:rPr>
                        </m:ctrlPr>
                      </m:fPr>
                      <m:num>
                        <m:r>
                          <a:rPr lang="en-US" sz="2800" i="1">
                            <a:solidFill>
                              <a:srgbClr val="FF0000"/>
                            </a:solidFill>
                            <a:latin typeface="Cambria Math" panose="02040503050406030204" pitchFamily="18" charset="0"/>
                            <a:ea typeface="Cambria" panose="02040503050406030204" pitchFamily="18" charset="0"/>
                          </a:rPr>
                          <m:t>3</m:t>
                        </m:r>
                      </m:num>
                      <m:den>
                        <m:r>
                          <a:rPr lang="en-US" sz="2800" i="1">
                            <a:solidFill>
                              <a:srgbClr val="FF0000"/>
                            </a:solidFill>
                            <a:latin typeface="Cambria Math" panose="02040503050406030204" pitchFamily="18" charset="0"/>
                            <a:ea typeface="Cambria" panose="02040503050406030204" pitchFamily="18" charset="0"/>
                          </a:rPr>
                          <m:t>4</m:t>
                        </m:r>
                      </m:den>
                    </m:f>
                  </m:oMath>
                </a14:m>
                <a:r>
                  <a:rPr lang="vi-VN" sz="2800" b="1" dirty="0">
                    <a:solidFill>
                      <a:srgbClr val="FF0000"/>
                    </a:solidFill>
                    <a:latin typeface="Cambria" panose="02040503050406030204" pitchFamily="18" charset="0"/>
                    <a:ea typeface="Cambria" panose="02040503050406030204" pitchFamily="18" charset="0"/>
                  </a:rPr>
                  <a:t> = 10 (cm)</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của nước trong bể lúc đầu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10 = 18 000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nước trong bể lúc sau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32,5 = 58 500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viên đá cảnh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58 500 – 18 000 = 40 500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Đáp số: a)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b) 40 500</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468630" y="560070"/>
                <a:ext cx="10835640" cy="5441361"/>
              </a:xfrm>
              <a:prstGeom prst="rect">
                <a:avLst/>
              </a:prstGeom>
              <a:blipFill>
                <a:blip r:embed="rId2"/>
                <a:stretch>
                  <a:fillRect t="-1233" b="-2242"/>
                </a:stretch>
              </a:blipFill>
            </p:spPr>
            <p:txBody>
              <a:bodyPr/>
              <a:lstStyle/>
              <a:p>
                <a:r>
                  <a:rPr lang="en-US">
                    <a:noFill/>
                  </a:rPr>
                  <a:t> </a:t>
                </a:r>
              </a:p>
            </p:txBody>
          </p:sp>
        </mc:Fallback>
      </mc:AlternateContent>
    </p:spTree>
    <p:extLst>
      <p:ext uri="{BB962C8B-B14F-4D97-AF65-F5344CB8AC3E}">
        <p14:creationId xmlns:p14="http://schemas.microsoft.com/office/powerpoint/2010/main" val="23196772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768202" y="24189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0FA79D43-103B-4CBA-B36E-1E4E60DD28CF}"/>
              </a:ext>
            </a:extLst>
          </p:cNvPr>
          <p:cNvSpPr txBox="1"/>
          <p:nvPr/>
        </p:nvSpPr>
        <p:spPr>
          <a:xfrm>
            <a:off x="1482974" y="177298"/>
            <a:ext cx="102442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C58BBEDA-E4E4-58D0-2D66-4DC859E680E4}"/>
              </a:ext>
            </a:extLst>
          </p:cNvPr>
          <p:cNvSpPr txBox="1"/>
          <p:nvPr/>
        </p:nvSpPr>
        <p:spPr>
          <a:xfrm>
            <a:off x="480060" y="1188720"/>
            <a:ext cx="11189970" cy="275960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Một hình lập phương có cạnh 3 cm. Nếu tăng cạnh hình lập phương lên 2 lần thì:</a:t>
            </a:r>
            <a:endParaRPr lang="en-US" sz="3600" dirty="0">
              <a:solidFill>
                <a:prstClr val="black"/>
              </a:solidFill>
              <a:latin typeface="Cambria" panose="02040503050406030204" pitchFamily="18" charset="0"/>
              <a:ea typeface="Cambria" panose="02040503050406030204" pitchFamily="18" charset="0"/>
            </a:endParaRPr>
          </a:p>
          <a:p>
            <a:pPr marL="514350" lvl="0" indent="-514350" algn="just">
              <a:lnSpc>
                <a:spcPct val="150000"/>
              </a:lnSpc>
              <a:buAutoNum type="alphaLcParenR"/>
            </a:pPr>
            <a:r>
              <a:rPr lang="vi-VN" sz="3600" dirty="0">
                <a:solidFill>
                  <a:prstClr val="black"/>
                </a:solidFill>
                <a:latin typeface="Cambria" panose="02040503050406030204" pitchFamily="18" charset="0"/>
                <a:ea typeface="Cambria" panose="02040503050406030204" pitchFamily="18" charset="0"/>
              </a:rPr>
              <a:t>Diện tích toàn phần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lần.</a:t>
            </a:r>
            <a:endParaRPr lang="en-US" sz="3600" dirty="0">
              <a:solidFill>
                <a:prstClr val="black"/>
              </a:solidFill>
              <a:latin typeface="Cambria" panose="02040503050406030204" pitchFamily="18" charset="0"/>
              <a:ea typeface="Cambria" panose="02040503050406030204" pitchFamily="18" charset="0"/>
            </a:endParaRPr>
          </a:p>
          <a:p>
            <a:pPr lvl="0" algn="just">
              <a:lnSpc>
                <a:spcPct val="150000"/>
              </a:lnSpc>
            </a:pPr>
            <a:r>
              <a:rPr lang="vi-VN" sz="3600" dirty="0">
                <a:solidFill>
                  <a:prstClr val="black"/>
                </a:solidFill>
                <a:latin typeface="Cambria" panose="02040503050406030204" pitchFamily="18" charset="0"/>
                <a:ea typeface="Cambria" panose="02040503050406030204" pitchFamily="18" charset="0"/>
              </a:rPr>
              <a:t>b) Thể tích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lần.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4CFC96E-43A8-13FC-C2A1-79DE597742F2}"/>
              </a:ext>
            </a:extLst>
          </p:cNvPr>
          <p:cNvSpPr/>
          <p:nvPr/>
        </p:nvSpPr>
        <p:spPr>
          <a:xfrm>
            <a:off x="9966960" y="250317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FAEF7A5A-876F-4EF3-2BA1-E5426041A2D6}"/>
              </a:ext>
            </a:extLst>
          </p:cNvPr>
          <p:cNvSpPr/>
          <p:nvPr/>
        </p:nvSpPr>
        <p:spPr>
          <a:xfrm>
            <a:off x="7738110" y="338328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2D9E8CD1-84A7-486D-1DB5-F0478A01CEC5}"/>
              </a:ext>
            </a:extLst>
          </p:cNvPr>
          <p:cNvPicPr>
            <a:picLocks noChangeAspect="1"/>
          </p:cNvPicPr>
          <p:nvPr/>
        </p:nvPicPr>
        <p:blipFill>
          <a:blip r:embed="rId2"/>
          <a:stretch>
            <a:fillRect/>
          </a:stretch>
        </p:blipFill>
        <p:spPr>
          <a:xfrm>
            <a:off x="5153025" y="4006215"/>
            <a:ext cx="4171950" cy="2343150"/>
          </a:xfrm>
          <a:prstGeom prst="rect">
            <a:avLst/>
          </a:prstGeom>
        </p:spPr>
      </p:pic>
    </p:spTree>
    <p:extLst>
      <p:ext uri="{BB962C8B-B14F-4D97-AF65-F5344CB8AC3E}">
        <p14:creationId xmlns:p14="http://schemas.microsoft.com/office/powerpoint/2010/main" val="9799809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FFCE72-8890-8C5A-F5F8-84D7F5EACD92}"/>
              </a:ext>
            </a:extLst>
          </p:cNvPr>
          <p:cNvSpPr txBox="1"/>
          <p:nvPr/>
        </p:nvSpPr>
        <p:spPr>
          <a:xfrm>
            <a:off x="777240" y="365760"/>
            <a:ext cx="10424160" cy="6063198"/>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rPr>
              <a:t>Cạnh hình lập phương sau khi tăng lên 2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2 = 6 (cm)</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6 = 54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54 = 4 (lần)</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3 = 27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27= 8 (lần)</a:t>
            </a:r>
            <a:endParaRPr lang="en-US" sz="2400" dirty="0">
              <a:solidFill>
                <a:srgbClr val="FF0000"/>
              </a:solidFill>
              <a:latin typeface="Cambria" panose="02040503050406030204" pitchFamily="18" charset="0"/>
              <a:ea typeface="Cambria" panose="02040503050406030204" pitchFamily="18" charset="0"/>
            </a:endParaRPr>
          </a:p>
          <a:p>
            <a:pPr marL="342900" indent="-342900" algn="just">
              <a:buAutoNum type="alphaLcParenR"/>
            </a:pPr>
            <a:r>
              <a:rPr lang="vi-VN" sz="2400" b="1" dirty="0">
                <a:solidFill>
                  <a:srgbClr val="FF0000"/>
                </a:solidFill>
                <a:latin typeface="Cambria" panose="02040503050406030204" pitchFamily="18" charset="0"/>
                <a:ea typeface="Cambria" panose="02040503050406030204" pitchFamily="18" charset="0"/>
              </a:rPr>
              <a:t>Diện tích toàn phần hình lập phương tăng lên 4 lần.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b="1" dirty="0">
                <a:solidFill>
                  <a:srgbClr val="FF0000"/>
                </a:solidFill>
                <a:latin typeface="Cambria" panose="02040503050406030204" pitchFamily="18" charset="0"/>
                <a:ea typeface="Cambria" panose="02040503050406030204" pitchFamily="18" charset="0"/>
              </a:rPr>
              <a:t>b) Thể tích hình lập phương tăng lên 8 lần.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718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C4CFC13-6731-F8A1-C4C6-E0BD77863897}"/>
              </a:ext>
            </a:extLst>
          </p:cNvPr>
          <p:cNvPicPr>
            <a:picLocks noChangeAspect="1"/>
          </p:cNvPicPr>
          <p:nvPr/>
        </p:nvPicPr>
        <p:blipFill>
          <a:blip r:embed="rId3"/>
          <a:stretch>
            <a:fillRect/>
          </a:stretch>
        </p:blipFill>
        <p:spPr>
          <a:xfrm>
            <a:off x="2231568" y="2123896"/>
            <a:ext cx="7614564" cy="4115157"/>
          </a:xfrm>
          <a:prstGeom prst="rect">
            <a:avLst/>
          </a:prstGeom>
        </p:spPr>
      </p:pic>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156</TotalTime>
  <Words>682</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Ngọc Đỗ</cp:lastModifiedBy>
  <cp:revision>41</cp:revision>
  <dcterms:created xsi:type="dcterms:W3CDTF">2024-03-07T13:17:39Z</dcterms:created>
  <dcterms:modified xsi:type="dcterms:W3CDTF">2025-05-07T01:53:56Z</dcterms:modified>
  <cp:category>9Slide.vn</cp:category>
</cp:coreProperties>
</file>