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49" r:id="rId2"/>
    <p:sldId id="560" r:id="rId3"/>
    <p:sldId id="568" r:id="rId4"/>
    <p:sldId id="299" r:id="rId5"/>
    <p:sldId id="305" r:id="rId6"/>
    <p:sldId id="581" r:id="rId7"/>
    <p:sldId id="561" r:id="rId8"/>
    <p:sldId id="578" r:id="rId9"/>
    <p:sldId id="582" r:id="rId10"/>
    <p:sldId id="583" r:id="rId11"/>
    <p:sldId id="584" r:id="rId12"/>
    <p:sldId id="570" r:id="rId13"/>
    <p:sldId id="585" r:id="rId14"/>
    <p:sldId id="586" r:id="rId15"/>
    <p:sldId id="587" r:id="rId16"/>
    <p:sldId id="588" r:id="rId17"/>
    <p:sldId id="567" r:id="rId18"/>
    <p:sldId id="590" r:id="rId19"/>
    <p:sldId id="591" r:id="rId20"/>
    <p:sldId id="592" r:id="rId21"/>
    <p:sldId id="593" r:id="rId22"/>
    <p:sldId id="594" r:id="rId23"/>
    <p:sldId id="589" r:id="rId24"/>
    <p:sldId id="569" r:id="rId25"/>
    <p:sldId id="572" r:id="rId26"/>
    <p:sldId id="595" r:id="rId27"/>
    <p:sldId id="596" r:id="rId28"/>
    <p:sldId id="597" r:id="rId29"/>
    <p:sldId id="556" r:id="rId30"/>
  </p:sldIdLst>
  <p:sldSz cx="9144000" cy="5145088"/>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065"/>
    <a:srgbClr val="FFB4C8"/>
    <a:srgbClr val="EAA833"/>
    <a:srgbClr val="FFD3D3"/>
    <a:srgbClr val="D4E7EC"/>
    <a:srgbClr val="FFC3D3"/>
    <a:srgbClr val="4B623C"/>
    <a:srgbClr val="154812"/>
    <a:srgbClr val="FCED02"/>
    <a:srgbClr val="F7A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90965" autoAdjust="0"/>
  </p:normalViewPr>
  <p:slideViewPr>
    <p:cSldViewPr>
      <p:cViewPr varScale="1">
        <p:scale>
          <a:sx n="88" d="100"/>
          <a:sy n="88" d="100"/>
        </p:scale>
        <p:origin x="747" y="33"/>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4D777B37-9CA3-419E-8955-258E9EEC200A}"/>
    <pc:docChg chg="delSld">
      <pc:chgData name="Ngọc Đỗ" userId="2f07f5d2c440dd9f" providerId="LiveId" clId="{4D777B37-9CA3-419E-8955-258E9EEC200A}" dt="2025-05-07T01:33:18.694" v="4" actId="47"/>
      <pc:docMkLst>
        <pc:docMk/>
      </pc:docMkLst>
      <pc:sldChg chg="del">
        <pc:chgData name="Ngọc Đỗ" userId="2f07f5d2c440dd9f" providerId="LiveId" clId="{4D777B37-9CA3-419E-8955-258E9EEC200A}" dt="2025-05-07T01:33:07.170" v="0" actId="47"/>
        <pc:sldMkLst>
          <pc:docMk/>
          <pc:sldMk cId="4173094496" sldId="287"/>
        </pc:sldMkLst>
      </pc:sldChg>
      <pc:sldChg chg="del">
        <pc:chgData name="Ngọc Đỗ" userId="2f07f5d2c440dd9f" providerId="LiveId" clId="{4D777B37-9CA3-419E-8955-258E9EEC200A}" dt="2025-05-07T01:33:18.694" v="4" actId="47"/>
        <pc:sldMkLst>
          <pc:docMk/>
          <pc:sldMk cId="816330525" sldId="550"/>
        </pc:sldMkLst>
      </pc:sldChg>
      <pc:sldChg chg="del">
        <pc:chgData name="Ngọc Đỗ" userId="2f07f5d2c440dd9f" providerId="LiveId" clId="{4D777B37-9CA3-419E-8955-258E9EEC200A}" dt="2025-05-07T01:33:08.165" v="2" actId="47"/>
        <pc:sldMkLst>
          <pc:docMk/>
          <pc:sldMk cId="3802133264" sldId="559"/>
        </pc:sldMkLst>
      </pc:sldChg>
      <pc:sldChg chg="del">
        <pc:chgData name="Ngọc Đỗ" userId="2f07f5d2c440dd9f" providerId="LiveId" clId="{4D777B37-9CA3-419E-8955-258E9EEC200A}" dt="2025-05-07T01:33:07.833" v="1" actId="47"/>
        <pc:sldMkLst>
          <pc:docMk/>
          <pc:sldMk cId="139969921" sldId="579"/>
        </pc:sldMkLst>
      </pc:sldChg>
      <pc:sldChg chg="del">
        <pc:chgData name="Ngọc Đỗ" userId="2f07f5d2c440dd9f" providerId="LiveId" clId="{4D777B37-9CA3-419E-8955-258E9EEC200A}" dt="2025-05-07T01:33:08.470" v="3" actId="47"/>
        <pc:sldMkLst>
          <pc:docMk/>
          <pc:sldMk cId="1259625119" sldId="5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20C3C-3B4F-4D84-B253-C02D985D8784}" type="datetimeFigureOut">
              <a:rPr lang="zh-CN" altLang="en-US" smtClean="0"/>
              <a:pPr/>
              <a:t>2025/5/7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46767-19AB-45C2-9BEC-ED4189DA90BA}" type="slidenum">
              <a:rPr lang="zh-CN" altLang="en-US" smtClean="0"/>
              <a:pPr/>
              <a:t>‹#›</a:t>
            </a:fld>
            <a:endParaRPr lang="zh-CN" altLang="en-US"/>
          </a:p>
        </p:txBody>
      </p:sp>
    </p:spTree>
    <p:extLst>
      <p:ext uri="{BB962C8B-B14F-4D97-AF65-F5344CB8AC3E}">
        <p14:creationId xmlns:p14="http://schemas.microsoft.com/office/powerpoint/2010/main" val="110338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Vừa rồi các em đã kể tên được một số công trình kiến trúc của nền văn minh Ai Cập</a:t>
            </a:r>
            <a:r>
              <a:rPr lang="nl-NL" sz="1800" dirty="0">
                <a:solidFill>
                  <a:srgbClr val="000000"/>
                </a:solidFill>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Times New Roman" panose="02020603050405020304" pitchFamily="18" charset="0"/>
              </a:rPr>
              <a:t>Thì tiết học hôm nay c</a:t>
            </a:r>
            <a:r>
              <a:rPr lang="nl-NL" sz="1800" dirty="0">
                <a:effectLst/>
                <a:latin typeface="Times New Roman" panose="02020603050405020304" pitchFamily="18" charset="0"/>
                <a:ea typeface="Times New Roman" panose="02020603050405020304" pitchFamily="18" charset="0"/>
              </a:rPr>
              <a:t>húng </a:t>
            </a:r>
            <a:r>
              <a:rPr lang="vi-VN" sz="1800" dirty="0">
                <a:effectLst/>
                <a:latin typeface="Times New Roman" panose="02020603050405020304" pitchFamily="18" charset="0"/>
                <a:ea typeface="Times New Roman" panose="02020603050405020304" pitchFamily="18" charset="0"/>
              </a:rPr>
              <a:t>ta cùng khám phá nhé: “</a:t>
            </a:r>
            <a:r>
              <a:rPr lang="nl-NL" sz="1800" dirty="0">
                <a:effectLst/>
                <a:latin typeface="Times New Roman" panose="02020603050405020304" pitchFamily="18" charset="0"/>
                <a:ea typeface="Times New Roman" panose="02020603050405020304" pitchFamily="18" charset="0"/>
              </a:rPr>
              <a:t>Văn minh Ai Cập</a:t>
            </a:r>
            <a:r>
              <a:rPr lang="vi-VN" sz="1800" dirty="0">
                <a:effectLst/>
                <a:latin typeface="Times New Roman" panose="02020603050405020304" pitchFamily="18" charset="0"/>
                <a:ea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1</a:t>
            </a:fld>
            <a:endParaRPr lang="zh-CN" altLang="en-US"/>
          </a:p>
        </p:txBody>
      </p:sp>
    </p:spTree>
    <p:extLst>
      <p:ext uri="{BB962C8B-B14F-4D97-AF65-F5344CB8AC3E}">
        <p14:creationId xmlns:p14="http://schemas.microsoft.com/office/powerpoint/2010/main" val="358500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360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240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29</a:t>
            </a:fld>
            <a:endParaRPr lang="zh-CN" altLang="en-US"/>
          </a:p>
        </p:txBody>
      </p:sp>
    </p:spTree>
    <p:extLst>
      <p:ext uri="{BB962C8B-B14F-4D97-AF65-F5344CB8AC3E}">
        <p14:creationId xmlns:p14="http://schemas.microsoft.com/office/powerpoint/2010/main" val="151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25506" y="113349"/>
            <a:ext cx="8892988" cy="491839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637987693"/>
      </p:ext>
    </p:extLst>
  </p:cSld>
  <p:clrMapOvr>
    <a:masterClrMapping/>
  </p:clrMapOvr>
  <p:transition advClick="0" advTm="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25506" y="113349"/>
            <a:ext cx="8892988" cy="491839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2657614053"/>
      </p:ext>
    </p:extLst>
  </p:cSld>
  <p:clrMapOvr>
    <a:masterClrMapping/>
  </p:clrMapOvr>
  <p:transition advClick="0" advTm="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71531"/>
      </p:ext>
    </p:extLst>
  </p:cSld>
  <p:clrMapOvr>
    <a:masterClrMapping/>
  </p:clrMapOvr>
  <p:transition advClick="0" advTm="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616817"/>
      </p:ext>
    </p:extLst>
  </p:cSld>
  <p:clrMapOvr>
    <a:masterClrMapping/>
  </p:clrMapOvr>
  <p:transition advClick="0" advTm="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76919"/>
      </p:ext>
    </p:extLst>
  </p:cSld>
  <p:clrMapOvr>
    <a:masterClrMapping/>
  </p:clrMapOvr>
  <p:transition advClick="0" advTm="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8" name="页脚占位符 7"/>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4" name="页脚占位符 3"/>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44456" y="102426"/>
            <a:ext cx="8855088" cy="4940237"/>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Tree>
    <p:extLst>
      <p:ext uri="{BB962C8B-B14F-4D97-AF65-F5344CB8AC3E}">
        <p14:creationId xmlns:p14="http://schemas.microsoft.com/office/powerpoint/2010/main" val="3443268478"/>
      </p:ext>
    </p:extLst>
  </p:cSld>
  <p:clrMapOvr>
    <a:masterClrMapping/>
  </p:clrMapOvr>
  <p:transition advClick="0" advTm="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2025/5/7</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1172493360"/>
      </p:ext>
    </p:extLst>
  </p:cSld>
  <p:clrMapOvr>
    <a:masterClrMapping/>
  </p:clrMapOvr>
  <p:transition advClick="0" advTm="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86F3AE92-F389-94AE-A4B7-4517E0C321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4" r:id="rId9"/>
    <p:sldLayoutId id="2147483671" r:id="rId10"/>
    <p:sldLayoutId id="2147483670" r:id="rId11"/>
    <p:sldLayoutId id="2147483672" r:id="rId12"/>
    <p:sldLayoutId id="2147483656" r:id="rId13"/>
    <p:sldLayoutId id="2147483657" r:id="rId14"/>
    <p:sldLayoutId id="2147483658" r:id="rId15"/>
    <p:sldLayoutId id="2147483659" r:id="rId16"/>
    <p:sldLayoutId id="2147483660" r:id="rId17"/>
    <p:sldLayoutId id="2147483661" r:id="rId18"/>
  </p:sldLayoutIdLst>
  <p:transition advClick="0" advTm="0">
    <p:circle/>
  </p:transition>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27.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B59740-F47A-0868-A9A2-5AD1F819106C}"/>
              </a:ext>
            </a:extLst>
          </p:cNvPr>
          <p:cNvPicPr>
            <a:picLocks noChangeAspect="1"/>
          </p:cNvPicPr>
          <p:nvPr/>
        </p:nvPicPr>
        <p:blipFill>
          <a:blip r:embed="rId3"/>
          <a:stretch>
            <a:fillRect/>
          </a:stretch>
        </p:blipFill>
        <p:spPr>
          <a:xfrm>
            <a:off x="0" y="32"/>
            <a:ext cx="9144000" cy="5145024"/>
          </a:xfrm>
          <a:prstGeom prst="rect">
            <a:avLst/>
          </a:prstGeom>
        </p:spPr>
      </p:pic>
      <p:pic>
        <p:nvPicPr>
          <p:cNvPr id="8" name="Picture 7">
            <a:extLst>
              <a:ext uri="{FF2B5EF4-FFF2-40B4-BE49-F238E27FC236}">
                <a16:creationId xmlns:a16="http://schemas.microsoft.com/office/drawing/2014/main" id="{460A287B-332D-DDF1-7DD3-80DAFFAA18E1}"/>
              </a:ext>
            </a:extLst>
          </p:cNvPr>
          <p:cNvPicPr>
            <a:picLocks noChangeAspect="1"/>
          </p:cNvPicPr>
          <p:nvPr/>
        </p:nvPicPr>
        <p:blipFill>
          <a:blip r:embed="rId4"/>
          <a:stretch>
            <a:fillRect/>
          </a:stretch>
        </p:blipFill>
        <p:spPr>
          <a:xfrm>
            <a:off x="1979712" y="160276"/>
            <a:ext cx="2760348" cy="741168"/>
          </a:xfrm>
          <a:prstGeom prst="rect">
            <a:avLst/>
          </a:prstGeom>
        </p:spPr>
      </p:pic>
      <p:pic>
        <p:nvPicPr>
          <p:cNvPr id="13" name="Picture 12">
            <a:extLst>
              <a:ext uri="{FF2B5EF4-FFF2-40B4-BE49-F238E27FC236}">
                <a16:creationId xmlns:a16="http://schemas.microsoft.com/office/drawing/2014/main" id="{BB61AEF2-BCC7-598B-D1DE-C1C61C639FA4}"/>
              </a:ext>
            </a:extLst>
          </p:cNvPr>
          <p:cNvPicPr>
            <a:picLocks noChangeAspect="1"/>
          </p:cNvPicPr>
          <p:nvPr/>
        </p:nvPicPr>
        <p:blipFill>
          <a:blip r:embed="rId5"/>
          <a:stretch>
            <a:fillRect/>
          </a:stretch>
        </p:blipFill>
        <p:spPr>
          <a:xfrm>
            <a:off x="251520" y="1060376"/>
            <a:ext cx="6444031" cy="2280102"/>
          </a:xfrm>
          <a:prstGeom prst="rect">
            <a:avLst/>
          </a:prstGeom>
        </p:spPr>
      </p:pic>
      <p:pic>
        <p:nvPicPr>
          <p:cNvPr id="14" name="Picture 13" descr="A round pink circle with white text and a black background&#10;&#10;Description automatically generated">
            <a:extLst>
              <a:ext uri="{FF2B5EF4-FFF2-40B4-BE49-F238E27FC236}">
                <a16:creationId xmlns:a16="http://schemas.microsoft.com/office/drawing/2014/main" id="{71BFB14A-2BDA-1D22-4D4F-E001C310D3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4348" y="3832684"/>
            <a:ext cx="1120812" cy="1120812"/>
          </a:xfrm>
          <a:prstGeom prst="rect">
            <a:avLst/>
          </a:prstGeom>
        </p:spPr>
      </p:pic>
    </p:spTree>
    <p:extLst>
      <p:ext uri="{BB962C8B-B14F-4D97-AF65-F5344CB8AC3E}">
        <p14:creationId xmlns:p14="http://schemas.microsoft.com/office/powerpoint/2010/main" val="3193889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954107"/>
          </a:xfrm>
          <a:prstGeom prst="rect">
            <a:avLst/>
          </a:prstGeom>
          <a:noFill/>
        </p:spPr>
        <p:txBody>
          <a:bodyPr wrap="square" rtlCol="0">
            <a:spAutoFit/>
          </a:bodyPr>
          <a:lstStyle/>
          <a:p>
            <a:pPr marL="30480" marR="30480" lvl="0" algn="just"/>
            <a:r>
              <a:rPr lang="nl-NL" sz="2800" b="1" dirty="0">
                <a:solidFill>
                  <a:srgbClr val="FF0000"/>
                </a:solidFill>
                <a:latin typeface="Cambria" panose="02040503050406030204" pitchFamily="18" charset="0"/>
                <a:ea typeface="Cambria" panose="02040503050406030204" pitchFamily="18" charset="0"/>
              </a:rPr>
              <a:t>Thiên văn học: </a:t>
            </a:r>
            <a:r>
              <a:rPr lang="nl-NL" sz="2800" b="1" dirty="0">
                <a:solidFill>
                  <a:srgbClr val="002060"/>
                </a:solidFill>
                <a:latin typeface="Cambria" panose="02040503050406030204" pitchFamily="18" charset="0"/>
                <a:ea typeface="Cambria" panose="02040503050406030204" pitchFamily="18" charset="0"/>
              </a:rPr>
              <a:t>sáng tạo ra kĩ thuật làm lịch dựa trên chu kì vận động của Mặt Trời đầu tiên trên thế giới.</a:t>
            </a:r>
            <a:endParaRPr kumimoji="0" lang="nl-NL"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Thiên văn học Ai Cập – Wikipedia tiếng Việt">
            <a:extLst>
              <a:ext uri="{FF2B5EF4-FFF2-40B4-BE49-F238E27FC236}">
                <a16:creationId xmlns:a16="http://schemas.microsoft.com/office/drawing/2014/main" id="{5E43E57C-C52A-FD6B-DC8C-5E91CAA6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20416"/>
            <a:ext cx="5178152" cy="307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25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lvl="0" algn="ctr"/>
            <a:r>
              <a:rPr lang="en-US" sz="4000" b="1" dirty="0">
                <a:solidFill>
                  <a:srgbClr val="EEECE1"/>
                </a:solidFill>
                <a:latin typeface="Calibri" panose="020F0502020204030204" pitchFamily="34" charset="0"/>
                <a:cs typeface="Calibri" panose="020F0502020204030204" pitchFamily="34" charset="0"/>
              </a:rPr>
              <a:t>2. </a:t>
            </a:r>
            <a:r>
              <a:rPr lang="vi-VN" sz="4000" b="1" dirty="0">
                <a:solidFill>
                  <a:srgbClr val="EEECE1"/>
                </a:solidFill>
                <a:latin typeface="Calibri" panose="020F0502020204030204" pitchFamily="34" charset="0"/>
                <a:cs typeface="Calibri" panose="020F0502020204030204" pitchFamily="34" charset="0"/>
              </a:rPr>
              <a:t>Kể chuyện về kim tự tháp và </a:t>
            </a:r>
            <a:r>
              <a:rPr lang="en-US" sz="4000" b="1" dirty="0">
                <a:solidFill>
                  <a:srgbClr val="EEECE1"/>
                </a:solidFill>
                <a:latin typeface="Calibri" panose="020F0502020204030204" pitchFamily="34" charset="0"/>
                <a:cs typeface="Calibri" panose="020F0502020204030204" pitchFamily="34" charset="0"/>
              </a:rPr>
              <a:t>P</a:t>
            </a:r>
            <a:r>
              <a:rPr lang="vi-VN" sz="4000" b="1" dirty="0">
                <a:solidFill>
                  <a:srgbClr val="EEECE1"/>
                </a:solidFill>
                <a:latin typeface="Calibri" panose="020F0502020204030204" pitchFamily="34" charset="0"/>
                <a:cs typeface="Calibri" panose="020F0502020204030204" pitchFamily="34" charset="0"/>
              </a:rPr>
              <a:t>ha-rơ-ông</a:t>
            </a:r>
            <a:endParaRPr kumimoji="0" lang="en-US" sz="4000" b="1"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509063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3,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924D47-4982-76B8-6331-67F0C36C6C5C}"/>
              </a:ext>
            </a:extLst>
          </p:cNvPr>
          <p:cNvPicPr>
            <a:picLocks noChangeAspect="1"/>
          </p:cNvPicPr>
          <p:nvPr/>
        </p:nvPicPr>
        <p:blipFill>
          <a:blip r:embed="rId2"/>
          <a:stretch>
            <a:fillRect/>
          </a:stretch>
        </p:blipFill>
        <p:spPr>
          <a:xfrm>
            <a:off x="1367644" y="1492424"/>
            <a:ext cx="5637101" cy="2925886"/>
          </a:xfrm>
          <a:prstGeom prst="rect">
            <a:avLst/>
          </a:prstGeom>
        </p:spPr>
      </p:pic>
    </p:spTree>
    <p:extLst>
      <p:ext uri="{BB962C8B-B14F-4D97-AF65-F5344CB8AC3E}">
        <p14:creationId xmlns:p14="http://schemas.microsoft.com/office/powerpoint/2010/main" val="1133974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664332"/>
            <a:ext cx="7052014" cy="107171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rgbClr val="FFFFFF"/>
                </a:solidFill>
                <a:latin typeface="Cambria" panose="02040503050406030204" pitchFamily="18" charset="0"/>
                <a:ea typeface="Cambria" panose="02040503050406030204" pitchFamily="18" charset="0"/>
              </a:rPr>
              <a:t>Kim tự tháp có hình dạng thế nào?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416678"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Kim </a:t>
            </a:r>
            <a:r>
              <a:rPr lang="en-US" sz="4000" dirty="0" err="1">
                <a:solidFill>
                  <a:srgbClr val="002060"/>
                </a:solidFill>
                <a:latin typeface="Cambria" panose="02040503050406030204" pitchFamily="18" charset="0"/>
                <a:ea typeface="Cambria" panose="02040503050406030204" pitchFamily="18" charset="0"/>
              </a:rPr>
              <a:t>tự</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tháp</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có</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dạng</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hình</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khối</a:t>
            </a:r>
            <a:r>
              <a:rPr lang="en-US" sz="4000" dirty="0">
                <a:solidFill>
                  <a:srgbClr val="002060"/>
                </a:solidFill>
                <a:latin typeface="Cambria" panose="02040503050406030204" pitchFamily="18" charset="0"/>
                <a:ea typeface="Cambria" panose="02040503050406030204" pitchFamily="18" charset="0"/>
              </a:rPr>
              <a:t> tam </a:t>
            </a:r>
            <a:r>
              <a:rPr lang="en-US" sz="4000" dirty="0" err="1">
                <a:solidFill>
                  <a:srgbClr val="002060"/>
                </a:solidFill>
                <a:latin typeface="Cambria" panose="02040503050406030204" pitchFamily="18" charset="0"/>
                <a:ea typeface="Cambria" panose="02040503050406030204" pitchFamily="18" charset="0"/>
              </a:rPr>
              <a:t>giác</a:t>
            </a: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4684917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rgbClr val="FFFFFF"/>
                </a:solidFill>
                <a:latin typeface="Cambria" panose="02040503050406030204" pitchFamily="18" charset="0"/>
                <a:ea typeface="Cambria" panose="02040503050406030204" pitchFamily="18" charset="0"/>
              </a:rPr>
              <a:t>Người ta sử dụng nguyên liệu nào để xây dựng kim tự tháp?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Người ta sử dụng khoảng 23 triệu tảng đá.</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22858506"/>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Người Ai Cập xây dựng kim tự tháp bằng cách nào?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722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2060"/>
                </a:solidFill>
                <a:latin typeface="Cambria" panose="02040503050406030204" pitchFamily="18" charset="0"/>
                <a:ea typeface="Cambria" panose="02040503050406030204" pitchFamily="18" charset="0"/>
              </a:rPr>
              <a:t>Các tảng đá được ghè đẽo </a:t>
            </a:r>
            <a:r>
              <a:rPr lang="vi-VN" sz="3600" dirty="0" err="1">
                <a:solidFill>
                  <a:srgbClr val="002060"/>
                </a:solidFill>
                <a:latin typeface="Cambria" panose="02040503050406030204" pitchFamily="18" charset="0"/>
                <a:ea typeface="Cambria" panose="02040503050406030204" pitchFamily="18" charset="0"/>
              </a:rPr>
              <a:t>th</a:t>
            </a:r>
            <a:r>
              <a:rPr lang="en-US" sz="3600" dirty="0" err="1">
                <a:solidFill>
                  <a:srgbClr val="002060"/>
                </a:solidFill>
                <a:latin typeface="Cambria" panose="02040503050406030204" pitchFamily="18" charset="0"/>
                <a:ea typeface="Cambria" panose="02040503050406030204" pitchFamily="18" charset="0"/>
              </a:rPr>
              <a:t>eo</a:t>
            </a:r>
            <a:r>
              <a:rPr lang="vi-VN" sz="3600" dirty="0">
                <a:solidFill>
                  <a:srgbClr val="002060"/>
                </a:solidFill>
                <a:latin typeface="Cambria" panose="02040503050406030204" pitchFamily="18" charset="0"/>
                <a:ea typeface="Cambria" panose="02040503050406030204" pitchFamily="18" charset="0"/>
              </a:rPr>
              <a:t> kích thước định sẵn và xếp chồng khít lên nhau.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3549759"/>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Việc xây dựng kim tự tháp nhằm mục đích gì?</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Thể hiện sự sáng tạo của người Ai Cập.</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4965566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604CA-88C8-FDB1-306A-80CA0D897868}"/>
              </a:ext>
            </a:extLst>
          </p:cNvPr>
          <p:cNvSpPr txBox="1"/>
          <p:nvPr/>
        </p:nvSpPr>
        <p:spPr>
          <a:xfrm>
            <a:off x="733074" y="24616"/>
            <a:ext cx="7380820"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Kể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kim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tháp</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75C5227-023B-2F2D-5BB4-CC2FBEA03CC4}"/>
              </a:ext>
            </a:extLst>
          </p:cNvPr>
          <p:cNvPicPr>
            <a:picLocks noChangeAspect="1"/>
          </p:cNvPicPr>
          <p:nvPr/>
        </p:nvPicPr>
        <p:blipFill>
          <a:blip r:embed="rId2"/>
          <a:stretch>
            <a:fillRect/>
          </a:stretch>
        </p:blipFill>
        <p:spPr>
          <a:xfrm>
            <a:off x="759352" y="609391"/>
            <a:ext cx="7371124" cy="4420396"/>
          </a:xfrm>
          <a:prstGeom prst="rect">
            <a:avLst/>
          </a:prstGeom>
        </p:spPr>
      </p:pic>
    </p:spTree>
    <p:extLst>
      <p:ext uri="{BB962C8B-B14F-4D97-AF65-F5344CB8AC3E}">
        <p14:creationId xmlns:p14="http://schemas.microsoft.com/office/powerpoint/2010/main" val="332568312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4,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65FFC1B-A6D3-30F3-2445-ED0B91E40738}"/>
              </a:ext>
            </a:extLst>
          </p:cNvPr>
          <p:cNvPicPr>
            <a:picLocks noChangeAspect="1"/>
          </p:cNvPicPr>
          <p:nvPr/>
        </p:nvPicPr>
        <p:blipFill>
          <a:blip r:embed="rId2"/>
          <a:stretch>
            <a:fillRect/>
          </a:stretch>
        </p:blipFill>
        <p:spPr>
          <a:xfrm>
            <a:off x="4067944" y="1024372"/>
            <a:ext cx="3038103" cy="3265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49514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Cờ-lê-ô-pát là ai?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Cờ-lê-ô-pát vị nữ hoàng nổi tiếng thông minh xinh đẹp.</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5195419"/>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34426" y="1481263"/>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57106" y="1146578"/>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2737" y="140275"/>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13" name="图片 1">
            <a:extLst>
              <a:ext uri="{FF2B5EF4-FFF2-40B4-BE49-F238E27FC236}">
                <a16:creationId xmlns:a16="http://schemas.microsoft.com/office/drawing/2014/main" id="{4E512807-6D74-4B32-811B-F3CB1B67E285}"/>
              </a:ext>
            </a:extLst>
          </p:cNvPr>
          <p:cNvPicPr>
            <a:picLocks noChangeAspect="1"/>
          </p:cNvPicPr>
          <p:nvPr/>
        </p:nvPicPr>
        <p:blipFill rotWithShape="1">
          <a:blip r:embed="rId7">
            <a:extLst>
              <a:ext uri="{28A0092B-C50C-407E-A947-70E740481C1C}">
                <a14:useLocalDpi xmlns:a14="http://schemas.microsoft.com/office/drawing/2010/main" val="0"/>
              </a:ext>
            </a:extLst>
          </a:blip>
          <a:srcRect t="74552" b="5950"/>
          <a:stretch/>
        </p:blipFill>
        <p:spPr>
          <a:xfrm>
            <a:off x="-24982" y="3084845"/>
            <a:ext cx="9126736" cy="2141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A neon colored word on a black background&#10;&#10;Description automatically generated">
            <a:extLst>
              <a:ext uri="{FF2B5EF4-FFF2-40B4-BE49-F238E27FC236}">
                <a16:creationId xmlns:a16="http://schemas.microsoft.com/office/drawing/2014/main" id="{44C38CD2-81D7-8FD4-DD46-A7F5CF3F6E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1720" y="2104492"/>
            <a:ext cx="5292080" cy="1798938"/>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63DEB49-6D84-2D48-FC9E-6A51ABE99D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extLst>
      <p:ext uri="{BB962C8B-B14F-4D97-AF65-F5344CB8AC3E}">
        <p14:creationId xmlns:p14="http://schemas.microsoft.com/office/powerpoint/2010/main" val="1002328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là người thế nào?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Bà lên ngôi từ lúc 17 tuổi và được dân chúng tôn thờ như 1 vị thần.</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319791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có đóng góp gì cho đất nước Ai Cập?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002060"/>
                </a:solidFill>
                <a:latin typeface="Cambria" panose="02040503050406030204" pitchFamily="18" charset="0"/>
                <a:ea typeface="Cambria" panose="02040503050406030204" pitchFamily="18" charset="0"/>
              </a:rPr>
              <a:t>Trong thời gian trị vì của mình, bà đã cho xây dựng một đội quân hùng mạnh, một hạm đội các tàu chiến để có thể đương đầu với với đế chế La Mã.</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2870944"/>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Tại sao người Ai Cập lại coi bà như một vị nữ th</a:t>
            </a:r>
            <a:r>
              <a:rPr lang="en-US" sz="3200" b="1" dirty="0">
                <a:solidFill>
                  <a:srgbClr val="FFFFFF"/>
                </a:solidFill>
                <a:latin typeface="Cambria" panose="02040503050406030204" pitchFamily="18" charset="0"/>
                <a:ea typeface="Cambria" panose="02040503050406030204" pitchFamily="18" charset="0"/>
              </a:rPr>
              <a:t>ầ</a:t>
            </a:r>
            <a:r>
              <a:rPr lang="vi-VN" sz="3200" b="1" dirty="0">
                <a:solidFill>
                  <a:srgbClr val="FFFFFF"/>
                </a:solidFill>
                <a:latin typeface="Cambria" panose="02040503050406030204" pitchFamily="18" charset="0"/>
                <a:ea typeface="Cambria" panose="02040503050406030204" pitchFamily="18" charset="0"/>
              </a:rPr>
              <a:t>n của Ai Cập?</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6247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2060"/>
                </a:solidFill>
                <a:latin typeface="Cambria" panose="02040503050406030204" pitchFamily="18" charset="0"/>
                <a:ea typeface="Cambria" panose="02040503050406030204" pitchFamily="18" charset="0"/>
              </a:rPr>
              <a:t>Câu chuyện giúp em hiểu thêm ở xứ sở Ai Câp đã có vị thần đặc biệt </a:t>
            </a:r>
            <a:r>
              <a:rPr lang="en-US" sz="3600" dirty="0" err="1">
                <a:solidFill>
                  <a:srgbClr val="002060"/>
                </a:solidFill>
                <a:latin typeface="Cambria" panose="02040503050406030204" pitchFamily="18" charset="0"/>
                <a:ea typeface="Cambria" panose="02040503050406030204" pitchFamily="18" charset="0"/>
              </a:rPr>
              <a:t>đó</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là</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Nữ hoàng Cờ-lê-ô-pát.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94672707"/>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39965-88D0-AE33-2B5F-27D4B812B444}"/>
              </a:ext>
            </a:extLst>
          </p:cNvPr>
          <p:cNvPicPr>
            <a:picLocks noChangeAspect="1"/>
          </p:cNvPicPr>
          <p:nvPr/>
        </p:nvPicPr>
        <p:blipFill>
          <a:blip r:embed="rId2"/>
          <a:stretch>
            <a:fillRect/>
          </a:stretch>
        </p:blipFill>
        <p:spPr>
          <a:xfrm>
            <a:off x="1763688" y="736340"/>
            <a:ext cx="5377471" cy="3987531"/>
          </a:xfrm>
          <a:prstGeom prst="rect">
            <a:avLst/>
          </a:prstGeom>
        </p:spPr>
      </p:pic>
      <p:sp>
        <p:nvSpPr>
          <p:cNvPr id="4" name="TextBox 3">
            <a:extLst>
              <a:ext uri="{FF2B5EF4-FFF2-40B4-BE49-F238E27FC236}">
                <a16:creationId xmlns:a16="http://schemas.microsoft.com/office/drawing/2014/main" id="{D46F4835-A2BE-F9F6-07FE-9731D6CD1450}"/>
              </a:ext>
            </a:extLst>
          </p:cNvPr>
          <p:cNvSpPr txBox="1"/>
          <p:nvPr/>
        </p:nvSpPr>
        <p:spPr>
          <a:xfrm>
            <a:off x="755576" y="268288"/>
            <a:ext cx="7380820"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Kể</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lại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Nữ</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hoàng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Cờ</a:t>
            </a:r>
            <a:r>
              <a:rPr lang="en-US" sz="3000" b="1" dirty="0">
                <a:solidFill>
                  <a:srgbClr val="002060"/>
                </a:solidFill>
                <a:latin typeface="Cambria" panose="02040503050406030204" pitchFamily="18" charset="0"/>
                <a:ea typeface="Cambria" panose="02040503050406030204" pitchFamily="18" charset="0"/>
              </a:rPr>
              <a:t>-</a:t>
            </a:r>
            <a:r>
              <a:rPr lang="en-US" sz="3000" b="1" dirty="0" err="1">
                <a:solidFill>
                  <a:srgbClr val="002060"/>
                </a:solidFill>
                <a:latin typeface="Cambria" panose="02040503050406030204" pitchFamily="18" charset="0"/>
                <a:ea typeface="Cambria" panose="02040503050406030204" pitchFamily="18" charset="0"/>
              </a:rPr>
              <a:t>lê</a:t>
            </a:r>
            <a:r>
              <a:rPr lang="en-US" sz="3000" b="1" dirty="0">
                <a:solidFill>
                  <a:srgbClr val="002060"/>
                </a:solidFill>
                <a:latin typeface="Cambria" panose="02040503050406030204" pitchFamily="18" charset="0"/>
                <a:ea typeface="Cambria" panose="02040503050406030204" pitchFamily="18" charset="0"/>
              </a:rPr>
              <a:t>-ô-</a:t>
            </a:r>
            <a:r>
              <a:rPr lang="en-US" sz="3000" b="1" dirty="0" err="1">
                <a:solidFill>
                  <a:srgbClr val="002060"/>
                </a:solidFill>
                <a:latin typeface="Cambria" panose="02040503050406030204" pitchFamily="18" charset="0"/>
                <a:ea typeface="Cambria" panose="02040503050406030204" pitchFamily="18" charset="0"/>
              </a:rPr>
              <a:t>pát</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824096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23119" y="1562415"/>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38107" y="1316175"/>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719" y="251306"/>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3" name="Picture 2" descr="A colorful letters and numbers&#10;&#10;Description automatically generated with medium confidence">
            <a:extLst>
              <a:ext uri="{FF2B5EF4-FFF2-40B4-BE49-F238E27FC236}">
                <a16:creationId xmlns:a16="http://schemas.microsoft.com/office/drawing/2014/main" id="{359A5178-61C2-08B1-A75A-0352FBB8D6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7724" y="2572544"/>
            <a:ext cx="5159504" cy="1357248"/>
          </a:xfrm>
          <a:prstGeom prst="rect">
            <a:avLst/>
          </a:prstGeom>
        </p:spPr>
      </p:pic>
    </p:spTree>
    <p:extLst>
      <p:ext uri="{BB962C8B-B14F-4D97-AF65-F5344CB8AC3E}">
        <p14:creationId xmlns:p14="http://schemas.microsoft.com/office/powerpoint/2010/main" val="1006035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3" name="TextBox 2">
            <a:extLst>
              <a:ext uri="{FF2B5EF4-FFF2-40B4-BE49-F238E27FC236}">
                <a16:creationId xmlns:a16="http://schemas.microsoft.com/office/drawing/2014/main" id="{B3AD54A8-1D1A-4A41-B0DE-B083030583CE}"/>
              </a:ext>
            </a:extLst>
          </p:cNvPr>
          <p:cNvSpPr txBox="1"/>
          <p:nvPr/>
        </p:nvSpPr>
        <p:spPr>
          <a:xfrm>
            <a:off x="791580" y="916360"/>
            <a:ext cx="5688632" cy="2554545"/>
          </a:xfrm>
          <a:prstGeom prst="rect">
            <a:avLst/>
          </a:prstGeom>
          <a:noFill/>
        </p:spPr>
        <p:txBody>
          <a:bodyPr wrap="square" rtlCol="0">
            <a:spAutoFit/>
          </a:bodyPr>
          <a:lstStyle/>
          <a:p>
            <a:pPr lvl="0" algn="ctr">
              <a:defRPr/>
            </a:pPr>
            <a:r>
              <a:rPr lang="en-US" sz="4000" b="1" dirty="0">
                <a:solidFill>
                  <a:srgbClr val="EEECE1"/>
                </a:solidFill>
                <a:latin typeface="Cambria" panose="02040503050406030204" pitchFamily="18" charset="0"/>
                <a:ea typeface="Cambria" panose="02040503050406030204" pitchFamily="18" charset="0"/>
              </a:rPr>
              <a:t>1. </a:t>
            </a:r>
            <a:r>
              <a:rPr lang="vi-VN" sz="4000" b="1" dirty="0">
                <a:solidFill>
                  <a:srgbClr val="EEECE1"/>
                </a:solidFill>
                <a:latin typeface="Cambria" panose="02040503050406030204" pitchFamily="18" charset="0"/>
                <a:ea typeface="Cambria" panose="02040503050406030204" pitchFamily="18" charset="0"/>
              </a:rPr>
              <a:t>Mô tả về một thành tựu văn minh khác của Ai Cập theo tư liệu mà em sưu tầm được.</a:t>
            </a:r>
            <a:endParaRPr kumimoji="0" lang="en-US" sz="4000" b="1" i="0" u="none" strike="noStrike" kern="1200" cap="none" spc="0" normalizeH="0" baseline="0" noProof="0" dirty="0">
              <a:ln>
                <a:noFill/>
              </a:ln>
              <a:solidFill>
                <a:srgbClr val="EEECE1"/>
              </a:solidFill>
              <a:effectLst/>
              <a:uLnTx/>
              <a:uFillTx/>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77990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75C69-C86E-BE54-C2A4-EF66FCA9A209}"/>
              </a:ext>
            </a:extLst>
          </p:cNvPr>
          <p:cNvSpPr txBox="1"/>
          <p:nvPr/>
        </p:nvSpPr>
        <p:spPr>
          <a:xfrm>
            <a:off x="467544" y="412304"/>
            <a:ext cx="8280920" cy="353943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Ví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a:t>
            </a:r>
            <a:r>
              <a:rPr lang="en-US" sz="2800" b="1" dirty="0">
                <a:latin typeface="Cambria" panose="02040503050406030204" pitchFamily="18" charset="0"/>
                <a:ea typeface="Cambria" panose="02040503050406030204" pitchFamily="18" charset="0"/>
              </a:rPr>
              <a:t>:</a:t>
            </a:r>
          </a:p>
          <a:p>
            <a:pPr algn="just"/>
            <a:r>
              <a:rPr lang="vi-VN" sz="2800" dirty="0">
                <a:latin typeface="Cambria" panose="02040503050406030204" pitchFamily="18" charset="0"/>
                <a:ea typeface="Cambria" panose="02040503050406030204" pitchFamily="18" charset="0"/>
              </a:rPr>
              <a:t>+ Chữ viết của Ai Cập cổ đại lúc đầu là chữ tượng hình, dần dần về sau xuất hiện những hình vẽ biểu thị âm tiết, sau đó những hình vẽ chỉ âm tiết biến thành chữ cái</a:t>
            </a:r>
          </a:p>
          <a:p>
            <a:pPr algn="just"/>
            <a:r>
              <a:rPr lang="vi-VN" sz="2800" dirty="0">
                <a:latin typeface="Cambria" panose="02040503050406030204" pitchFamily="18" charset="0"/>
                <a:ea typeface="Cambria" panose="02040503050406030204" pitchFamily="18" charset="0"/>
              </a:rPr>
              <a:t>+ Chữ viết của người Ai Cập thường được viết trên đá, gỗ, đồ gốm, vải gai, da… nhưng chất liệu dùng để viết phổ biến nhất là giấy papyrus</a:t>
            </a:r>
          </a:p>
        </p:txBody>
      </p:sp>
    </p:spTree>
    <p:extLst>
      <p:ext uri="{BB962C8B-B14F-4D97-AF65-F5344CB8AC3E}">
        <p14:creationId xmlns:p14="http://schemas.microsoft.com/office/powerpoint/2010/main" val="145890367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3" name="TextBox 2">
            <a:extLst>
              <a:ext uri="{FF2B5EF4-FFF2-40B4-BE49-F238E27FC236}">
                <a16:creationId xmlns:a16="http://schemas.microsoft.com/office/drawing/2014/main" id="{B3AD54A8-1D1A-4A41-B0DE-B083030583CE}"/>
              </a:ext>
            </a:extLst>
          </p:cNvPr>
          <p:cNvSpPr txBox="1"/>
          <p:nvPr/>
        </p:nvSpPr>
        <p:spPr>
          <a:xfrm>
            <a:off x="791580" y="916360"/>
            <a:ext cx="5688632" cy="2554545"/>
          </a:xfrm>
          <a:prstGeom prst="rect">
            <a:avLst/>
          </a:prstGeom>
          <a:noFill/>
        </p:spPr>
        <p:txBody>
          <a:bodyPr wrap="square" rtlCol="0">
            <a:spAutoFit/>
          </a:bodyPr>
          <a:lstStyle/>
          <a:p>
            <a:pPr lvl="0" algn="ctr">
              <a:defRPr/>
            </a:pPr>
            <a:r>
              <a:rPr lang="en-US" sz="4000" b="1" dirty="0">
                <a:solidFill>
                  <a:srgbClr val="EEECE1"/>
                </a:solidFill>
                <a:latin typeface="Cambria" panose="02040503050406030204" pitchFamily="18" charset="0"/>
                <a:ea typeface="Cambria" panose="02040503050406030204" pitchFamily="18" charset="0"/>
              </a:rPr>
              <a:t>2. </a:t>
            </a:r>
            <a:r>
              <a:rPr lang="vi-VN" sz="4000" b="1" dirty="0">
                <a:solidFill>
                  <a:srgbClr val="EEECE1"/>
                </a:solidFill>
                <a:latin typeface="Cambria" panose="02040503050406030204" pitchFamily="18" charset="0"/>
                <a:ea typeface="Cambria" panose="02040503050406030204" pitchFamily="18" charset="0"/>
              </a:rPr>
              <a:t>Em ấn tượng nhất với thành tựu văn minh nào của Ai Cập cổ đại? Vì sao?</a:t>
            </a:r>
            <a:endParaRPr kumimoji="0" lang="en-US" sz="4000" b="1" i="0" u="none" strike="noStrike" kern="1200" cap="none" spc="0" normalizeH="0" baseline="0" noProof="0" dirty="0">
              <a:ln>
                <a:noFill/>
              </a:ln>
              <a:solidFill>
                <a:srgbClr val="EEECE1"/>
              </a:solidFill>
              <a:effectLst/>
              <a:uLnTx/>
              <a:uFillTx/>
              <a:latin typeface="Cambria" panose="02040503050406030204" pitchFamily="18" charset="0"/>
              <a:ea typeface="Cambria" panose="02040503050406030204" pitchFamily="18" charset="0"/>
              <a:cs typeface="+mn-cs"/>
            </a:endParaRPr>
          </a:p>
        </p:txBody>
      </p:sp>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6578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75C69-C86E-BE54-C2A4-EF66FCA9A209}"/>
              </a:ext>
            </a:extLst>
          </p:cNvPr>
          <p:cNvSpPr txBox="1"/>
          <p:nvPr/>
        </p:nvSpPr>
        <p:spPr>
          <a:xfrm>
            <a:off x="467544" y="412304"/>
            <a:ext cx="828092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a:p>
            <a:pPr lvl="0" algn="just"/>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Em ấn tượng nhất với thành tựu văn minh Kim tự tháp của Ai Cập cổ đại</a:t>
            </a:r>
          </a:p>
          <a:p>
            <a:pPr lvl="0" algn="just"/>
            <a:r>
              <a:rPr lang="vi-VN" sz="3200" dirty="0">
                <a:solidFill>
                  <a:prstClr val="black"/>
                </a:solidFill>
                <a:latin typeface="Cambria" panose="02040503050406030204" pitchFamily="18" charset="0"/>
                <a:ea typeface="Cambria" panose="02040503050406030204" pitchFamily="18" charset="0"/>
              </a:rPr>
              <a:t>+</a:t>
            </a:r>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Vì với sự tài hoa, sáng tạo cũng như công sức của hàng nghìn người, kim tự tháp được xây dựng vững chắc và là công trình kiến trúc đồ sộ, trường tồn với thời gian.</a:t>
            </a:r>
          </a:p>
        </p:txBody>
      </p:sp>
    </p:spTree>
    <p:extLst>
      <p:ext uri="{BB962C8B-B14F-4D97-AF65-F5344CB8AC3E}">
        <p14:creationId xmlns:p14="http://schemas.microsoft.com/office/powerpoint/2010/main" val="331062073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7">
            <a:extLst>
              <a:ext uri="{FF2B5EF4-FFF2-40B4-BE49-F238E27FC236}">
                <a16:creationId xmlns:a16="http://schemas.microsoft.com/office/drawing/2014/main" id="{8756572A-30CC-43DA-91C5-C41B0A2AF78A}"/>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2207" r="32923"/>
          <a:stretch/>
        </p:blipFill>
        <p:spPr>
          <a:xfrm>
            <a:off x="4495447" y="0"/>
            <a:ext cx="4648553" cy="2862798"/>
          </a:xfrm>
          <a:prstGeom prst="rect">
            <a:avLst/>
          </a:prstGeom>
        </p:spPr>
      </p:pic>
      <p:pic>
        <p:nvPicPr>
          <p:cNvPr id="31" name="图片 32">
            <a:extLst>
              <a:ext uri="{FF2B5EF4-FFF2-40B4-BE49-F238E27FC236}">
                <a16:creationId xmlns:a16="http://schemas.microsoft.com/office/drawing/2014/main" id="{04E0EC6D-D29F-4D55-BDD3-8DA6C04DBEB0}"/>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4249" r="35760"/>
          <a:stretch/>
        </p:blipFill>
        <p:spPr>
          <a:xfrm flipH="1">
            <a:off x="-2" y="-1"/>
            <a:ext cx="4572001" cy="2862799"/>
          </a:xfrm>
          <a:prstGeom prst="rect">
            <a:avLst/>
          </a:prstGeom>
        </p:spPr>
      </p:pic>
      <p:sp>
        <p:nvSpPr>
          <p:cNvPr id="2" name="Oval 1">
            <a:extLst>
              <a:ext uri="{FF2B5EF4-FFF2-40B4-BE49-F238E27FC236}">
                <a16:creationId xmlns:a16="http://schemas.microsoft.com/office/drawing/2014/main" id="{EE00F26D-114D-4B7F-9515-483E2C5893C3}"/>
              </a:ext>
            </a:extLst>
          </p:cNvPr>
          <p:cNvSpPr/>
          <p:nvPr/>
        </p:nvSpPr>
        <p:spPr>
          <a:xfrm>
            <a:off x="0" y="-4315917"/>
            <a:ext cx="9144000" cy="9144000"/>
          </a:xfrm>
          <a:prstGeom prst="ellipse">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1E88F2-AE0D-4388-84E8-0F737949ED30}"/>
              </a:ext>
            </a:extLst>
          </p:cNvPr>
          <p:cNvSpPr/>
          <p:nvPr/>
        </p:nvSpPr>
        <p:spPr>
          <a:xfrm>
            <a:off x="327720" y="-4168080"/>
            <a:ext cx="8488560" cy="8488560"/>
          </a:xfrm>
          <a:prstGeom prst="ellipse">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C9A15A-ABD2-47DD-999A-FFC2B41720B5}"/>
              </a:ext>
            </a:extLst>
          </p:cNvPr>
          <p:cNvSpPr/>
          <p:nvPr/>
        </p:nvSpPr>
        <p:spPr>
          <a:xfrm>
            <a:off x="522514" y="-4304220"/>
            <a:ext cx="8095490" cy="8092008"/>
          </a:xfrm>
          <a:prstGeom prst="ellipse">
            <a:avLst/>
          </a:prstGeom>
          <a:solidFill>
            <a:schemeClr val="accent4">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组合 2">
            <a:extLst>
              <a:ext uri="{FF2B5EF4-FFF2-40B4-BE49-F238E27FC236}">
                <a16:creationId xmlns:a16="http://schemas.microsoft.com/office/drawing/2014/main" id="{91901046-B1CE-4D74-9F13-FD151703D27F}"/>
              </a:ext>
            </a:extLst>
          </p:cNvPr>
          <p:cNvGrpSpPr/>
          <p:nvPr/>
        </p:nvGrpSpPr>
        <p:grpSpPr>
          <a:xfrm flipH="1">
            <a:off x="6213514" y="0"/>
            <a:ext cx="2930486" cy="2930486"/>
            <a:chOff x="-649995" y="-716096"/>
            <a:chExt cx="2930486" cy="2930486"/>
          </a:xfrm>
          <a:scene3d>
            <a:camera prst="orthographicFront">
              <a:rot lat="0" lon="0" rev="0"/>
            </a:camera>
            <a:lightRig rig="glow" dir="t">
              <a:rot lat="0" lon="0" rev="4800000"/>
            </a:lightRig>
          </a:scene3d>
        </p:grpSpPr>
        <p:sp>
          <p:nvSpPr>
            <p:cNvPr id="24" name="椭圆 1">
              <a:extLst>
                <a:ext uri="{FF2B5EF4-FFF2-40B4-BE49-F238E27FC236}">
                  <a16:creationId xmlns:a16="http://schemas.microsoft.com/office/drawing/2014/main" id="{994A6940-C790-4F3B-A022-9D3F7F686A2B}"/>
                </a:ext>
              </a:extLst>
            </p:cNvPr>
            <p:cNvSpPr/>
            <p:nvPr/>
          </p:nvSpPr>
          <p:spPr>
            <a:xfrm>
              <a:off x="-649995" y="-716096"/>
              <a:ext cx="2930486" cy="2930486"/>
            </a:xfrm>
            <a:prstGeom prst="ellipse">
              <a:avLst/>
            </a:prstGeom>
            <a:solidFill>
              <a:schemeClr val="accent2">
                <a:lumMod val="20000"/>
                <a:lumOff val="80000"/>
                <a:alpha val="31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5" name="椭圆 7">
              <a:extLst>
                <a:ext uri="{FF2B5EF4-FFF2-40B4-BE49-F238E27FC236}">
                  <a16:creationId xmlns:a16="http://schemas.microsoft.com/office/drawing/2014/main" id="{B0C22B3D-3432-440A-A876-1240E769DB6A}"/>
                </a:ext>
              </a:extLst>
            </p:cNvPr>
            <p:cNvSpPr/>
            <p:nvPr/>
          </p:nvSpPr>
          <p:spPr>
            <a:xfrm>
              <a:off x="-517793" y="-716096"/>
              <a:ext cx="2269475" cy="2269475"/>
            </a:xfrm>
            <a:prstGeom prst="ellipse">
              <a:avLst/>
            </a:prstGeom>
            <a:solidFill>
              <a:schemeClr val="accent2">
                <a:lumMod val="20000"/>
                <a:lumOff val="80000"/>
                <a:alpha val="53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pic>
        <p:nvPicPr>
          <p:cNvPr id="32" name="图片 30">
            <a:extLst>
              <a:ext uri="{FF2B5EF4-FFF2-40B4-BE49-F238E27FC236}">
                <a16:creationId xmlns:a16="http://schemas.microsoft.com/office/drawing/2014/main" id="{EFC51DD7-CFD6-4034-9751-AF3F70661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046" y="-23410"/>
            <a:ext cx="5191908" cy="5191908"/>
          </a:xfrm>
          <a:prstGeom prst="rect">
            <a:avLst/>
          </a:prstGeom>
        </p:spPr>
      </p:pic>
      <p:pic>
        <p:nvPicPr>
          <p:cNvPr id="19" name="图片 1">
            <a:extLst>
              <a:ext uri="{FF2B5EF4-FFF2-40B4-BE49-F238E27FC236}">
                <a16:creationId xmlns:a16="http://schemas.microsoft.com/office/drawing/2014/main" id="{3531EA09-A1A0-43E3-A69F-0ED86E3EA47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74552" b="5950"/>
          <a:stretch/>
        </p:blipFill>
        <p:spPr>
          <a:xfrm>
            <a:off x="8632" y="3486703"/>
            <a:ext cx="9126736" cy="1730561"/>
          </a:xfrm>
          <a:prstGeom prst="rect">
            <a:avLst/>
          </a:prstGeom>
        </p:spPr>
      </p:pic>
      <p:pic>
        <p:nvPicPr>
          <p:cNvPr id="22" name="图片 10">
            <a:extLst>
              <a:ext uri="{FF2B5EF4-FFF2-40B4-BE49-F238E27FC236}">
                <a16:creationId xmlns:a16="http://schemas.microsoft.com/office/drawing/2014/main" id="{A8AF6D54-917C-4945-9839-01279B2885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244123" y="3799485"/>
            <a:ext cx="2925533" cy="1544658"/>
          </a:xfrm>
          <a:prstGeom prst="rect">
            <a:avLst/>
          </a:prstGeom>
        </p:spPr>
      </p:pic>
      <p:pic>
        <p:nvPicPr>
          <p:cNvPr id="20" name="图片 5">
            <a:extLst>
              <a:ext uri="{FF2B5EF4-FFF2-40B4-BE49-F238E27FC236}">
                <a16:creationId xmlns:a16="http://schemas.microsoft.com/office/drawing/2014/main" id="{736FD154-71E3-4237-A448-421D6DD415EF}"/>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769518" y="765507"/>
            <a:ext cx="2229207" cy="1177003"/>
          </a:xfrm>
          <a:prstGeom prst="rect">
            <a:avLst/>
          </a:prstGeom>
        </p:spPr>
      </p:pic>
      <p:pic>
        <p:nvPicPr>
          <p:cNvPr id="21" name="图片 10">
            <a:extLst>
              <a:ext uri="{FF2B5EF4-FFF2-40B4-BE49-F238E27FC236}">
                <a16:creationId xmlns:a16="http://schemas.microsoft.com/office/drawing/2014/main" id="{8F07C90E-0A26-4365-AE22-FE0CE909EE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534921" y="3596123"/>
            <a:ext cx="3293318" cy="1738845"/>
          </a:xfrm>
          <a:prstGeom prst="rect">
            <a:avLst/>
          </a:prstGeom>
        </p:spPr>
      </p:pic>
      <p:pic>
        <p:nvPicPr>
          <p:cNvPr id="3" name="Picture 2">
            <a:extLst>
              <a:ext uri="{FF2B5EF4-FFF2-40B4-BE49-F238E27FC236}">
                <a16:creationId xmlns:a16="http://schemas.microsoft.com/office/drawing/2014/main" id="{027977F5-FEA3-CA6C-D5CC-9FC945C18D12}"/>
              </a:ext>
            </a:extLst>
          </p:cNvPr>
          <p:cNvPicPr>
            <a:picLocks noChangeAspect="1"/>
          </p:cNvPicPr>
          <p:nvPr/>
        </p:nvPicPr>
        <p:blipFill>
          <a:blip r:embed="rId8"/>
          <a:stretch>
            <a:fillRect/>
          </a:stretch>
        </p:blipFill>
        <p:spPr>
          <a:xfrm>
            <a:off x="8206" y="1096380"/>
            <a:ext cx="9144000" cy="2907792"/>
          </a:xfrm>
          <a:prstGeom prst="rect">
            <a:avLst/>
          </a:prstGeom>
        </p:spPr>
      </p:pic>
    </p:spTree>
    <p:extLst>
      <p:ext uri="{BB962C8B-B14F-4D97-AF65-F5344CB8AC3E}">
        <p14:creationId xmlns:p14="http://schemas.microsoft.com/office/powerpoint/2010/main" val="20035465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1000"/>
                                </p:stCondLst>
                                <p:childTnLst>
                                  <p:par>
                                    <p:cTn id="42" presetID="6" presetClass="emph" presetSubtype="0" repeatCount="indefinite" autoRev="1" fill="hold" nodeType="afterEffect">
                                      <p:stCondLst>
                                        <p:cond delay="0"/>
                                      </p:stCondLst>
                                      <p:endCondLst>
                                        <p:cond evt="onNext" delay="0">
                                          <p:tgtEl>
                                            <p:sldTgt/>
                                          </p:tgtEl>
                                        </p:cond>
                                      </p:endCondLst>
                                      <p:childTnLst>
                                        <p:animScale>
                                          <p:cBhvr>
                                            <p:cTn id="43" dur="1000" fill="hold"/>
                                            <p:tgtEl>
                                              <p:spTgt spid="23"/>
                                            </p:tgtEl>
                                          </p:cBhvr>
                                          <p:by x="130000" y="13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1500"/>
                                </p:stCondLst>
                                <p:childTnLst>
                                  <p:par>
                                    <p:cTn id="48" presetID="6" presetClass="emph" presetSubtype="0" repeatCount="indefinite" autoRev="1" fill="hold" nodeType="afterEffect">
                                      <p:stCondLst>
                                        <p:cond delay="0"/>
                                      </p:stCondLst>
                                      <p:endCondLst>
                                        <p:cond evt="onNext" delay="0">
                                          <p:tgtEl>
                                            <p:sldTgt/>
                                          </p:tgtEl>
                                        </p:cond>
                                      </p:endCondLst>
                                      <p:childTnLst>
                                        <p:animScale>
                                          <p:cBhvr>
                                            <p:cTn id="49" dur="1000" fill="hold"/>
                                            <p:tgtEl>
                                              <p:spTgt spid="23"/>
                                            </p:tgtEl>
                                          </p:cBhvr>
                                          <p:by x="130000" y="130000"/>
                                        </p:animScale>
                                      </p:childTnLst>
                                    </p:cTn>
                                  </p:par>
                                  <p:par>
                                    <p:cTn id="50" presetID="6" presetClass="emph" presetSubtype="0" repeatCount="indefinite" autoRev="1" fill="hold" nodeType="withEffect">
                                      <p:stCondLst>
                                        <p:cond delay="0"/>
                                      </p:stCondLst>
                                      <p:endCondLst>
                                        <p:cond evt="onNext" delay="0">
                                          <p:tgtEl>
                                            <p:sldTgt/>
                                          </p:tgtEl>
                                        </p:cond>
                                      </p:endCondLst>
                                      <p:childTnLst>
                                        <p:animScale>
                                          <p:cBhvr>
                                            <p:cTn id="51" dur="1000" fill="hold"/>
                                            <p:tgtEl>
                                              <p:spTgt spid="33"/>
                                            </p:tgtEl>
                                          </p:cBhvr>
                                          <p:by x="130000" y="130000"/>
                                        </p:animScale>
                                      </p:childTnLst>
                                    </p:cTn>
                                  </p:par>
                                </p:childTnLst>
                              </p:cTn>
                            </p:par>
                            <p:par>
                              <p:cTn id="52" fill="hold">
                                <p:stCondLst>
                                  <p:cond delay="3500"/>
                                </p:stCondLst>
                                <p:childTnLst>
                                  <p:par>
                                    <p:cTn id="53" presetID="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53" presetClass="entr" presetSubtype="16" fill="hold" nodeType="withEffect">
                                      <p:stCondLst>
                                        <p:cond delay="30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Effect transition="in" filter="fade">
                                          <p:cBhvr>
                                            <p:cTn id="61" dur="1000"/>
                                            <p:tgtEl>
                                              <p:spTgt spid="9"/>
                                            </p:tgtEl>
                                          </p:cBhvr>
                                        </p:animEffect>
                                      </p:childTnLst>
                                    </p:cTn>
                                  </p:par>
                                  <p:par>
                                    <p:cTn id="62" presetID="53" presetClass="entr" presetSubtype="16" fill="hold" nodeType="withEffect">
                                      <p:stCondLst>
                                        <p:cond delay="3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Effect transition="in" filter="fade">
                                          <p:cBhvr>
                                            <p:cTn id="66" dur="1000"/>
                                            <p:tgtEl>
                                              <p:spTgt spid="18"/>
                                            </p:tgtEl>
                                          </p:cBhvr>
                                        </p:animEffect>
                                      </p:childTnLst>
                                    </p:cTn>
                                  </p:par>
                                  <p:par>
                                    <p:cTn id="67" presetID="53" presetClass="entr" presetSubtype="16" fill="hold" nodeType="withEffect">
                                      <p:stCondLst>
                                        <p:cond delay="30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Effect transition="in" filter="fade">
                                          <p:cBhvr>
                                            <p:cTn id="71" dur="1000"/>
                                            <p:tgtEl>
                                              <p:spTgt spid="28"/>
                                            </p:tgtEl>
                                          </p:cBhvr>
                                        </p:animEffect>
                                      </p:childTnLst>
                                    </p:cTn>
                                  </p:par>
                                  <p:par>
                                    <p:cTn id="72" presetID="53" presetClass="entr" presetSubtype="16" fill="hold" nodeType="withEffect">
                                      <p:stCondLst>
                                        <p:cond delay="30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Effect transition="in" filter="fade">
                                          <p:cBhvr>
                                            <p:cTn id="76" dur="1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500"/>
                                </p:stCondLst>
                                <p:childTnLst>
                                  <p:par>
                                    <p:cTn id="85" presetID="53" presetClass="entr" presetSubtype="16" fill="hold" grpId="1" nodeType="afterEffect">
                                      <p:stCondLst>
                                        <p:cond delay="0"/>
                                      </p:stCondLst>
                                      <p:iterate type="lt">
                                        <p:tmPct val="0"/>
                                      </p:iterate>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1000"/>
                                </p:stCondLst>
                                <p:childTnLst>
                                  <p:par>
                                    <p:cTn id="91" presetID="23" presetClass="entr" presetSubtype="32" fill="hold" grpId="0" nodeType="afterEffect">
                                      <p:stCondLst>
                                        <p:cond delay="0"/>
                                      </p:stCondLst>
                                      <p:iterate type="lt">
                                        <p:tmPct val="15000"/>
                                      </p:iterate>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strVal val="4*#ppt_w"/>
                                              </p:val>
                                            </p:tav>
                                            <p:tav tm="100000">
                                              <p:val>
                                                <p:strVal val="#ppt_w"/>
                                              </p:val>
                                            </p:tav>
                                          </p:tavLst>
                                        </p:anim>
                                        <p:anim calcmode="lin" valueType="num">
                                          <p:cBhvr>
                                            <p:cTn id="94" dur="500" fill="hold"/>
                                            <p:tgtEl>
                                              <p:spTgt spid="12"/>
                                            </p:tgtEl>
                                            <p:attrNameLst>
                                              <p:attrName>ppt_h</p:attrName>
                                            </p:attrNameLst>
                                          </p:cBhvr>
                                          <p:tavLst>
                                            <p:tav tm="0">
                                              <p:val>
                                                <p:strVal val="4*#ppt_h"/>
                                              </p:val>
                                            </p:tav>
                                            <p:tav tm="100000">
                                              <p:val>
                                                <p:strVal val="#ppt_h"/>
                                              </p:val>
                                            </p:tav>
                                          </p:tavLst>
                                        </p:anim>
                                      </p:childTnLst>
                                    </p:cTn>
                                  </p:par>
                                </p:childTnLst>
                              </p:cTn>
                            </p:par>
                            <p:par>
                              <p:cTn id="95" fill="hold">
                                <p:stCondLst>
                                  <p:cond delay="2100"/>
                                </p:stCondLst>
                                <p:childTnLst>
                                  <p:par>
                                    <p:cTn id="96" presetID="23" presetClass="entr" presetSubtype="32" fill="hold" grpId="0" nodeType="afterEffect">
                                      <p:stCondLst>
                                        <p:cond delay="0"/>
                                      </p:stCondLst>
                                      <p:iterate type="lt">
                                        <p:tmPct val="15000"/>
                                      </p:iterate>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strVal val="4*#ppt_w"/>
                                              </p:val>
                                            </p:tav>
                                            <p:tav tm="100000">
                                              <p:val>
                                                <p:strVal val="#ppt_w"/>
                                              </p:val>
                                            </p:tav>
                                          </p:tavLst>
                                        </p:anim>
                                        <p:anim calcmode="lin" valueType="num">
                                          <p:cBhvr>
                                            <p:cTn id="99" dur="500" fill="hold"/>
                                            <p:tgtEl>
                                              <p:spTgt spid="10"/>
                                            </p:tgtEl>
                                            <p:attrNameLst>
                                              <p:attrName>ppt_h</p:attrName>
                                            </p:attrNameLst>
                                          </p:cBhvr>
                                          <p:tavLst>
                                            <p:tav tm="0">
                                              <p:val>
                                                <p:strVal val="4*#ppt_h"/>
                                              </p:val>
                                            </p:tav>
                                            <p:tav tm="100000">
                                              <p:val>
                                                <p:strVal val="#ppt_h"/>
                                              </p:val>
                                            </p:tav>
                                          </p:tavLst>
                                        </p:anim>
                                      </p:childTnLst>
                                    </p:cTn>
                                  </p:par>
                                  <p:par>
                                    <p:cTn id="100" presetID="34" presetClass="emph" presetSubtype="0" fill="hold" grpId="1" nodeType="withEffect">
                                      <p:stCondLst>
                                        <p:cond delay="1750"/>
                                      </p:stCondLst>
                                      <p:iterate type="lt">
                                        <p:tmPct val="10000"/>
                                      </p:iterate>
                                      <p:childTnLst>
                                        <p:animMotion origin="layout" path="M 0 3.61308E-6 L 0 -0.0722 " pathEditMode="relative" rAng="0" ptsTypes="AA">
                                          <p:cBhvr>
                                            <p:cTn id="101" dur="250" accel="50000" decel="50000" autoRev="1" fill="hold">
                                              <p:stCondLst>
                                                <p:cond delay="0"/>
                                              </p:stCondLst>
                                            </p:cTn>
                                            <p:tgtEl>
                                              <p:spTgt spid="10"/>
                                            </p:tgtEl>
                                            <p:attrNameLst>
                                              <p:attrName>ppt_x</p:attrName>
                                              <p:attrName>ppt_y</p:attrName>
                                            </p:attrNameLst>
                                          </p:cBhvr>
                                          <p:rCtr x="0" y="-3610"/>
                                        </p:animMotion>
                                        <p:animRot by="1500000">
                                          <p:cBhvr>
                                            <p:cTn id="102" dur="125" fill="hold">
                                              <p:stCondLst>
                                                <p:cond delay="0"/>
                                              </p:stCondLst>
                                            </p:cTn>
                                            <p:tgtEl>
                                              <p:spTgt spid="10"/>
                                            </p:tgtEl>
                                            <p:attrNameLst>
                                              <p:attrName>r</p:attrName>
                                            </p:attrNameLst>
                                          </p:cBhvr>
                                        </p:animRot>
                                        <p:animRot by="-1500000">
                                          <p:cBhvr>
                                            <p:cTn id="103" dur="125" fill="hold">
                                              <p:stCondLst>
                                                <p:cond delay="125"/>
                                              </p:stCondLst>
                                            </p:cTn>
                                            <p:tgtEl>
                                              <p:spTgt spid="10"/>
                                            </p:tgtEl>
                                            <p:attrNameLst>
                                              <p:attrName>r</p:attrName>
                                            </p:attrNameLst>
                                          </p:cBhvr>
                                        </p:animRot>
                                        <p:animRot by="-1500000">
                                          <p:cBhvr>
                                            <p:cTn id="104" dur="125" fill="hold">
                                              <p:stCondLst>
                                                <p:cond delay="250"/>
                                              </p:stCondLst>
                                            </p:cTn>
                                            <p:tgtEl>
                                              <p:spTgt spid="10"/>
                                            </p:tgtEl>
                                            <p:attrNameLst>
                                              <p:attrName>r</p:attrName>
                                            </p:attrNameLst>
                                          </p:cBhvr>
                                        </p:animRot>
                                        <p:animRot by="1500000">
                                          <p:cBhvr>
                                            <p:cTn id="105" dur="125" fill="hold">
                                              <p:stCondLst>
                                                <p:cond delay="375"/>
                                              </p:stCondLst>
                                            </p:cTn>
                                            <p:tgtEl>
                                              <p:spTgt spid="10"/>
                                            </p:tgtEl>
                                            <p:attrNameLst>
                                              <p:attrName>r</p:attrName>
                                            </p:attrNameLst>
                                          </p:cBhvr>
                                        </p:animRot>
                                      </p:childTnLst>
                                    </p:cTn>
                                  </p:par>
                                </p:childTnLst>
                              </p:cTn>
                            </p:par>
                            <p:par>
                              <p:cTn id="106" fill="hold">
                                <p:stCondLst>
                                  <p:cond delay="4600"/>
                                </p:stCondLst>
                                <p:childTnLst>
                                  <p:par>
                                    <p:cTn id="107" presetID="23" presetClass="entr" presetSubtype="32" fill="hold" grpId="0" nodeType="afterEffect">
                                      <p:stCondLst>
                                        <p:cond delay="0"/>
                                      </p:stCondLst>
                                      <p:iterate type="lt">
                                        <p:tmPct val="15000"/>
                                      </p:iterate>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strVal val="4*#ppt_w"/>
                                              </p:val>
                                            </p:tav>
                                            <p:tav tm="100000">
                                              <p:val>
                                                <p:strVal val="#ppt_w"/>
                                              </p:val>
                                            </p:tav>
                                          </p:tavLst>
                                        </p:anim>
                                        <p:anim calcmode="lin" valueType="num">
                                          <p:cBhvr>
                                            <p:cTn id="110" dur="500" fill="hold"/>
                                            <p:tgtEl>
                                              <p:spTgt spid="11"/>
                                            </p:tgtEl>
                                            <p:attrNameLst>
                                              <p:attrName>ppt_h</p:attrName>
                                            </p:attrNameLst>
                                          </p:cBhvr>
                                          <p:tavLst>
                                            <p:tav tm="0">
                                              <p:val>
                                                <p:strVal val="4*#ppt_h"/>
                                              </p:val>
                                            </p:tav>
                                            <p:tav tm="100000">
                                              <p:val>
                                                <p:strVal val="#ppt_h"/>
                                              </p:val>
                                            </p:tav>
                                          </p:tavLst>
                                        </p:anim>
                                      </p:childTnLst>
                                    </p:cTn>
                                  </p:par>
                                  <p:par>
                                    <p:cTn id="111" presetID="6" presetClass="emph" presetSubtype="0" repeatCount="2000" autoRev="1" fill="hold" grpId="1" nodeType="withEffect">
                                      <p:stCondLst>
                                        <p:cond delay="1000"/>
                                      </p:stCondLst>
                                      <p:iterate type="lt">
                                        <p:tmPct val="0"/>
                                      </p:iterate>
                                      <p:childTnLst>
                                        <p:animScale>
                                          <p:cBhvr>
                                            <p:cTn id="112" dur="5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10" grpId="0"/>
          <p:bldP spid="10" grpId="1"/>
          <p:bldP spid="11" grpId="0"/>
          <p:bldP spid="11" grpId="1"/>
          <p:bldP spid="12" grpId="0"/>
          <p:bldP spid="12"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algn="ctr"/>
            <a:r>
              <a:rPr lang="en-US" sz="4000" b="1" dirty="0">
                <a:solidFill>
                  <a:schemeClr val="bg2"/>
                </a:solidFill>
                <a:latin typeface="Calibri" panose="020F0502020204030204" pitchFamily="34" charset="0"/>
                <a:cs typeface="Calibri" panose="020F0502020204030204" pitchFamily="34" charset="0"/>
              </a:rPr>
              <a:t>1. </a:t>
            </a:r>
            <a:r>
              <a:rPr lang="en-US" sz="4000" b="1" dirty="0" err="1">
                <a:solidFill>
                  <a:schemeClr val="bg2"/>
                </a:solidFill>
                <a:latin typeface="Calibri" panose="020F0502020204030204" pitchFamily="34" charset="0"/>
                <a:cs typeface="Calibri" panose="020F0502020204030204" pitchFamily="34" charset="0"/>
              </a:rPr>
              <a:t>Vị</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trí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địa</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lí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và</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một</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số</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thành</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tựu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tiêu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biểu</a:t>
            </a:r>
            <a:endParaRPr lang="en-US" sz="40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4B194F16-CDEB-48D7-B786-5AC1F08C0DC3}"/>
              </a:ext>
            </a:extLst>
          </p:cNvPr>
          <p:cNvSpPr txBox="1"/>
          <p:nvPr/>
        </p:nvSpPr>
        <p:spPr>
          <a:xfrm>
            <a:off x="1939662" y="83123"/>
            <a:ext cx="4715082" cy="677108"/>
          </a:xfrm>
          <a:prstGeom prst="rect">
            <a:avLst/>
          </a:prstGeom>
          <a:noFill/>
        </p:spPr>
        <p:txBody>
          <a:bodyPr wrap="square" lIns="0" tIns="0" rIns="0" bIns="0" rtlCol="0">
            <a:spAutoFit/>
          </a:bodyPr>
          <a:lstStyle/>
          <a:p>
            <a:pPr algn="ctr" defTabSz="685800"/>
            <a:r>
              <a:rPr lang="en-US" sz="4400" b="1" dirty="0">
                <a:solidFill>
                  <a:srgbClr val="C00000"/>
                </a:solidFill>
                <a:latin typeface="+mj-lt"/>
              </a:rPr>
              <a:t>NHIỆM VỤ</a:t>
            </a:r>
          </a:p>
        </p:txBody>
      </p:sp>
      <p:grpSp>
        <p:nvGrpSpPr>
          <p:cNvPr id="104" name="Group 103">
            <a:extLst>
              <a:ext uri="{FF2B5EF4-FFF2-40B4-BE49-F238E27FC236}">
                <a16:creationId xmlns:a16="http://schemas.microsoft.com/office/drawing/2014/main" id="{A7C5F0AB-AF49-4647-84D8-FBC736A0C349}"/>
              </a:ext>
            </a:extLst>
          </p:cNvPr>
          <p:cNvGrpSpPr/>
          <p:nvPr/>
        </p:nvGrpSpPr>
        <p:grpSpPr>
          <a:xfrm rot="5400000">
            <a:off x="3995937" y="-2828057"/>
            <a:ext cx="1188132" cy="8532951"/>
            <a:chOff x="188795" y="1366688"/>
            <a:chExt cx="6160079" cy="2019403"/>
          </a:xfrm>
        </p:grpSpPr>
        <p:sp>
          <p:nvSpPr>
            <p:cNvPr id="105" name="Rectangle: Single Corner Snipped 104">
              <a:extLst>
                <a:ext uri="{FF2B5EF4-FFF2-40B4-BE49-F238E27FC236}">
                  <a16:creationId xmlns:a16="http://schemas.microsoft.com/office/drawing/2014/main" id="{1FB3D563-07C5-4D16-8287-75DF6DE51C60}"/>
                </a:ext>
              </a:extLst>
            </p:cNvPr>
            <p:cNvSpPr/>
            <p:nvPr/>
          </p:nvSpPr>
          <p:spPr>
            <a:xfrm>
              <a:off x="188795" y="1366688"/>
              <a:ext cx="6160079" cy="2017771"/>
            </a:xfrm>
            <a:prstGeom prst="snip1Rect">
              <a:avLst>
                <a:gd name="adj" fmla="val 628"/>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200">
                <a:solidFill>
                  <a:prstClr val="white"/>
                </a:solidFill>
                <a:latin typeface="UVN Thanh Pho Nang" panose="02060406040706070204" pitchFamily="18" charset="0"/>
              </a:endParaRPr>
            </a:p>
          </p:txBody>
        </p:sp>
        <p:sp>
          <p:nvSpPr>
            <p:cNvPr id="106" name="TextBox 105">
              <a:extLst>
                <a:ext uri="{FF2B5EF4-FFF2-40B4-BE49-F238E27FC236}">
                  <a16:creationId xmlns:a16="http://schemas.microsoft.com/office/drawing/2014/main" id="{35978ED6-7E1D-409F-912E-16AD0729A888}"/>
                </a:ext>
              </a:extLst>
            </p:cNvPr>
            <p:cNvSpPr txBox="1"/>
            <p:nvPr/>
          </p:nvSpPr>
          <p:spPr>
            <a:xfrm rot="16200000">
              <a:off x="2471853" y="-299504"/>
              <a:ext cx="1875820" cy="5495370"/>
            </a:xfrm>
            <a:prstGeom prst="rect">
              <a:avLst/>
            </a:prstGeom>
            <a:noFill/>
          </p:spPr>
          <p:txBody>
            <a:bodyPr wrap="square" lIns="0" tIns="0" rIns="0" bIns="0" rtlCol="0">
              <a:spAutoFit/>
            </a:bodyPr>
            <a:lstStyle>
              <a:defPPr>
                <a:defRPr lang="zh-CN"/>
              </a:defPPr>
              <a:lvl1pPr algn="ctr" defTabSz="685800">
                <a:defRPr sz="4000">
                  <a:solidFill>
                    <a:prstClr val="white"/>
                  </a:solidFill>
                  <a:latin typeface="UVN Thanh Pho Nang" panose="02060406040706070204" pitchFamily="18" charset="0"/>
                  <a:cs typeface="Times New Roman" panose="02020603050405020304" pitchFamily="18" charset="0"/>
                </a:defRPr>
              </a:lvl1pPr>
            </a:lstStyle>
            <a:p>
              <a:r>
                <a:rPr lang="en-US" sz="3600" b="0" i="0" dirty="0" err="1">
                  <a:solidFill>
                    <a:schemeClr val="bg1"/>
                  </a:solidFill>
                  <a:effectLst/>
                  <a:latin typeface="Cambria" panose="02040503050406030204" pitchFamily="18" charset="0"/>
                  <a:ea typeface="Cambria" panose="02040503050406030204" pitchFamily="18" charset="0"/>
                </a:rPr>
                <a:t>Đọc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thông</a:t>
              </a:r>
              <a:r>
                <a:rPr lang="en-US" sz="3600" b="0" i="0" dirty="0">
                  <a:solidFill>
                    <a:schemeClr val="bg1"/>
                  </a:solidFill>
                  <a:effectLst/>
                  <a:latin typeface="Cambria" panose="02040503050406030204" pitchFamily="18" charset="0"/>
                  <a:ea typeface="Cambria" panose="02040503050406030204" pitchFamily="18" charset="0"/>
                </a:rPr>
                <a:t> tin </a:t>
              </a:r>
              <a:r>
                <a:rPr lang="en-US" sz="3600" b="0" i="0" dirty="0" err="1">
                  <a:solidFill>
                    <a:schemeClr val="bg1"/>
                  </a:solidFill>
                  <a:effectLst/>
                  <a:latin typeface="Cambria" panose="02040503050406030204" pitchFamily="18" charset="0"/>
                  <a:ea typeface="Cambria" panose="02040503050406030204" pitchFamily="18" charset="0"/>
                </a:rPr>
                <a:t>và</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quan</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sát</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các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hình</a:t>
              </a:r>
              <a:r>
                <a:rPr lang="en-US" sz="3600" b="0" i="0" dirty="0">
                  <a:solidFill>
                    <a:schemeClr val="bg1"/>
                  </a:solidFill>
                  <a:effectLst/>
                  <a:latin typeface="Cambria" panose="02040503050406030204" pitchFamily="18" charset="0"/>
                  <a:ea typeface="Cambria" panose="02040503050406030204" pitchFamily="18" charset="0"/>
                </a:rPr>
                <a:t> 1, 2, </a:t>
              </a:r>
              <a:r>
                <a:rPr lang="en-US" sz="3600" b="0" i="0" dirty="0" err="1">
                  <a:solidFill>
                    <a:schemeClr val="bg1"/>
                  </a:solidFill>
                  <a:effectLst/>
                  <a:latin typeface="Cambria" panose="02040503050406030204" pitchFamily="18" charset="0"/>
                  <a:ea typeface="Cambria" panose="02040503050406030204" pitchFamily="18" charset="0"/>
                </a:rPr>
                <a:t>em</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hãy</a:t>
              </a:r>
              <a:r>
                <a:rPr lang="en-US" sz="3600" b="0" i="0" dirty="0">
                  <a:solidFill>
                    <a:schemeClr val="bg1"/>
                  </a:solidFill>
                  <a:effectLst/>
                  <a:latin typeface="Cambria" panose="02040503050406030204" pitchFamily="18" charset="0"/>
                  <a:ea typeface="Cambria" panose="02040503050406030204" pitchFamily="18" charset="0"/>
                </a:rPr>
                <a:t>:</a:t>
              </a:r>
              <a:endParaRPr lang="en-US" sz="6600" dirty="0">
                <a:solidFill>
                  <a:schemeClr val="bg1"/>
                </a:solidFill>
                <a:latin typeface="Cambria" panose="02040503050406030204" pitchFamily="18" charset="0"/>
                <a:ea typeface="Cambria" panose="02040503050406030204" pitchFamily="18" charset="0"/>
              </a:endParaRPr>
            </a:p>
          </p:txBody>
        </p:sp>
      </p:grpSp>
      <p:pic>
        <p:nvPicPr>
          <p:cNvPr id="21" name="图片 1">
            <a:extLst>
              <a:ext uri="{FF2B5EF4-FFF2-40B4-BE49-F238E27FC236}">
                <a16:creationId xmlns:a16="http://schemas.microsoft.com/office/drawing/2014/main" id="{834C18EF-82DB-4DBA-8041-82030431D75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015716" y="143593"/>
            <a:ext cx="947083" cy="686353"/>
          </a:xfrm>
          <a:prstGeom prst="rect">
            <a:avLst/>
          </a:prstGeom>
        </p:spPr>
      </p:pic>
      <p:pic>
        <p:nvPicPr>
          <p:cNvPr id="22" name="图片 1">
            <a:extLst>
              <a:ext uri="{FF2B5EF4-FFF2-40B4-BE49-F238E27FC236}">
                <a16:creationId xmlns:a16="http://schemas.microsoft.com/office/drawing/2014/main" id="{5BF0CA94-B381-4EB9-955B-B52B8E95348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5707661" y="90009"/>
            <a:ext cx="947083" cy="686353"/>
          </a:xfrm>
          <a:prstGeom prst="rect">
            <a:avLst/>
          </a:prstGeom>
        </p:spPr>
      </p:pic>
      <p:grpSp>
        <p:nvGrpSpPr>
          <p:cNvPr id="4" name="Group 3">
            <a:extLst>
              <a:ext uri="{FF2B5EF4-FFF2-40B4-BE49-F238E27FC236}">
                <a16:creationId xmlns:a16="http://schemas.microsoft.com/office/drawing/2014/main" id="{34902484-D614-B45A-7994-8BB8AA42A5A4}"/>
              </a:ext>
            </a:extLst>
          </p:cNvPr>
          <p:cNvGrpSpPr/>
          <p:nvPr/>
        </p:nvGrpSpPr>
        <p:grpSpPr>
          <a:xfrm>
            <a:off x="323528" y="2464532"/>
            <a:ext cx="8496944" cy="1548172"/>
            <a:chOff x="323528" y="709981"/>
            <a:chExt cx="2988332" cy="4032448"/>
          </a:xfrm>
        </p:grpSpPr>
        <p:sp>
          <p:nvSpPr>
            <p:cNvPr id="5" name="Rectangle: Rounded Corners 4">
              <a:extLst>
                <a:ext uri="{FF2B5EF4-FFF2-40B4-BE49-F238E27FC236}">
                  <a16:creationId xmlns:a16="http://schemas.microsoft.com/office/drawing/2014/main" id="{8C6893DB-FD70-6C17-5540-898D582AB359}"/>
                </a:ext>
              </a:extLst>
            </p:cNvPr>
            <p:cNvSpPr/>
            <p:nvPr/>
          </p:nvSpPr>
          <p:spPr>
            <a:xfrm>
              <a:off x="323528" y="709981"/>
              <a:ext cx="2988332" cy="4032448"/>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A79C65-E7EA-5212-40BA-74961E30A6F4}"/>
                </a:ext>
              </a:extLst>
            </p:cNvPr>
            <p:cNvSpPr txBox="1"/>
            <p:nvPr/>
          </p:nvSpPr>
          <p:spPr>
            <a:xfrm>
              <a:off x="395536" y="855385"/>
              <a:ext cx="2844316" cy="2983066"/>
            </a:xfrm>
            <a:prstGeom prst="rect">
              <a:avLst/>
            </a:prstGeom>
            <a:noFill/>
          </p:spPr>
          <p:txBody>
            <a:bodyPr wrap="square" rtlCol="0">
              <a:spAutoFit/>
            </a:bodyPr>
            <a:lstStyle/>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Xác định vị trí địa lí của nước Ai Cập hiện nay.</a:t>
              </a:r>
            </a:p>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Kể tên và mô tả một số thành tựu tiêu biểu của văn minh Ai Cập.</a:t>
              </a:r>
              <a:endParaRPr lang="en-US"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40588145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14:presetBounceEnd="40000">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14:bounceEnd="40000">
                                          <p:cBhvr additive="base">
                                            <p:cTn id="21" dur="1750" fill="hold"/>
                                            <p:tgtEl>
                                              <p:spTgt spid="104"/>
                                            </p:tgtEl>
                                            <p:attrNameLst>
                                              <p:attrName>ppt_x</p:attrName>
                                            </p:attrNameLst>
                                          </p:cBhvr>
                                          <p:tavLst>
                                            <p:tav tm="0">
                                              <p:val>
                                                <p:strVal val="#ppt_x"/>
                                              </p:val>
                                            </p:tav>
                                            <p:tav tm="100000">
                                              <p:val>
                                                <p:strVal val="#ppt_x"/>
                                              </p:val>
                                            </p:tav>
                                          </p:tavLst>
                                        </p:anim>
                                        <p:anim calcmode="lin" valueType="num" p14:bounceEnd="40000">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1750" fill="hold"/>
                                            <p:tgtEl>
                                              <p:spTgt spid="104"/>
                                            </p:tgtEl>
                                            <p:attrNameLst>
                                              <p:attrName>ppt_x</p:attrName>
                                            </p:attrNameLst>
                                          </p:cBhvr>
                                          <p:tavLst>
                                            <p:tav tm="0">
                                              <p:val>
                                                <p:strVal val="#ppt_x"/>
                                              </p:val>
                                            </p:tav>
                                            <p:tav tm="100000">
                                              <p:val>
                                                <p:strVal val="#ppt_x"/>
                                              </p:val>
                                            </p:tav>
                                          </p:tavLst>
                                        </p:anim>
                                        <p:anim calcmode="lin" valueType="num">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3851920" y="304292"/>
            <a:ext cx="4928431" cy="4549321"/>
          </a:xfrm>
          <a:prstGeom prst="rect">
            <a:avLst/>
          </a:prstGeom>
        </p:spPr>
      </p:pic>
      <p:pic>
        <p:nvPicPr>
          <p:cNvPr id="6" name="Picture 5">
            <a:extLst>
              <a:ext uri="{FF2B5EF4-FFF2-40B4-BE49-F238E27FC236}">
                <a16:creationId xmlns:a16="http://schemas.microsoft.com/office/drawing/2014/main" id="{951486BF-3CF2-0CDB-A604-B51302C29380}"/>
              </a:ext>
            </a:extLst>
          </p:cNvPr>
          <p:cNvPicPr>
            <a:picLocks noChangeAspect="1"/>
          </p:cNvPicPr>
          <p:nvPr/>
        </p:nvPicPr>
        <p:blipFill>
          <a:blip r:embed="rId3"/>
          <a:stretch>
            <a:fillRect/>
          </a:stretch>
        </p:blipFill>
        <p:spPr>
          <a:xfrm>
            <a:off x="179511" y="736340"/>
            <a:ext cx="3788447" cy="2520280"/>
          </a:xfrm>
          <a:prstGeom prst="rect">
            <a:avLst/>
          </a:prstGeom>
        </p:spPr>
      </p:pic>
    </p:spTree>
    <p:extLst>
      <p:ext uri="{BB962C8B-B14F-4D97-AF65-F5344CB8AC3E}">
        <p14:creationId xmlns:p14="http://schemas.microsoft.com/office/powerpoint/2010/main" val="2239231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287524" y="412304"/>
            <a:ext cx="4460379" cy="4117273"/>
          </a:xfrm>
          <a:prstGeom prst="rect">
            <a:avLst/>
          </a:prstGeom>
        </p:spPr>
      </p:pic>
      <p:sp>
        <p:nvSpPr>
          <p:cNvPr id="2" name="Freeform: Shape 1">
            <a:extLst>
              <a:ext uri="{FF2B5EF4-FFF2-40B4-BE49-F238E27FC236}">
                <a16:creationId xmlns:a16="http://schemas.microsoft.com/office/drawing/2014/main" id="{15DF5FED-72BD-1CAB-E95F-D7549C902973}"/>
              </a:ext>
            </a:extLst>
          </p:cNvPr>
          <p:cNvSpPr/>
          <p:nvPr/>
        </p:nvSpPr>
        <p:spPr>
          <a:xfrm>
            <a:off x="1009366" y="881146"/>
            <a:ext cx="2772925" cy="2833302"/>
          </a:xfrm>
          <a:custGeom>
            <a:avLst/>
            <a:gdLst>
              <a:gd name="connsiteX0" fmla="*/ 129478 w 2772925"/>
              <a:gd name="connsiteY0" fmla="*/ 16629 h 2833302"/>
              <a:gd name="connsiteX1" fmla="*/ 378859 w 2772925"/>
              <a:gd name="connsiteY1" fmla="*/ 8316 h 2833302"/>
              <a:gd name="connsiteX2" fmla="*/ 445361 w 2772925"/>
              <a:gd name="connsiteY2" fmla="*/ 8316 h 2833302"/>
              <a:gd name="connsiteX3" fmla="*/ 503550 w 2772925"/>
              <a:gd name="connsiteY3" fmla="*/ 49879 h 2833302"/>
              <a:gd name="connsiteX4" fmla="*/ 553427 w 2772925"/>
              <a:gd name="connsiteY4" fmla="*/ 58192 h 2833302"/>
              <a:gd name="connsiteX5" fmla="*/ 769558 w 2772925"/>
              <a:gd name="connsiteY5" fmla="*/ 74818 h 2833302"/>
              <a:gd name="connsiteX6" fmla="*/ 869310 w 2772925"/>
              <a:gd name="connsiteY6" fmla="*/ 108069 h 2833302"/>
              <a:gd name="connsiteX7" fmla="*/ 935812 w 2772925"/>
              <a:gd name="connsiteY7" fmla="*/ 141319 h 2833302"/>
              <a:gd name="connsiteX8" fmla="*/ 960750 w 2772925"/>
              <a:gd name="connsiteY8" fmla="*/ 149632 h 2833302"/>
              <a:gd name="connsiteX9" fmla="*/ 994001 w 2772925"/>
              <a:gd name="connsiteY9" fmla="*/ 166258 h 2833302"/>
              <a:gd name="connsiteX10" fmla="*/ 1251696 w 2772925"/>
              <a:gd name="connsiteY10" fmla="*/ 157945 h 2833302"/>
              <a:gd name="connsiteX11" fmla="*/ 1268321 w 2772925"/>
              <a:gd name="connsiteY11" fmla="*/ 141319 h 2833302"/>
              <a:gd name="connsiteX12" fmla="*/ 1343136 w 2772925"/>
              <a:gd name="connsiteY12" fmla="*/ 58192 h 2833302"/>
              <a:gd name="connsiteX13" fmla="*/ 1393012 w 2772925"/>
              <a:gd name="connsiteY13" fmla="*/ 41567 h 2833302"/>
              <a:gd name="connsiteX14" fmla="*/ 1492765 w 2772925"/>
              <a:gd name="connsiteY14" fmla="*/ 8316 h 2833302"/>
              <a:gd name="connsiteX15" fmla="*/ 1584205 w 2772925"/>
              <a:gd name="connsiteY15" fmla="*/ 3 h 2833302"/>
              <a:gd name="connsiteX16" fmla="*/ 1742147 w 2772925"/>
              <a:gd name="connsiteY16" fmla="*/ 8316 h 2833302"/>
              <a:gd name="connsiteX17" fmla="*/ 1800336 w 2772925"/>
              <a:gd name="connsiteY17" fmla="*/ 41567 h 2833302"/>
              <a:gd name="connsiteX18" fmla="*/ 1833587 w 2772925"/>
              <a:gd name="connsiteY18" fmla="*/ 58192 h 2833302"/>
              <a:gd name="connsiteX19" fmla="*/ 1866838 w 2772925"/>
              <a:gd name="connsiteY19" fmla="*/ 66505 h 2833302"/>
              <a:gd name="connsiteX20" fmla="*/ 1900089 w 2772925"/>
              <a:gd name="connsiteY20" fmla="*/ 83130 h 2833302"/>
              <a:gd name="connsiteX21" fmla="*/ 1974903 w 2772925"/>
              <a:gd name="connsiteY21" fmla="*/ 108069 h 2833302"/>
              <a:gd name="connsiteX22" fmla="*/ 2282474 w 2772925"/>
              <a:gd name="connsiteY22" fmla="*/ 91443 h 2833302"/>
              <a:gd name="connsiteX23" fmla="*/ 2324038 w 2772925"/>
              <a:gd name="connsiteY23" fmla="*/ 99756 h 2833302"/>
              <a:gd name="connsiteX24" fmla="*/ 2340663 w 2772925"/>
              <a:gd name="connsiteY24" fmla="*/ 157945 h 2833302"/>
              <a:gd name="connsiteX25" fmla="*/ 2357289 w 2772925"/>
              <a:gd name="connsiteY25" fmla="*/ 191196 h 2833302"/>
              <a:gd name="connsiteX26" fmla="*/ 2415478 w 2772925"/>
              <a:gd name="connsiteY26" fmla="*/ 274323 h 2833302"/>
              <a:gd name="connsiteX27" fmla="*/ 2423790 w 2772925"/>
              <a:gd name="connsiteY27" fmla="*/ 307574 h 2833302"/>
              <a:gd name="connsiteX28" fmla="*/ 2440416 w 2772925"/>
              <a:gd name="connsiteY28" fmla="*/ 365763 h 2833302"/>
              <a:gd name="connsiteX29" fmla="*/ 2473667 w 2772925"/>
              <a:gd name="connsiteY29" fmla="*/ 490454 h 2833302"/>
              <a:gd name="connsiteX30" fmla="*/ 2490292 w 2772925"/>
              <a:gd name="connsiteY30" fmla="*/ 523705 h 2833302"/>
              <a:gd name="connsiteX31" fmla="*/ 2523543 w 2772925"/>
              <a:gd name="connsiteY31" fmla="*/ 556956 h 2833302"/>
              <a:gd name="connsiteX32" fmla="*/ 2498605 w 2772925"/>
              <a:gd name="connsiteY32" fmla="*/ 706585 h 2833302"/>
              <a:gd name="connsiteX33" fmla="*/ 2490292 w 2772925"/>
              <a:gd name="connsiteY33" fmla="*/ 739836 h 2833302"/>
              <a:gd name="connsiteX34" fmla="*/ 2457041 w 2772925"/>
              <a:gd name="connsiteY34" fmla="*/ 814650 h 2833302"/>
              <a:gd name="connsiteX35" fmla="*/ 2423790 w 2772925"/>
              <a:gd name="connsiteY35" fmla="*/ 847901 h 2833302"/>
              <a:gd name="connsiteX36" fmla="*/ 2415478 w 2772925"/>
              <a:gd name="connsiteY36" fmla="*/ 955967 h 2833302"/>
              <a:gd name="connsiteX37" fmla="*/ 2365601 w 2772925"/>
              <a:gd name="connsiteY37" fmla="*/ 1072345 h 2833302"/>
              <a:gd name="connsiteX38" fmla="*/ 2299099 w 2772925"/>
              <a:gd name="connsiteY38" fmla="*/ 1064032 h 2833302"/>
              <a:gd name="connsiteX39" fmla="*/ 2240910 w 2772925"/>
              <a:gd name="connsiteY39" fmla="*/ 1030781 h 2833302"/>
              <a:gd name="connsiteX40" fmla="*/ 2182721 w 2772925"/>
              <a:gd name="connsiteY40" fmla="*/ 980905 h 2833302"/>
              <a:gd name="connsiteX41" fmla="*/ 2149470 w 2772925"/>
              <a:gd name="connsiteY41" fmla="*/ 922716 h 2833302"/>
              <a:gd name="connsiteX42" fmla="*/ 2099594 w 2772925"/>
              <a:gd name="connsiteY42" fmla="*/ 856214 h 2833302"/>
              <a:gd name="connsiteX43" fmla="*/ 2091281 w 2772925"/>
              <a:gd name="connsiteY43" fmla="*/ 831276 h 2833302"/>
              <a:gd name="connsiteX44" fmla="*/ 2074656 w 2772925"/>
              <a:gd name="connsiteY44" fmla="*/ 764774 h 2833302"/>
              <a:gd name="connsiteX45" fmla="*/ 2058030 w 2772925"/>
              <a:gd name="connsiteY45" fmla="*/ 706585 h 2833302"/>
              <a:gd name="connsiteX46" fmla="*/ 2033092 w 2772925"/>
              <a:gd name="connsiteY46" fmla="*/ 623458 h 2833302"/>
              <a:gd name="connsiteX47" fmla="*/ 1966590 w 2772925"/>
              <a:gd name="connsiteY47" fmla="*/ 581894 h 2833302"/>
              <a:gd name="connsiteX48" fmla="*/ 1941652 w 2772925"/>
              <a:gd name="connsiteY48" fmla="*/ 565269 h 2833302"/>
              <a:gd name="connsiteX49" fmla="*/ 1925027 w 2772925"/>
              <a:gd name="connsiteY49" fmla="*/ 606832 h 2833302"/>
              <a:gd name="connsiteX50" fmla="*/ 1941652 w 2772925"/>
              <a:gd name="connsiteY50" fmla="*/ 706585 h 2833302"/>
              <a:gd name="connsiteX51" fmla="*/ 1958278 w 2772925"/>
              <a:gd name="connsiteY51" fmla="*/ 731523 h 2833302"/>
              <a:gd name="connsiteX52" fmla="*/ 1974903 w 2772925"/>
              <a:gd name="connsiteY52" fmla="*/ 773087 h 2833302"/>
              <a:gd name="connsiteX53" fmla="*/ 2008154 w 2772925"/>
              <a:gd name="connsiteY53" fmla="*/ 839589 h 2833302"/>
              <a:gd name="connsiteX54" fmla="*/ 2016467 w 2772925"/>
              <a:gd name="connsiteY54" fmla="*/ 864527 h 2833302"/>
              <a:gd name="connsiteX55" fmla="*/ 2041405 w 2772925"/>
              <a:gd name="connsiteY55" fmla="*/ 922716 h 2833302"/>
              <a:gd name="connsiteX56" fmla="*/ 2157783 w 2772925"/>
              <a:gd name="connsiteY56" fmla="*/ 997530 h 2833302"/>
              <a:gd name="connsiteX57" fmla="*/ 2199347 w 2772925"/>
              <a:gd name="connsiteY57" fmla="*/ 1064032 h 2833302"/>
              <a:gd name="connsiteX58" fmla="*/ 2224285 w 2772925"/>
              <a:gd name="connsiteY58" fmla="*/ 1163785 h 2833302"/>
              <a:gd name="connsiteX59" fmla="*/ 2257536 w 2772925"/>
              <a:gd name="connsiteY59" fmla="*/ 1230287 h 2833302"/>
              <a:gd name="connsiteX60" fmla="*/ 2290787 w 2772925"/>
              <a:gd name="connsiteY60" fmla="*/ 1280163 h 2833302"/>
              <a:gd name="connsiteX61" fmla="*/ 2324038 w 2772925"/>
              <a:gd name="connsiteY61" fmla="*/ 1371603 h 2833302"/>
              <a:gd name="connsiteX62" fmla="*/ 2357289 w 2772925"/>
              <a:gd name="connsiteY62" fmla="*/ 1438105 h 2833302"/>
              <a:gd name="connsiteX63" fmla="*/ 2365601 w 2772925"/>
              <a:gd name="connsiteY63" fmla="*/ 1471356 h 2833302"/>
              <a:gd name="connsiteX64" fmla="*/ 2373914 w 2772925"/>
              <a:gd name="connsiteY64" fmla="*/ 1512919 h 2833302"/>
              <a:gd name="connsiteX65" fmla="*/ 2440416 w 2772925"/>
              <a:gd name="connsiteY65" fmla="*/ 1604359 h 2833302"/>
              <a:gd name="connsiteX66" fmla="*/ 2473667 w 2772925"/>
              <a:gd name="connsiteY66" fmla="*/ 1654236 h 2833302"/>
              <a:gd name="connsiteX67" fmla="*/ 2481979 w 2772925"/>
              <a:gd name="connsiteY67" fmla="*/ 1687487 h 2833302"/>
              <a:gd name="connsiteX68" fmla="*/ 2523543 w 2772925"/>
              <a:gd name="connsiteY68" fmla="*/ 1745676 h 2833302"/>
              <a:gd name="connsiteX69" fmla="*/ 2540169 w 2772925"/>
              <a:gd name="connsiteY69" fmla="*/ 1778927 h 2833302"/>
              <a:gd name="connsiteX70" fmla="*/ 2606670 w 2772925"/>
              <a:gd name="connsiteY70" fmla="*/ 1862054 h 2833302"/>
              <a:gd name="connsiteX71" fmla="*/ 2631609 w 2772925"/>
              <a:gd name="connsiteY71" fmla="*/ 1920243 h 2833302"/>
              <a:gd name="connsiteX72" fmla="*/ 2698110 w 2772925"/>
              <a:gd name="connsiteY72" fmla="*/ 2044934 h 2833302"/>
              <a:gd name="connsiteX73" fmla="*/ 2731361 w 2772925"/>
              <a:gd name="connsiteY73" fmla="*/ 2103123 h 2833302"/>
              <a:gd name="connsiteX74" fmla="*/ 2747987 w 2772925"/>
              <a:gd name="connsiteY74" fmla="*/ 2169625 h 2833302"/>
              <a:gd name="connsiteX75" fmla="*/ 2756299 w 2772925"/>
              <a:gd name="connsiteY75" fmla="*/ 2252752 h 2833302"/>
              <a:gd name="connsiteX76" fmla="*/ 2772925 w 2772925"/>
              <a:gd name="connsiteY76" fmla="*/ 2335879 h 2833302"/>
              <a:gd name="connsiteX77" fmla="*/ 2656547 w 2772925"/>
              <a:gd name="connsiteY77" fmla="*/ 2427319 h 2833302"/>
              <a:gd name="connsiteX78" fmla="*/ 2631609 w 2772925"/>
              <a:gd name="connsiteY78" fmla="*/ 2510447 h 2833302"/>
              <a:gd name="connsiteX79" fmla="*/ 2606670 w 2772925"/>
              <a:gd name="connsiteY79" fmla="*/ 2535385 h 2833302"/>
              <a:gd name="connsiteX80" fmla="*/ 2556794 w 2772925"/>
              <a:gd name="connsiteY80" fmla="*/ 2576949 h 2833302"/>
              <a:gd name="connsiteX81" fmla="*/ 2523543 w 2772925"/>
              <a:gd name="connsiteY81" fmla="*/ 2601887 h 2833302"/>
              <a:gd name="connsiteX82" fmla="*/ 2498605 w 2772925"/>
              <a:gd name="connsiteY82" fmla="*/ 2626825 h 2833302"/>
              <a:gd name="connsiteX83" fmla="*/ 2490292 w 2772925"/>
              <a:gd name="connsiteY83" fmla="*/ 2676701 h 2833302"/>
              <a:gd name="connsiteX84" fmla="*/ 2481979 w 2772925"/>
              <a:gd name="connsiteY84" fmla="*/ 2709952 h 2833302"/>
              <a:gd name="connsiteX85" fmla="*/ 2457041 w 2772925"/>
              <a:gd name="connsiteY85" fmla="*/ 2726578 h 2833302"/>
              <a:gd name="connsiteX86" fmla="*/ 2324038 w 2772925"/>
              <a:gd name="connsiteY86" fmla="*/ 2751516 h 2833302"/>
              <a:gd name="connsiteX87" fmla="*/ 2299099 w 2772925"/>
              <a:gd name="connsiteY87" fmla="*/ 2818018 h 2833302"/>
              <a:gd name="connsiteX88" fmla="*/ 2157783 w 2772925"/>
              <a:gd name="connsiteY88" fmla="*/ 2784767 h 2833302"/>
              <a:gd name="connsiteX89" fmla="*/ 2124532 w 2772925"/>
              <a:gd name="connsiteY89" fmla="*/ 2776454 h 2833302"/>
              <a:gd name="connsiteX90" fmla="*/ 2091281 w 2772925"/>
              <a:gd name="connsiteY90" fmla="*/ 2743203 h 2833302"/>
              <a:gd name="connsiteX91" fmla="*/ 2066343 w 2772925"/>
              <a:gd name="connsiteY91" fmla="*/ 2726578 h 2833302"/>
              <a:gd name="connsiteX92" fmla="*/ 944125 w 2772925"/>
              <a:gd name="connsiteY92" fmla="*/ 2734890 h 2833302"/>
              <a:gd name="connsiteX93" fmla="*/ 195979 w 2772925"/>
              <a:gd name="connsiteY93" fmla="*/ 2726578 h 2833302"/>
              <a:gd name="connsiteX94" fmla="*/ 104539 w 2772925"/>
              <a:gd name="connsiteY94" fmla="*/ 2709952 h 2833302"/>
              <a:gd name="connsiteX95" fmla="*/ 54663 w 2772925"/>
              <a:gd name="connsiteY95" fmla="*/ 2676701 h 2833302"/>
              <a:gd name="connsiteX96" fmla="*/ 13099 w 2772925"/>
              <a:gd name="connsiteY96" fmla="*/ 2643450 h 2833302"/>
              <a:gd name="connsiteX97" fmla="*/ 13099 w 2772925"/>
              <a:gd name="connsiteY97" fmla="*/ 2468883 h 2833302"/>
              <a:gd name="connsiteX98" fmla="*/ 38038 w 2772925"/>
              <a:gd name="connsiteY98" fmla="*/ 2377443 h 2833302"/>
              <a:gd name="connsiteX99" fmla="*/ 54663 w 2772925"/>
              <a:gd name="connsiteY99" fmla="*/ 2294316 h 2833302"/>
              <a:gd name="connsiteX100" fmla="*/ 79601 w 2772925"/>
              <a:gd name="connsiteY100" fmla="*/ 2069872 h 2833302"/>
              <a:gd name="connsiteX101" fmla="*/ 104539 w 2772925"/>
              <a:gd name="connsiteY101" fmla="*/ 1870367 h 2833302"/>
              <a:gd name="connsiteX102" fmla="*/ 121165 w 2772925"/>
              <a:gd name="connsiteY102" fmla="*/ 1787239 h 2833302"/>
              <a:gd name="connsiteX103" fmla="*/ 104539 w 2772925"/>
              <a:gd name="connsiteY103" fmla="*/ 1712425 h 2833302"/>
              <a:gd name="connsiteX104" fmla="*/ 87914 w 2772925"/>
              <a:gd name="connsiteY104" fmla="*/ 1645923 h 2833302"/>
              <a:gd name="connsiteX105" fmla="*/ 79601 w 2772925"/>
              <a:gd name="connsiteY105" fmla="*/ 1072345 h 2833302"/>
              <a:gd name="connsiteX106" fmla="*/ 62976 w 2772925"/>
              <a:gd name="connsiteY106" fmla="*/ 1030781 h 2833302"/>
              <a:gd name="connsiteX107" fmla="*/ 54663 w 2772925"/>
              <a:gd name="connsiteY107" fmla="*/ 972592 h 2833302"/>
              <a:gd name="connsiteX108" fmla="*/ 46350 w 2772925"/>
              <a:gd name="connsiteY108" fmla="*/ 922716 h 2833302"/>
              <a:gd name="connsiteX109" fmla="*/ 54663 w 2772925"/>
              <a:gd name="connsiteY109" fmla="*/ 773087 h 2833302"/>
              <a:gd name="connsiteX110" fmla="*/ 71289 w 2772925"/>
              <a:gd name="connsiteY110" fmla="*/ 656709 h 2833302"/>
              <a:gd name="connsiteX111" fmla="*/ 79601 w 2772925"/>
              <a:gd name="connsiteY111" fmla="*/ 623458 h 2833302"/>
              <a:gd name="connsiteX112" fmla="*/ 62976 w 2772925"/>
              <a:gd name="connsiteY112" fmla="*/ 365763 h 2833302"/>
              <a:gd name="connsiteX113" fmla="*/ 71289 w 2772925"/>
              <a:gd name="connsiteY113" fmla="*/ 315887 h 2833302"/>
              <a:gd name="connsiteX114" fmla="*/ 87914 w 2772925"/>
              <a:gd name="connsiteY114" fmla="*/ 232759 h 2833302"/>
              <a:gd name="connsiteX115" fmla="*/ 112852 w 2772925"/>
              <a:gd name="connsiteY115" fmla="*/ 99756 h 2833302"/>
              <a:gd name="connsiteX116" fmla="*/ 129478 w 2772925"/>
              <a:gd name="connsiteY116" fmla="*/ 16629 h 28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72925" h="2833302">
                <a:moveTo>
                  <a:pt x="129478" y="16629"/>
                </a:moveTo>
                <a:cubicBezTo>
                  <a:pt x="173812" y="1389"/>
                  <a:pt x="295821" y="13061"/>
                  <a:pt x="378859" y="8316"/>
                </a:cubicBezTo>
                <a:cubicBezTo>
                  <a:pt x="447365" y="4401"/>
                  <a:pt x="395639" y="-8259"/>
                  <a:pt x="445361" y="8316"/>
                </a:cubicBezTo>
                <a:cubicBezTo>
                  <a:pt x="464712" y="27665"/>
                  <a:pt x="473202" y="38843"/>
                  <a:pt x="503550" y="49879"/>
                </a:cubicBezTo>
                <a:cubicBezTo>
                  <a:pt x="519390" y="55639"/>
                  <a:pt x="536646" y="56619"/>
                  <a:pt x="553427" y="58192"/>
                </a:cubicBezTo>
                <a:cubicBezTo>
                  <a:pt x="625368" y="64937"/>
                  <a:pt x="697514" y="69276"/>
                  <a:pt x="769558" y="74818"/>
                </a:cubicBezTo>
                <a:cubicBezTo>
                  <a:pt x="836021" y="108048"/>
                  <a:pt x="767232" y="76660"/>
                  <a:pt x="869310" y="108069"/>
                </a:cubicBezTo>
                <a:cubicBezTo>
                  <a:pt x="944100" y="131082"/>
                  <a:pt x="882423" y="114624"/>
                  <a:pt x="935812" y="141319"/>
                </a:cubicBezTo>
                <a:cubicBezTo>
                  <a:pt x="943649" y="145238"/>
                  <a:pt x="952696" y="146180"/>
                  <a:pt x="960750" y="149632"/>
                </a:cubicBezTo>
                <a:cubicBezTo>
                  <a:pt x="972140" y="154514"/>
                  <a:pt x="982917" y="160716"/>
                  <a:pt x="994001" y="166258"/>
                </a:cubicBezTo>
                <a:cubicBezTo>
                  <a:pt x="1079899" y="163487"/>
                  <a:pt x="1166106" y="165726"/>
                  <a:pt x="1251696" y="157945"/>
                </a:cubicBezTo>
                <a:cubicBezTo>
                  <a:pt x="1259501" y="157235"/>
                  <a:pt x="1263425" y="147439"/>
                  <a:pt x="1268321" y="141319"/>
                </a:cubicBezTo>
                <a:cubicBezTo>
                  <a:pt x="1291560" y="112270"/>
                  <a:pt x="1301503" y="72069"/>
                  <a:pt x="1343136" y="58192"/>
                </a:cubicBezTo>
                <a:cubicBezTo>
                  <a:pt x="1359761" y="52650"/>
                  <a:pt x="1376508" y="47461"/>
                  <a:pt x="1393012" y="41567"/>
                </a:cubicBezTo>
                <a:cubicBezTo>
                  <a:pt x="1415640" y="33486"/>
                  <a:pt x="1462881" y="12301"/>
                  <a:pt x="1492765" y="8316"/>
                </a:cubicBezTo>
                <a:cubicBezTo>
                  <a:pt x="1523102" y="4271"/>
                  <a:pt x="1553725" y="2774"/>
                  <a:pt x="1584205" y="3"/>
                </a:cubicBezTo>
                <a:cubicBezTo>
                  <a:pt x="1636852" y="2774"/>
                  <a:pt x="1689643" y="3543"/>
                  <a:pt x="1742147" y="8316"/>
                </a:cubicBezTo>
                <a:cubicBezTo>
                  <a:pt x="1768902" y="10748"/>
                  <a:pt x="1777984" y="27597"/>
                  <a:pt x="1800336" y="41567"/>
                </a:cubicBezTo>
                <a:cubicBezTo>
                  <a:pt x="1810844" y="48135"/>
                  <a:pt x="1821984" y="53841"/>
                  <a:pt x="1833587" y="58192"/>
                </a:cubicBezTo>
                <a:cubicBezTo>
                  <a:pt x="1844284" y="62203"/>
                  <a:pt x="1856141" y="62494"/>
                  <a:pt x="1866838" y="66505"/>
                </a:cubicBezTo>
                <a:cubicBezTo>
                  <a:pt x="1878441" y="70856"/>
                  <a:pt x="1888523" y="78682"/>
                  <a:pt x="1900089" y="83130"/>
                </a:cubicBezTo>
                <a:cubicBezTo>
                  <a:pt x="1924624" y="92567"/>
                  <a:pt x="1974903" y="108069"/>
                  <a:pt x="1974903" y="108069"/>
                </a:cubicBezTo>
                <a:cubicBezTo>
                  <a:pt x="2077427" y="102527"/>
                  <a:pt x="2180088" y="99122"/>
                  <a:pt x="2282474" y="91443"/>
                </a:cubicBezTo>
                <a:cubicBezTo>
                  <a:pt x="2322627" y="88431"/>
                  <a:pt x="2294257" y="69975"/>
                  <a:pt x="2324038" y="99756"/>
                </a:cubicBezTo>
                <a:cubicBezTo>
                  <a:pt x="2328257" y="116634"/>
                  <a:pt x="2333506" y="141246"/>
                  <a:pt x="2340663" y="157945"/>
                </a:cubicBezTo>
                <a:cubicBezTo>
                  <a:pt x="2345545" y="169335"/>
                  <a:pt x="2350183" y="181044"/>
                  <a:pt x="2357289" y="191196"/>
                </a:cubicBezTo>
                <a:cubicBezTo>
                  <a:pt x="2426585" y="290189"/>
                  <a:pt x="2377836" y="199042"/>
                  <a:pt x="2415478" y="274323"/>
                </a:cubicBezTo>
                <a:cubicBezTo>
                  <a:pt x="2418249" y="285407"/>
                  <a:pt x="2420784" y="296552"/>
                  <a:pt x="2423790" y="307574"/>
                </a:cubicBezTo>
                <a:cubicBezTo>
                  <a:pt x="2429098" y="327036"/>
                  <a:pt x="2437270" y="345837"/>
                  <a:pt x="2440416" y="365763"/>
                </a:cubicBezTo>
                <a:cubicBezTo>
                  <a:pt x="2459575" y="487101"/>
                  <a:pt x="2421658" y="438445"/>
                  <a:pt x="2473667" y="490454"/>
                </a:cubicBezTo>
                <a:cubicBezTo>
                  <a:pt x="2479209" y="501538"/>
                  <a:pt x="2482857" y="513791"/>
                  <a:pt x="2490292" y="523705"/>
                </a:cubicBezTo>
                <a:cubicBezTo>
                  <a:pt x="2499697" y="536245"/>
                  <a:pt x="2520819" y="541520"/>
                  <a:pt x="2523543" y="556956"/>
                </a:cubicBezTo>
                <a:cubicBezTo>
                  <a:pt x="2538651" y="642567"/>
                  <a:pt x="2518501" y="646896"/>
                  <a:pt x="2498605" y="706585"/>
                </a:cubicBezTo>
                <a:cubicBezTo>
                  <a:pt x="2494992" y="717424"/>
                  <a:pt x="2493905" y="728997"/>
                  <a:pt x="2490292" y="739836"/>
                </a:cubicBezTo>
                <a:cubicBezTo>
                  <a:pt x="2486654" y="750751"/>
                  <a:pt x="2465733" y="803061"/>
                  <a:pt x="2457041" y="814650"/>
                </a:cubicBezTo>
                <a:cubicBezTo>
                  <a:pt x="2447636" y="827190"/>
                  <a:pt x="2423790" y="847901"/>
                  <a:pt x="2423790" y="847901"/>
                </a:cubicBezTo>
                <a:cubicBezTo>
                  <a:pt x="2421019" y="883923"/>
                  <a:pt x="2423153" y="920663"/>
                  <a:pt x="2415478" y="955967"/>
                </a:cubicBezTo>
                <a:cubicBezTo>
                  <a:pt x="2408198" y="989454"/>
                  <a:pt x="2382879" y="1037791"/>
                  <a:pt x="2365601" y="1072345"/>
                </a:cubicBezTo>
                <a:cubicBezTo>
                  <a:pt x="2343434" y="1069574"/>
                  <a:pt x="2320292" y="1071097"/>
                  <a:pt x="2299099" y="1064032"/>
                </a:cubicBezTo>
                <a:cubicBezTo>
                  <a:pt x="2277906" y="1056967"/>
                  <a:pt x="2259498" y="1043173"/>
                  <a:pt x="2240910" y="1030781"/>
                </a:cubicBezTo>
                <a:cubicBezTo>
                  <a:pt x="2212305" y="1011711"/>
                  <a:pt x="2203466" y="1001648"/>
                  <a:pt x="2182721" y="980905"/>
                </a:cubicBezTo>
                <a:cubicBezTo>
                  <a:pt x="2172556" y="960574"/>
                  <a:pt x="2164160" y="940343"/>
                  <a:pt x="2149470" y="922716"/>
                </a:cubicBezTo>
                <a:cubicBezTo>
                  <a:pt x="2113411" y="879445"/>
                  <a:pt x="2130163" y="917353"/>
                  <a:pt x="2099594" y="856214"/>
                </a:cubicBezTo>
                <a:cubicBezTo>
                  <a:pt x="2095675" y="848377"/>
                  <a:pt x="2093587" y="839730"/>
                  <a:pt x="2091281" y="831276"/>
                </a:cubicBezTo>
                <a:cubicBezTo>
                  <a:pt x="2085269" y="809232"/>
                  <a:pt x="2081882" y="786451"/>
                  <a:pt x="2074656" y="764774"/>
                </a:cubicBezTo>
                <a:cubicBezTo>
                  <a:pt x="2065400" y="737006"/>
                  <a:pt x="2064988" y="737895"/>
                  <a:pt x="2058030" y="706585"/>
                </a:cubicBezTo>
                <a:cubicBezTo>
                  <a:pt x="2051280" y="676208"/>
                  <a:pt x="2050226" y="650872"/>
                  <a:pt x="2033092" y="623458"/>
                </a:cubicBezTo>
                <a:cubicBezTo>
                  <a:pt x="2013200" y="591631"/>
                  <a:pt x="1999272" y="598234"/>
                  <a:pt x="1966590" y="581894"/>
                </a:cubicBezTo>
                <a:cubicBezTo>
                  <a:pt x="1957654" y="577426"/>
                  <a:pt x="1949965" y="570811"/>
                  <a:pt x="1941652" y="565269"/>
                </a:cubicBezTo>
                <a:cubicBezTo>
                  <a:pt x="1936110" y="579123"/>
                  <a:pt x="1926171" y="591954"/>
                  <a:pt x="1925027" y="606832"/>
                </a:cubicBezTo>
                <a:cubicBezTo>
                  <a:pt x="1924349" y="615641"/>
                  <a:pt x="1933243" y="686964"/>
                  <a:pt x="1941652" y="706585"/>
                </a:cubicBezTo>
                <a:cubicBezTo>
                  <a:pt x="1945588" y="715768"/>
                  <a:pt x="1953810" y="722587"/>
                  <a:pt x="1958278" y="731523"/>
                </a:cubicBezTo>
                <a:cubicBezTo>
                  <a:pt x="1964951" y="744870"/>
                  <a:pt x="1968650" y="759539"/>
                  <a:pt x="1974903" y="773087"/>
                </a:cubicBezTo>
                <a:cubicBezTo>
                  <a:pt x="1985289" y="795590"/>
                  <a:pt x="2000316" y="816077"/>
                  <a:pt x="2008154" y="839589"/>
                </a:cubicBezTo>
                <a:cubicBezTo>
                  <a:pt x="2010925" y="847902"/>
                  <a:pt x="2014060" y="856102"/>
                  <a:pt x="2016467" y="864527"/>
                </a:cubicBezTo>
                <a:cubicBezTo>
                  <a:pt x="2022652" y="886174"/>
                  <a:pt x="2022421" y="906896"/>
                  <a:pt x="2041405" y="922716"/>
                </a:cubicBezTo>
                <a:cubicBezTo>
                  <a:pt x="2097375" y="969357"/>
                  <a:pt x="2107948" y="972613"/>
                  <a:pt x="2157783" y="997530"/>
                </a:cubicBezTo>
                <a:cubicBezTo>
                  <a:pt x="2167096" y="1011500"/>
                  <a:pt x="2195588" y="1053380"/>
                  <a:pt x="2199347" y="1064032"/>
                </a:cubicBezTo>
                <a:cubicBezTo>
                  <a:pt x="2210754" y="1096352"/>
                  <a:pt x="2212963" y="1131435"/>
                  <a:pt x="2224285" y="1163785"/>
                </a:cubicBezTo>
                <a:cubicBezTo>
                  <a:pt x="2232472" y="1187177"/>
                  <a:pt x="2243788" y="1209666"/>
                  <a:pt x="2257536" y="1230287"/>
                </a:cubicBezTo>
                <a:lnTo>
                  <a:pt x="2290787" y="1280163"/>
                </a:lnTo>
                <a:cubicBezTo>
                  <a:pt x="2331691" y="1423332"/>
                  <a:pt x="2285567" y="1275426"/>
                  <a:pt x="2324038" y="1371603"/>
                </a:cubicBezTo>
                <a:cubicBezTo>
                  <a:pt x="2349510" y="1435283"/>
                  <a:pt x="2325423" y="1406239"/>
                  <a:pt x="2357289" y="1438105"/>
                </a:cubicBezTo>
                <a:cubicBezTo>
                  <a:pt x="2360060" y="1449189"/>
                  <a:pt x="2363123" y="1460203"/>
                  <a:pt x="2365601" y="1471356"/>
                </a:cubicBezTo>
                <a:cubicBezTo>
                  <a:pt x="2368666" y="1485148"/>
                  <a:pt x="2368067" y="1500057"/>
                  <a:pt x="2373914" y="1512919"/>
                </a:cubicBezTo>
                <a:cubicBezTo>
                  <a:pt x="2385256" y="1537871"/>
                  <a:pt x="2422875" y="1582433"/>
                  <a:pt x="2440416" y="1604359"/>
                </a:cubicBezTo>
                <a:cubicBezTo>
                  <a:pt x="2466372" y="1682227"/>
                  <a:pt x="2423851" y="1567055"/>
                  <a:pt x="2473667" y="1654236"/>
                </a:cubicBezTo>
                <a:cubicBezTo>
                  <a:pt x="2479335" y="1664155"/>
                  <a:pt x="2477479" y="1676986"/>
                  <a:pt x="2481979" y="1687487"/>
                </a:cubicBezTo>
                <a:cubicBezTo>
                  <a:pt x="2486772" y="1698672"/>
                  <a:pt x="2519677" y="1739490"/>
                  <a:pt x="2523543" y="1745676"/>
                </a:cubicBezTo>
                <a:cubicBezTo>
                  <a:pt x="2530111" y="1756184"/>
                  <a:pt x="2533063" y="1768775"/>
                  <a:pt x="2540169" y="1778927"/>
                </a:cubicBezTo>
                <a:cubicBezTo>
                  <a:pt x="2565702" y="1815403"/>
                  <a:pt x="2584688" y="1826882"/>
                  <a:pt x="2606670" y="1862054"/>
                </a:cubicBezTo>
                <a:cubicBezTo>
                  <a:pt x="2649912" y="1931241"/>
                  <a:pt x="2603328" y="1863680"/>
                  <a:pt x="2631609" y="1920243"/>
                </a:cubicBezTo>
                <a:cubicBezTo>
                  <a:pt x="2652675" y="1962375"/>
                  <a:pt x="2675554" y="2003580"/>
                  <a:pt x="2698110" y="2044934"/>
                </a:cubicBezTo>
                <a:cubicBezTo>
                  <a:pt x="2708807" y="2064546"/>
                  <a:pt x="2724296" y="2081930"/>
                  <a:pt x="2731361" y="2103123"/>
                </a:cubicBezTo>
                <a:cubicBezTo>
                  <a:pt x="2744142" y="2141465"/>
                  <a:pt x="2737956" y="2119469"/>
                  <a:pt x="2747987" y="2169625"/>
                </a:cubicBezTo>
                <a:cubicBezTo>
                  <a:pt x="2750758" y="2197334"/>
                  <a:pt x="2752168" y="2225213"/>
                  <a:pt x="2756299" y="2252752"/>
                </a:cubicBezTo>
                <a:cubicBezTo>
                  <a:pt x="2760491" y="2280697"/>
                  <a:pt x="2772925" y="2335879"/>
                  <a:pt x="2772925" y="2335879"/>
                </a:cubicBezTo>
                <a:cubicBezTo>
                  <a:pt x="2732776" y="2516543"/>
                  <a:pt x="2802887" y="2310246"/>
                  <a:pt x="2656547" y="2427319"/>
                </a:cubicBezTo>
                <a:cubicBezTo>
                  <a:pt x="2633957" y="2445391"/>
                  <a:pt x="2643732" y="2484180"/>
                  <a:pt x="2631609" y="2510447"/>
                </a:cubicBezTo>
                <a:cubicBezTo>
                  <a:pt x="2626682" y="2521121"/>
                  <a:pt x="2615457" y="2527575"/>
                  <a:pt x="2606670" y="2535385"/>
                </a:cubicBezTo>
                <a:cubicBezTo>
                  <a:pt x="2590495" y="2549763"/>
                  <a:pt x="2573693" y="2563430"/>
                  <a:pt x="2556794" y="2576949"/>
                </a:cubicBezTo>
                <a:cubicBezTo>
                  <a:pt x="2545975" y="2585604"/>
                  <a:pt x="2534062" y="2592871"/>
                  <a:pt x="2523543" y="2601887"/>
                </a:cubicBezTo>
                <a:cubicBezTo>
                  <a:pt x="2514617" y="2609538"/>
                  <a:pt x="2506918" y="2618512"/>
                  <a:pt x="2498605" y="2626825"/>
                </a:cubicBezTo>
                <a:cubicBezTo>
                  <a:pt x="2495834" y="2643450"/>
                  <a:pt x="2493598" y="2660174"/>
                  <a:pt x="2490292" y="2676701"/>
                </a:cubicBezTo>
                <a:cubicBezTo>
                  <a:pt x="2488051" y="2687904"/>
                  <a:pt x="2488316" y="2700446"/>
                  <a:pt x="2481979" y="2709952"/>
                </a:cubicBezTo>
                <a:cubicBezTo>
                  <a:pt x="2476437" y="2718265"/>
                  <a:pt x="2466703" y="2724035"/>
                  <a:pt x="2457041" y="2726578"/>
                </a:cubicBezTo>
                <a:cubicBezTo>
                  <a:pt x="2413419" y="2738058"/>
                  <a:pt x="2368372" y="2743203"/>
                  <a:pt x="2324038" y="2751516"/>
                </a:cubicBezTo>
                <a:cubicBezTo>
                  <a:pt x="2315725" y="2773683"/>
                  <a:pt x="2321424" y="2810139"/>
                  <a:pt x="2299099" y="2818018"/>
                </a:cubicBezTo>
                <a:cubicBezTo>
                  <a:pt x="2184176" y="2858579"/>
                  <a:pt x="2212434" y="2808189"/>
                  <a:pt x="2157783" y="2784767"/>
                </a:cubicBezTo>
                <a:cubicBezTo>
                  <a:pt x="2147282" y="2780267"/>
                  <a:pt x="2135616" y="2779225"/>
                  <a:pt x="2124532" y="2776454"/>
                </a:cubicBezTo>
                <a:cubicBezTo>
                  <a:pt x="2113448" y="2765370"/>
                  <a:pt x="2103182" y="2753404"/>
                  <a:pt x="2091281" y="2743203"/>
                </a:cubicBezTo>
                <a:cubicBezTo>
                  <a:pt x="2083696" y="2736701"/>
                  <a:pt x="2076333" y="2726650"/>
                  <a:pt x="2066343" y="2726578"/>
                </a:cubicBezTo>
                <a:lnTo>
                  <a:pt x="944125" y="2734890"/>
                </a:lnTo>
                <a:lnTo>
                  <a:pt x="195979" y="2726578"/>
                </a:lnTo>
                <a:cubicBezTo>
                  <a:pt x="184318" y="2726340"/>
                  <a:pt x="125749" y="2721736"/>
                  <a:pt x="104539" y="2709952"/>
                </a:cubicBezTo>
                <a:cubicBezTo>
                  <a:pt x="87072" y="2700248"/>
                  <a:pt x="71288" y="2687785"/>
                  <a:pt x="54663" y="2676701"/>
                </a:cubicBezTo>
                <a:cubicBezTo>
                  <a:pt x="23202" y="2655727"/>
                  <a:pt x="36790" y="2667141"/>
                  <a:pt x="13099" y="2643450"/>
                </a:cubicBezTo>
                <a:cubicBezTo>
                  <a:pt x="-4679" y="2572331"/>
                  <a:pt x="-4051" y="2588932"/>
                  <a:pt x="13099" y="2468883"/>
                </a:cubicBezTo>
                <a:cubicBezTo>
                  <a:pt x="17567" y="2437607"/>
                  <a:pt x="30720" y="2408177"/>
                  <a:pt x="38038" y="2377443"/>
                </a:cubicBezTo>
                <a:cubicBezTo>
                  <a:pt x="44583" y="2349954"/>
                  <a:pt x="50879" y="2322319"/>
                  <a:pt x="54663" y="2294316"/>
                </a:cubicBezTo>
                <a:cubicBezTo>
                  <a:pt x="64744" y="2219719"/>
                  <a:pt x="70264" y="2144566"/>
                  <a:pt x="79601" y="2069872"/>
                </a:cubicBezTo>
                <a:cubicBezTo>
                  <a:pt x="87914" y="2003370"/>
                  <a:pt x="94788" y="1936673"/>
                  <a:pt x="104539" y="1870367"/>
                </a:cubicBezTo>
                <a:cubicBezTo>
                  <a:pt x="108650" y="1842410"/>
                  <a:pt x="121165" y="1787239"/>
                  <a:pt x="121165" y="1787239"/>
                </a:cubicBezTo>
                <a:cubicBezTo>
                  <a:pt x="92378" y="1672097"/>
                  <a:pt x="136176" y="1849519"/>
                  <a:pt x="104539" y="1712425"/>
                </a:cubicBezTo>
                <a:cubicBezTo>
                  <a:pt x="99401" y="1690161"/>
                  <a:pt x="93456" y="1668090"/>
                  <a:pt x="87914" y="1645923"/>
                </a:cubicBezTo>
                <a:cubicBezTo>
                  <a:pt x="85143" y="1454730"/>
                  <a:pt x="87346" y="1263401"/>
                  <a:pt x="79601" y="1072345"/>
                </a:cubicBezTo>
                <a:cubicBezTo>
                  <a:pt x="78997" y="1057435"/>
                  <a:pt x="66595" y="1045257"/>
                  <a:pt x="62976" y="1030781"/>
                </a:cubicBezTo>
                <a:cubicBezTo>
                  <a:pt x="58224" y="1011773"/>
                  <a:pt x="57642" y="991957"/>
                  <a:pt x="54663" y="972592"/>
                </a:cubicBezTo>
                <a:cubicBezTo>
                  <a:pt x="52100" y="955933"/>
                  <a:pt x="49121" y="939341"/>
                  <a:pt x="46350" y="922716"/>
                </a:cubicBezTo>
                <a:cubicBezTo>
                  <a:pt x="49121" y="872840"/>
                  <a:pt x="50832" y="822893"/>
                  <a:pt x="54663" y="773087"/>
                </a:cubicBezTo>
                <a:cubicBezTo>
                  <a:pt x="56579" y="748181"/>
                  <a:pt x="65707" y="684620"/>
                  <a:pt x="71289" y="656709"/>
                </a:cubicBezTo>
                <a:cubicBezTo>
                  <a:pt x="73530" y="645506"/>
                  <a:pt x="76830" y="634542"/>
                  <a:pt x="79601" y="623458"/>
                </a:cubicBezTo>
                <a:cubicBezTo>
                  <a:pt x="74059" y="537560"/>
                  <a:pt x="65301" y="451808"/>
                  <a:pt x="62976" y="365763"/>
                </a:cubicBezTo>
                <a:cubicBezTo>
                  <a:pt x="62521" y="348914"/>
                  <a:pt x="67984" y="332414"/>
                  <a:pt x="71289" y="315887"/>
                </a:cubicBezTo>
                <a:cubicBezTo>
                  <a:pt x="84503" y="249816"/>
                  <a:pt x="76521" y="318202"/>
                  <a:pt x="87914" y="232759"/>
                </a:cubicBezTo>
                <a:cubicBezTo>
                  <a:pt x="94105" y="186325"/>
                  <a:pt x="92831" y="143136"/>
                  <a:pt x="112852" y="99756"/>
                </a:cubicBezTo>
                <a:cubicBezTo>
                  <a:pt x="128036" y="66857"/>
                  <a:pt x="85144" y="31869"/>
                  <a:pt x="129478" y="16629"/>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3997256-8C24-B3C4-7820-1DB1F661DD31}"/>
              </a:ext>
            </a:extLst>
          </p:cNvPr>
          <p:cNvGrpSpPr/>
          <p:nvPr/>
        </p:nvGrpSpPr>
        <p:grpSpPr>
          <a:xfrm>
            <a:off x="4788024" y="628328"/>
            <a:ext cx="4248472" cy="3492388"/>
            <a:chOff x="323528" y="709981"/>
            <a:chExt cx="2988332" cy="9846676"/>
          </a:xfrm>
        </p:grpSpPr>
        <p:sp>
          <p:nvSpPr>
            <p:cNvPr id="5" name="Rectangle: Rounded Corners 4">
              <a:extLst>
                <a:ext uri="{FF2B5EF4-FFF2-40B4-BE49-F238E27FC236}">
                  <a16:creationId xmlns:a16="http://schemas.microsoft.com/office/drawing/2014/main" id="{96252C26-FF2E-4752-6D9F-E564808FC4F7}"/>
                </a:ext>
              </a:extLst>
            </p:cNvPr>
            <p:cNvSpPr/>
            <p:nvPr/>
          </p:nvSpPr>
          <p:spPr>
            <a:xfrm>
              <a:off x="323528" y="709981"/>
              <a:ext cx="2988332" cy="9846676"/>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C613984-B02F-70AE-D5D5-D05B45D47E88}"/>
                </a:ext>
              </a:extLst>
            </p:cNvPr>
            <p:cNvSpPr txBox="1"/>
            <p:nvPr/>
          </p:nvSpPr>
          <p:spPr>
            <a:xfrm>
              <a:off x="395536" y="855386"/>
              <a:ext cx="2844316" cy="9619808"/>
            </a:xfrm>
            <a:prstGeom prst="rect">
              <a:avLst/>
            </a:prstGeom>
            <a:noFill/>
          </p:spPr>
          <p:txBody>
            <a:bodyPr wrap="square" rtlCol="0">
              <a:spAutoFit/>
            </a:bodyP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Ai Cập là một quốc gia nằm ở phía Đông Bắc của châu Phi. Đây cũng là quốc gia duy nhất có lãnh thổ trải dài cả 3 châu lục: </a:t>
              </a:r>
              <a:r>
                <a:rPr lang="vi-VN"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Âu - Á - Phi, giáp với Địa Trung Hải, Israel, Jordan, Sudan và Libya.</a:t>
              </a:r>
              <a:endParaRPr lang="en-US"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06200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359532" y="448308"/>
            <a:ext cx="8208912" cy="3970318"/>
          </a:xfrm>
          <a:prstGeom prst="rect">
            <a:avLst/>
          </a:prstGeom>
          <a:noFill/>
        </p:spPr>
        <p:txBody>
          <a:bodyPr wrap="square" rtlCol="0">
            <a:spAutoFit/>
          </a:bodyPr>
          <a:lstStyle/>
          <a:p>
            <a:pPr marL="0" marR="0" algn="just">
              <a:spcBef>
                <a:spcPts val="0"/>
              </a:spcBef>
              <a:spcAft>
                <a:spcPts val="0"/>
              </a:spcAft>
            </a:pPr>
            <a:r>
              <a:rPr lang="nl-NL" sz="2800" b="1" dirty="0">
                <a:effectLst/>
                <a:latin typeface="Cambria" panose="02040503050406030204" pitchFamily="18" charset="0"/>
                <a:ea typeface="Cambria" panose="02040503050406030204" pitchFamily="18" charset="0"/>
              </a:rPr>
              <a:t>Thời cổ đại, người Ai Cập đã sáng tạo nên một nền văn minh vô cùng rực rỡ với nhiều thành tựu nổi bật</a:t>
            </a:r>
            <a:endParaRPr lang="en-US" sz="2800" b="1" dirty="0">
              <a:effectLst/>
              <a:latin typeface="Cambria" panose="02040503050406030204" pitchFamily="18" charset="0"/>
              <a:ea typeface="Cambria" panose="02040503050406030204" pitchFamily="18" charset="0"/>
            </a:endParaRPr>
          </a:p>
          <a:p>
            <a:pPr marL="30480" marR="30480" algn="just">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 Thành tựu về chữ viết: </a:t>
            </a:r>
            <a:r>
              <a:rPr lang="nl-NL" sz="2800" dirty="0">
                <a:solidFill>
                  <a:srgbClr val="000000"/>
                </a:solidFill>
                <a:effectLst/>
                <a:latin typeface="Cambria" panose="02040503050406030204" pitchFamily="18" charset="0"/>
                <a:ea typeface="Cambria" panose="02040503050406030204" pitchFamily="18" charset="0"/>
              </a:rPr>
              <a:t>sáng tạo ra chữ tượng hình từ khoảng hơn 3000 năm TCN. Cung điện, đền thờ và kim tự tháp là các loại hình kiến trúc tiêu biểu nhất của Ai Cập cổ đại. Nhiều tác phẩm điêu khắc nổi tiếng, ví dụ như: tượng nhân sư; tượng bán thân Nữ hoàng Nê-phéc-ti…</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7660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ăn tự Ai Cập cổ đại: Chữ tượng hình | Biên Niên Sử">
            <a:extLst>
              <a:ext uri="{FF2B5EF4-FFF2-40B4-BE49-F238E27FC236}">
                <a16:creationId xmlns:a16="http://schemas.microsoft.com/office/drawing/2014/main" id="{776A3CF4-00B4-D4E3-756E-E84EB1C35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4312"/>
            <a:ext cx="4288477" cy="2412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0ECBE8-171A-BDFA-4401-5689B7407270}"/>
              </a:ext>
            </a:extLst>
          </p:cNvPr>
          <p:cNvSpPr txBox="1"/>
          <p:nvPr/>
        </p:nvSpPr>
        <p:spPr>
          <a:xfrm>
            <a:off x="1367644" y="3040596"/>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Chữ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endParaRPr lang="en-US" sz="2800" dirty="0">
              <a:latin typeface="Cambria" panose="02040503050406030204" pitchFamily="18" charset="0"/>
              <a:ea typeface="Cambria" panose="02040503050406030204" pitchFamily="18" charset="0"/>
            </a:endParaRPr>
          </a:p>
        </p:txBody>
      </p:sp>
      <p:pic>
        <p:nvPicPr>
          <p:cNvPr id="1030" name="Picture 6" descr="Những bí ẩn về bức tượng nhân sư nổi tiếng nhất Ai Cập">
            <a:extLst>
              <a:ext uri="{FF2B5EF4-FFF2-40B4-BE49-F238E27FC236}">
                <a16:creationId xmlns:a16="http://schemas.microsoft.com/office/drawing/2014/main" id="{AEF48D46-F7C5-05F0-0C37-EDB807E51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60" y="484312"/>
            <a:ext cx="3492388" cy="2407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53AB49-272D-B66B-C325-C08C328442E3}"/>
              </a:ext>
            </a:extLst>
          </p:cNvPr>
          <p:cNvSpPr txBox="1"/>
          <p:nvPr/>
        </p:nvSpPr>
        <p:spPr>
          <a:xfrm>
            <a:off x="5724128" y="2968588"/>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sư</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491838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1384995"/>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Về toán học: </a:t>
            </a:r>
            <a:r>
              <a:rPr kumimoji="0" lang="nl-NL"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sử dụng hệ số thập phân, phép tính cộng và trừ, biết tính diện tích hình tam giác, hình chữ nhật, biết sử dụng số pi (TT) với giá trị 3,14,...</a:t>
            </a:r>
          </a:p>
        </p:txBody>
      </p:sp>
      <p:pic>
        <p:nvPicPr>
          <p:cNvPr id="2050" name="Picture 2" descr="Người nước nào tìm ra số Pi?">
            <a:extLst>
              <a:ext uri="{FF2B5EF4-FFF2-40B4-BE49-F238E27FC236}">
                <a16:creationId xmlns:a16="http://schemas.microsoft.com/office/drawing/2014/main" id="{F88CAFBB-BB27-9254-9309-1B0657F7C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52464"/>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36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 name="ISPRING_FIRST_PUBLISH" val="1"/>
</p:tagLst>
</file>

<file path=ppt/theme/theme1.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1451</TotalTime>
  <Words>792</Words>
  <Application>Microsoft Office PowerPoint</Application>
  <PresentationFormat>Custom</PresentationFormat>
  <Paragraphs>46</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vt:lpstr>
      <vt:lpstr>Times New Roman</vt:lpstr>
      <vt:lpstr>UVN Thanh Pho Nang</vt:lpstr>
      <vt:lpstr>字魂36号-正文宋楷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Ngọc Đỗ</cp:lastModifiedBy>
  <cp:revision>36</cp:revision>
  <dcterms:created xsi:type="dcterms:W3CDTF">2017-03-03T10:21:11Z</dcterms:created>
  <dcterms:modified xsi:type="dcterms:W3CDTF">2025-05-07T01:33:21Z</dcterms:modified>
</cp:coreProperties>
</file>