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6"/>
  </p:notesMasterIdLst>
  <p:sldIdLst>
    <p:sldId id="316" r:id="rId3"/>
    <p:sldId id="257" r:id="rId4"/>
    <p:sldId id="264" r:id="rId5"/>
    <p:sldId id="267" r:id="rId6"/>
    <p:sldId id="278" r:id="rId7"/>
    <p:sldId id="268" r:id="rId8"/>
    <p:sldId id="269" r:id="rId9"/>
    <p:sldId id="286" r:id="rId10"/>
    <p:sldId id="287" r:id="rId11"/>
    <p:sldId id="288" r:id="rId12"/>
    <p:sldId id="272" r:id="rId13"/>
    <p:sldId id="258" r:id="rId14"/>
    <p:sldId id="299" r:id="rId15"/>
    <p:sldId id="300" r:id="rId16"/>
    <p:sldId id="280" r:id="rId17"/>
    <p:sldId id="305" r:id="rId18"/>
    <p:sldId id="306" r:id="rId19"/>
    <p:sldId id="307" r:id="rId20"/>
    <p:sldId id="312" r:id="rId21"/>
    <p:sldId id="313" r:id="rId22"/>
    <p:sldId id="314" r:id="rId23"/>
    <p:sldId id="315"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1" d="100"/>
          <a:sy n="71" d="100"/>
        </p:scale>
        <p:origin x="85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3113B19F-BC19-409A-8C3E-53D20F3DE9AD}"/>
    <pc:docChg chg="delSld">
      <pc:chgData name="Ngọc Đỗ" userId="2f07f5d2c440dd9f" providerId="LiveId" clId="{3113B19F-BC19-409A-8C3E-53D20F3DE9AD}" dt="2025-04-01T03:36:52.508" v="10" actId="47"/>
      <pc:docMkLst>
        <pc:docMk/>
      </pc:docMkLst>
      <pc:sldChg chg="del">
        <pc:chgData name="Ngọc Đỗ" userId="2f07f5d2c440dd9f" providerId="LiveId" clId="{3113B19F-BC19-409A-8C3E-53D20F3DE9AD}" dt="2025-04-01T03:36:27.104" v="0" actId="47"/>
        <pc:sldMkLst>
          <pc:docMk/>
          <pc:sldMk cId="819460556" sldId="259"/>
        </pc:sldMkLst>
      </pc:sldChg>
      <pc:sldChg chg="del">
        <pc:chgData name="Ngọc Đỗ" userId="2f07f5d2c440dd9f" providerId="LiveId" clId="{3113B19F-BC19-409A-8C3E-53D20F3DE9AD}" dt="2025-04-01T03:36:29.594" v="2" actId="47"/>
        <pc:sldMkLst>
          <pc:docMk/>
          <pc:sldMk cId="4031177251" sldId="261"/>
        </pc:sldMkLst>
      </pc:sldChg>
      <pc:sldChg chg="del">
        <pc:chgData name="Ngọc Đỗ" userId="2f07f5d2c440dd9f" providerId="LiveId" clId="{3113B19F-BC19-409A-8C3E-53D20F3DE9AD}" dt="2025-04-01T03:36:27.550" v="1" actId="47"/>
        <pc:sldMkLst>
          <pc:docMk/>
          <pc:sldMk cId="4223001316" sldId="266"/>
        </pc:sldMkLst>
      </pc:sldChg>
      <pc:sldChg chg="del">
        <pc:chgData name="Ngọc Đỗ" userId="2f07f5d2c440dd9f" providerId="LiveId" clId="{3113B19F-BC19-409A-8C3E-53D20F3DE9AD}" dt="2025-04-01T03:36:50.463" v="7" actId="47"/>
        <pc:sldMkLst>
          <pc:docMk/>
          <pc:sldMk cId="2223206791" sldId="301"/>
        </pc:sldMkLst>
      </pc:sldChg>
      <pc:sldChg chg="del">
        <pc:chgData name="Ngọc Đỗ" userId="2f07f5d2c440dd9f" providerId="LiveId" clId="{3113B19F-BC19-409A-8C3E-53D20F3DE9AD}" dt="2025-04-01T03:36:50.940" v="8" actId="47"/>
        <pc:sldMkLst>
          <pc:docMk/>
          <pc:sldMk cId="2183259317" sldId="302"/>
        </pc:sldMkLst>
      </pc:sldChg>
      <pc:sldChg chg="del">
        <pc:chgData name="Ngọc Đỗ" userId="2f07f5d2c440dd9f" providerId="LiveId" clId="{3113B19F-BC19-409A-8C3E-53D20F3DE9AD}" dt="2025-04-01T03:36:51.492" v="9" actId="47"/>
        <pc:sldMkLst>
          <pc:docMk/>
          <pc:sldMk cId="2344370285" sldId="303"/>
        </pc:sldMkLst>
      </pc:sldChg>
      <pc:sldChg chg="del">
        <pc:chgData name="Ngọc Đỗ" userId="2f07f5d2c440dd9f" providerId="LiveId" clId="{3113B19F-BC19-409A-8C3E-53D20F3DE9AD}" dt="2025-04-01T03:36:52.508" v="10" actId="47"/>
        <pc:sldMkLst>
          <pc:docMk/>
          <pc:sldMk cId="3519749909" sldId="304"/>
        </pc:sldMkLst>
      </pc:sldChg>
      <pc:sldChg chg="del">
        <pc:chgData name="Ngọc Đỗ" userId="2f07f5d2c440dd9f" providerId="LiveId" clId="{3113B19F-BC19-409A-8C3E-53D20F3DE9AD}" dt="2025-04-01T03:36:42.440" v="3" actId="47"/>
        <pc:sldMkLst>
          <pc:docMk/>
          <pc:sldMk cId="611221923" sldId="308"/>
        </pc:sldMkLst>
      </pc:sldChg>
      <pc:sldChg chg="del">
        <pc:chgData name="Ngọc Đỗ" userId="2f07f5d2c440dd9f" providerId="LiveId" clId="{3113B19F-BC19-409A-8C3E-53D20F3DE9AD}" dt="2025-04-01T03:36:43.245" v="4" actId="47"/>
        <pc:sldMkLst>
          <pc:docMk/>
          <pc:sldMk cId="252130518" sldId="309"/>
        </pc:sldMkLst>
      </pc:sldChg>
      <pc:sldChg chg="del">
        <pc:chgData name="Ngọc Đỗ" userId="2f07f5d2c440dd9f" providerId="LiveId" clId="{3113B19F-BC19-409A-8C3E-53D20F3DE9AD}" dt="2025-04-01T03:36:43.615" v="5" actId="47"/>
        <pc:sldMkLst>
          <pc:docMk/>
          <pc:sldMk cId="1065299535" sldId="310"/>
        </pc:sldMkLst>
      </pc:sldChg>
      <pc:sldChg chg="del">
        <pc:chgData name="Ngọc Đỗ" userId="2f07f5d2c440dd9f" providerId="LiveId" clId="{3113B19F-BC19-409A-8C3E-53D20F3DE9AD}" dt="2025-04-01T03:36:44.160" v="6" actId="47"/>
        <pc:sldMkLst>
          <pc:docMk/>
          <pc:sldMk cId="2202533312"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01/04/2025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CDDB-24F7-49E4-81C2-9F3510FCC458}" type="slidenum">
              <a:rPr lang="en-US" smtClean="0"/>
              <a:t>11</a:t>
            </a:fld>
            <a:endParaRPr lang="en-US"/>
          </a:p>
        </p:txBody>
      </p:sp>
    </p:spTree>
    <p:extLst>
      <p:ext uri="{BB962C8B-B14F-4D97-AF65-F5344CB8AC3E}">
        <p14:creationId xmlns:p14="http://schemas.microsoft.com/office/powerpoint/2010/main" val="417448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5727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2025/4/1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916374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36710209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78148274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282352828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6A34293-974D-370B-1197-270F05F816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63496173-C4A9-7EB7-6F60-CA78678C96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86043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A68F7-552C-7346-72E0-5BC5F5A3F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38985"/>
            <a:ext cx="12399818" cy="6780029"/>
          </a:xfrm>
          <a:prstGeom prst="rect">
            <a:avLst/>
          </a:prstGeom>
        </p:spPr>
      </p:pic>
    </p:spTree>
    <p:extLst>
      <p:ext uri="{BB962C8B-B14F-4D97-AF65-F5344CB8AC3E}">
        <p14:creationId xmlns:p14="http://schemas.microsoft.com/office/powerpoint/2010/main" val="3331737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54477" y="3053397"/>
              <a:ext cx="7885371" cy="192442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lang="vi-VN" sz="4000" dirty="0">
                  <a:solidFill>
                    <a:srgbClr val="002060"/>
                  </a:solidFill>
                  <a:latin typeface="Cambria" panose="02040503050406030204" pitchFamily="18" charset="0"/>
                  <a:ea typeface="Cambria" panose="02040503050406030204" pitchFamily="18" charset="0"/>
                </a:rPr>
                <a:t>ạn nam có nguy cơ bị xâm hại nếu gặp người xấu vì bạn đi một mình ở nơi tối tăm, vắng vẻ.</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70F63832-4C52-D52A-FA1B-61C78AB5F928}"/>
              </a:ext>
            </a:extLst>
          </p:cNvPr>
          <p:cNvPicPr>
            <a:picLocks noChangeAspect="1"/>
          </p:cNvPicPr>
          <p:nvPr/>
        </p:nvPicPr>
        <p:blipFill>
          <a:blip r:embed="rId3"/>
          <a:stretch>
            <a:fillRect/>
          </a:stretch>
        </p:blipFill>
        <p:spPr>
          <a:xfrm>
            <a:off x="767443" y="1367518"/>
            <a:ext cx="4191000" cy="4514850"/>
          </a:xfrm>
          <a:prstGeom prst="rect">
            <a:avLst/>
          </a:prstGeom>
        </p:spPr>
      </p:pic>
    </p:spTree>
    <p:extLst>
      <p:ext uri="{BB962C8B-B14F-4D97-AF65-F5344CB8AC3E}">
        <p14:creationId xmlns:p14="http://schemas.microsoft.com/office/powerpoint/2010/main" val="208275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10821" y="106349"/>
            <a:ext cx="10440785"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dirty="0">
                <a:solidFill>
                  <a:schemeClr val="tx1"/>
                </a:solidFill>
                <a:latin typeface="Cambria" panose="02040503050406030204" pitchFamily="18" charset="0"/>
                <a:ea typeface="阿里巴巴普惠体" panose="00020600040101010101"/>
              </a:rPr>
              <a:t>Một số nguy cơ bị xâm hại khác</a:t>
            </a:r>
            <a:endParaRPr lang="en-US" altLang="zh-CN" sz="4400" b="1" dirty="0">
              <a:solidFill>
                <a:schemeClr val="tx1"/>
              </a:solidFill>
              <a:latin typeface="Cambria" panose="02040503050406030204" pitchFamily="18" charset="0"/>
              <a:ea typeface="阿里巴巴普惠体" panose="00020600040101010101"/>
            </a:endParaRPr>
          </a:p>
        </p:txBody>
      </p:sp>
      <p:sp>
        <p:nvSpPr>
          <p:cNvPr id="3" name="TextBox 2">
            <a:extLst>
              <a:ext uri="{FF2B5EF4-FFF2-40B4-BE49-F238E27FC236}">
                <a16:creationId xmlns:a16="http://schemas.microsoft.com/office/drawing/2014/main" id="{EF80ADCC-A888-6E05-F211-0193C92D8EC0}"/>
              </a:ext>
            </a:extLst>
          </p:cNvPr>
          <p:cNvSpPr txBox="1"/>
          <p:nvPr/>
        </p:nvSpPr>
        <p:spPr>
          <a:xfrm>
            <a:off x="1240970" y="1589314"/>
            <a:ext cx="10123715" cy="5016758"/>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ưa quá nhiều hình ảnh, thông tin của bản thân lên mạng xã hội;</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K</a:t>
            </a:r>
            <a:r>
              <a:rPr lang="vi-VN" sz="4000" dirty="0">
                <a:effectLst/>
                <a:latin typeface="Cambria" panose="02040503050406030204" pitchFamily="18" charset="0"/>
                <a:ea typeface="Cambria" panose="02040503050406030204" pitchFamily="18" charset="0"/>
              </a:rPr>
              <a:t>ết bạn, nói chuyện với những người không quen biết</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T</a:t>
            </a:r>
            <a:r>
              <a:rPr lang="vi-VN" sz="4000" dirty="0">
                <a:effectLst/>
                <a:latin typeface="Cambria" panose="02040503050406030204" pitchFamily="18" charset="0"/>
                <a:ea typeface="Cambria" panose="02040503050406030204" pitchFamily="18" charset="0"/>
              </a:rPr>
              <a:t>ò mò truy cập vào những trang web có nội dung không lành mạnh;</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i chơi với người mới quen trên mạng...</a:t>
            </a:r>
            <a:endParaRPr lang="en-US" sz="4000" dirty="0">
              <a:effectLst/>
              <a:latin typeface="Cambria" panose="02040503050406030204" pitchFamily="18" charset="0"/>
              <a:ea typeface="Cambria" panose="02040503050406030204" pitchFamily="18" charset="0"/>
            </a:endParaRPr>
          </a:p>
          <a:p>
            <a:pPr algn="just"/>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491837" y="2003307"/>
              <a:ext cx="3378560" cy="16886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effectLst/>
                  <a:latin typeface="Cambria" panose="02040503050406030204" pitchFamily="18" charset="0"/>
                  <a:ea typeface="Cambria" panose="02040503050406030204" pitchFamily="18" charset="0"/>
                </a:rPr>
                <a:t>   </a:t>
              </a:r>
              <a:r>
                <a:rPr lang="vi-VN" sz="4000" dirty="0">
                  <a:solidFill>
                    <a:srgbClr val="FF0000"/>
                  </a:solidFill>
                  <a:effectLst/>
                  <a:latin typeface="Cambria" panose="02040503050406030204" pitchFamily="18" charset="0"/>
                  <a:ea typeface="Cambria" panose="02040503050406030204" pitchFamily="18" charset="0"/>
                </a:rPr>
                <a:t>Có nhiều nguy cơ bị xâm hại từ những người xa lạ, thậm chí từ những người quen thuộc xung quanh. Vì vậy, các em cần tỉnh táo nhận diện được những nguy cơ đó để phòng, tránh xâm hại.</a:t>
              </a:r>
              <a:endPar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85115" y="163286"/>
            <a:ext cx="5823856" cy="1491343"/>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575178"/>
            </a:xfrm>
            <a:prstGeom prst="rect">
              <a:avLst/>
            </a:prstGeom>
          </p:spPr>
          <p:txBody>
            <a:bodyPr wrap="square" lIns="0" tIns="0" rIns="0" bIns="0" rtlCol="0" anchor="t">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D0061458-046E-09A7-54E9-4DBF1046842A}"/>
              </a:ext>
            </a:extLst>
          </p:cNvPr>
          <p:cNvPicPr>
            <a:picLocks noChangeAspect="1"/>
          </p:cNvPicPr>
          <p:nvPr/>
        </p:nvPicPr>
        <p:blipFill>
          <a:blip r:embed="rId2"/>
          <a:stretch>
            <a:fillRect/>
          </a:stretch>
        </p:blipFill>
        <p:spPr>
          <a:xfrm>
            <a:off x="391887" y="336647"/>
            <a:ext cx="5442856" cy="6150559"/>
          </a:xfrm>
          <a:prstGeom prst="rect">
            <a:avLst/>
          </a:prstGeom>
        </p:spPr>
      </p:pic>
      <p:sp>
        <p:nvSpPr>
          <p:cNvPr id="5" name="矩形: 圆角 33">
            <a:extLst>
              <a:ext uri="{FF2B5EF4-FFF2-40B4-BE49-F238E27FC236}">
                <a16:creationId xmlns:a16="http://schemas.microsoft.com/office/drawing/2014/main" id="{EEA9C19D-10CE-3515-9B58-119B1443CB2E}"/>
              </a:ext>
            </a:extLst>
          </p:cNvPr>
          <p:cNvSpPr/>
          <p:nvPr/>
        </p:nvSpPr>
        <p:spPr>
          <a:xfrm>
            <a:off x="6003308" y="1869835"/>
            <a:ext cx="5981863"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Em hãy nêu cách phòng, tránh bị xâm hại trong các bức tranh trên.</a:t>
            </a:r>
            <a:endParaRPr lang="en-US" altLang="zh-CN" sz="3600" b="1" dirty="0">
              <a:solidFill>
                <a:schemeClr val="tx1"/>
              </a:solidFill>
              <a:latin typeface="Cambria" panose="02040503050406030204" pitchFamily="18" charset="0"/>
              <a:ea typeface="阿里巴巴普惠体" panose="00020600040101010101"/>
            </a:endParaRPr>
          </a:p>
        </p:txBody>
      </p:sp>
      <p:sp>
        <p:nvSpPr>
          <p:cNvPr id="6" name="矩形: 圆角 33">
            <a:extLst>
              <a:ext uri="{FF2B5EF4-FFF2-40B4-BE49-F238E27FC236}">
                <a16:creationId xmlns:a16="http://schemas.microsoft.com/office/drawing/2014/main" id="{DE7E0E5F-3EEC-970D-8153-178A730ECA40}"/>
              </a:ext>
            </a:extLst>
          </p:cNvPr>
          <p:cNvSpPr/>
          <p:nvPr/>
        </p:nvSpPr>
        <p:spPr>
          <a:xfrm>
            <a:off x="6041571" y="4155835"/>
            <a:ext cx="5845629"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dirty="0" err="1">
                <a:solidFill>
                  <a:schemeClr val="tx1"/>
                </a:solidFill>
                <a:latin typeface="Cambria" panose="02040503050406030204" pitchFamily="18" charset="0"/>
                <a:ea typeface="阿里巴巴普惠体" panose="00020600040101010101"/>
              </a:rPr>
              <a:t>Hãy</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nêu</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thêm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cách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phòng</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tránh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bị</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xâm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hại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khác</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mà</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em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biết</a:t>
            </a:r>
            <a:r>
              <a:rPr lang="en-US" altLang="zh-CN" sz="3600" b="1" dirty="0">
                <a:solidFill>
                  <a:schemeClr val="tx1"/>
                </a:solidFill>
                <a:latin typeface="Cambria" panose="02040503050406030204" pitchFamily="18" charset="0"/>
                <a:ea typeface="阿里巴巴普惠体" panose="00020600040101010101"/>
              </a:rPr>
              <a:t>.</a:t>
            </a:r>
          </a:p>
        </p:txBody>
      </p:sp>
    </p:spTree>
    <p:extLst>
      <p:ext uri="{BB962C8B-B14F-4D97-AF65-F5344CB8AC3E}">
        <p14:creationId xmlns:p14="http://schemas.microsoft.com/office/powerpoint/2010/main" val="3134074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82671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14" name="TextBox 13"/>
            <p:cNvSpPr txBox="1"/>
            <p:nvPr/>
          </p:nvSpPr>
          <p:spPr>
            <a:xfrm>
              <a:off x="6051870" y="3513909"/>
              <a:ext cx="4712284" cy="2216305"/>
            </a:xfrm>
            <a:prstGeom prst="rect">
              <a:avLst/>
            </a:prstGeom>
            <a:noFill/>
          </p:spPr>
          <p:txBody>
            <a:bodyPr wrap="square" rtlCol="0">
              <a:spAutoFit/>
            </a:bodyPr>
            <a:lstStyle/>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cho người khác chạm vào vùng nhạy cảm hay có những hành động ôm ấp, vuốt ve;</a:t>
              </a:r>
              <a:endParaRPr lang="en-US" sz="3200" dirty="0">
                <a:effectLst/>
                <a:latin typeface="Cambria" panose="02040503050406030204" pitchFamily="18" charset="0"/>
                <a:ea typeface="Cambria" panose="02040503050406030204" pitchFamily="18" charset="0"/>
              </a:endParaRPr>
            </a:p>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chạm vào vùng nhạy cảm của người khác; </a:t>
              </a:r>
              <a:endParaRPr lang="en-US" sz="3200" dirty="0">
                <a:effectLst/>
                <a:latin typeface="Cambria" panose="02040503050406030204" pitchFamily="18" charset="0"/>
                <a:ea typeface="Cambria" panose="02040503050406030204" pitchFamily="18" charset="0"/>
              </a:endParaRPr>
            </a:p>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nên tò mò về cơ thể người khác để tránh bị lợi dụng dụ dỗ hay vô tình kích thích thú tính của những kẻ xấu...</a:t>
              </a:r>
              <a:endParaRPr lang="en-US" sz="3200" dirty="0">
                <a:effectLst/>
                <a:latin typeface="Cambria" panose="02040503050406030204" pitchFamily="18" charset="0"/>
                <a:ea typeface="Cambria" panose="02040503050406030204" pitchFamily="18" charset="0"/>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Những cách khác để phòng, tránh bị xâm hại</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334578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3143" y="293915"/>
            <a:ext cx="11168743" cy="925285"/>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912413"/>
            </a:xfrm>
            <a:prstGeom prst="rect">
              <a:avLst/>
            </a:prstGeom>
          </p:spPr>
          <p:txBody>
            <a:bodyPr wrap="square" lIns="0" tIns="0" rIns="0" bIns="0" rtlCol="0" anchor="t">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0792DECE-7FB8-6994-1A72-83B0068C75E7}"/>
              </a:ext>
            </a:extLst>
          </p:cNvPr>
          <p:cNvPicPr>
            <a:picLocks noChangeAspect="1"/>
          </p:cNvPicPr>
          <p:nvPr/>
        </p:nvPicPr>
        <p:blipFill>
          <a:blip r:embed="rId2"/>
          <a:stretch>
            <a:fillRect/>
          </a:stretch>
        </p:blipFill>
        <p:spPr>
          <a:xfrm>
            <a:off x="1959428" y="1298802"/>
            <a:ext cx="7848599" cy="2980958"/>
          </a:xfrm>
          <a:prstGeom prst="rect">
            <a:avLst/>
          </a:prstGeom>
        </p:spPr>
      </p:pic>
      <p:pic>
        <p:nvPicPr>
          <p:cNvPr id="12" name="Picture 11">
            <a:extLst>
              <a:ext uri="{FF2B5EF4-FFF2-40B4-BE49-F238E27FC236}">
                <a16:creationId xmlns:a16="http://schemas.microsoft.com/office/drawing/2014/main" id="{DD38C892-C77A-A5DC-5098-AA1259C8665C}"/>
              </a:ext>
            </a:extLst>
          </p:cNvPr>
          <p:cNvPicPr>
            <a:picLocks noChangeAspect="1"/>
          </p:cNvPicPr>
          <p:nvPr/>
        </p:nvPicPr>
        <p:blipFill>
          <a:blip r:embed="rId3"/>
          <a:stretch>
            <a:fillRect/>
          </a:stretch>
        </p:blipFill>
        <p:spPr>
          <a:xfrm>
            <a:off x="2213882" y="4259716"/>
            <a:ext cx="3435804" cy="2380952"/>
          </a:xfrm>
          <a:prstGeom prst="rect">
            <a:avLst/>
          </a:prstGeom>
        </p:spPr>
      </p:pic>
      <p:pic>
        <p:nvPicPr>
          <p:cNvPr id="14" name="Picture 13">
            <a:extLst>
              <a:ext uri="{FF2B5EF4-FFF2-40B4-BE49-F238E27FC236}">
                <a16:creationId xmlns:a16="http://schemas.microsoft.com/office/drawing/2014/main" id="{982C1401-ECDE-B6C9-6235-BD4340F64315}"/>
              </a:ext>
            </a:extLst>
          </p:cNvPr>
          <p:cNvPicPr>
            <a:picLocks noChangeAspect="1"/>
          </p:cNvPicPr>
          <p:nvPr/>
        </p:nvPicPr>
        <p:blipFill>
          <a:blip r:embed="rId4"/>
          <a:stretch>
            <a:fillRect/>
          </a:stretch>
        </p:blipFill>
        <p:spPr>
          <a:xfrm>
            <a:off x="6019800" y="4279447"/>
            <a:ext cx="4114800" cy="2305050"/>
          </a:xfrm>
          <a:prstGeom prst="rect">
            <a:avLst/>
          </a:prstGeom>
        </p:spPr>
      </p:pic>
    </p:spTree>
    <p:extLst>
      <p:ext uri="{BB962C8B-B14F-4D97-AF65-F5344CB8AC3E}">
        <p14:creationId xmlns:p14="http://schemas.microsoft.com/office/powerpoint/2010/main" val="3310920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509450" y="2120323"/>
              <a:ext cx="6097870" cy="675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hãy nêu cách ứng phó khi có nguy cơ bị xâm hại trong các bức tranh trên?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 name="Group 2">
            <a:extLst>
              <a:ext uri="{FF2B5EF4-FFF2-40B4-BE49-F238E27FC236}">
                <a16:creationId xmlns:a16="http://schemas.microsoft.com/office/drawing/2014/main"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58E089D8-F2D7-E7CE-D724-81EB1D8248CD}"/>
                </a:ext>
              </a:extLst>
            </p:cNvPr>
            <p:cNvSpPr txBox="1"/>
            <p:nvPr/>
          </p:nvSpPr>
          <p:spPr>
            <a:xfrm>
              <a:off x="509450" y="2120323"/>
              <a:ext cx="6097870" cy="688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ra, còn có cách ứng phó nào khác khi có cơ bị xâm hại?</a:t>
              </a:r>
            </a:p>
          </p:txBody>
        </p:sp>
      </p:grpSp>
    </p:spTree>
    <p:extLst>
      <p:ext uri="{BB962C8B-B14F-4D97-AF65-F5344CB8AC3E}">
        <p14:creationId xmlns:p14="http://schemas.microsoft.com/office/powerpoint/2010/main" val="341307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1489646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6051870" y="3513909"/>
              <a:ext cx="4712284" cy="242016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T</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cách chạy trốn khi bị xâm hại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G</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 nhớ số điện thoại của cha mẹ, số điện thoại khẩn cấp để sử dụng trong trường hợp nguy hiểm;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B</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ngay cho người thân khi bị đe doạ;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K</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hông quá tỏ ra sợ hãi, lo lắng khi bị đe doạ hoặc làm tổn thương.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a:ln>
                  <a:noFill/>
                </a:ln>
                <a:solidFill>
                  <a:prstClr val="black"/>
                </a:solidFill>
                <a:effectLst/>
                <a:uLnTx/>
                <a:uFillTx/>
                <a:latin typeface="Cambria" panose="02040503050406030204" pitchFamily="18" charset="0"/>
                <a:ea typeface="阿里巴巴普惠体" panose="00020600040101010101"/>
                <a:cs typeface="+mn-cs"/>
              </a:rPr>
              <a:t>Những cách ứng phó khác khi có nguy cơ bị xâm hại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阿里巴巴普惠体" panose="00020600040101010101"/>
              <a:cs typeface="+mn-cs"/>
            </a:endParaRPr>
          </a:p>
        </p:txBody>
      </p:sp>
    </p:spTree>
    <p:extLst>
      <p:ext uri="{BB962C8B-B14F-4D97-AF65-F5344CB8AC3E}">
        <p14:creationId xmlns:p14="http://schemas.microsoft.com/office/powerpoint/2010/main" val="352299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4" name="Picture 3">
            <a:extLst>
              <a:ext uri="{FF2B5EF4-FFF2-40B4-BE49-F238E27FC236}">
                <a16:creationId xmlns:a16="http://schemas.microsoft.com/office/drawing/2014/main" id="{C28DB6A9-E975-5168-DE71-425A92F04BF9}"/>
              </a:ext>
            </a:extLst>
          </p:cNvPr>
          <p:cNvPicPr>
            <a:picLocks noChangeAspect="1"/>
          </p:cNvPicPr>
          <p:nvPr/>
        </p:nvPicPr>
        <p:blipFill>
          <a:blip r:embed="rId11"/>
          <a:stretch>
            <a:fillRect/>
          </a:stretch>
        </p:blipFill>
        <p:spPr>
          <a:xfrm>
            <a:off x="2830084" y="1524000"/>
            <a:ext cx="6847558" cy="2477095"/>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7D93544F-09CA-AC14-71A8-F74920ED08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D6A1C4FC-CDA6-BE7C-775A-28B228A8A75C}"/>
              </a:ext>
            </a:extLst>
          </p:cNvPr>
          <p:cNvPicPr>
            <a:picLocks noChangeAspect="1"/>
          </p:cNvPicPr>
          <p:nvPr/>
        </p:nvPicPr>
        <p:blipFill>
          <a:blip r:embed="rId13"/>
          <a:stretch>
            <a:fillRect/>
          </a:stretch>
        </p:blipFill>
        <p:spPr>
          <a:xfrm>
            <a:off x="4940261" y="3883105"/>
            <a:ext cx="2572735" cy="1072989"/>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30471"/>
              <a:ext cx="3378560" cy="18533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Để phòng, tránh xâm hại, các em cần: hạn chế tiếp xúc với người lạ; khi có nguy cơ bị xâm hại, cần phản đối và tìm cách thoát ra rồi kể lại cho người thân hoặc người có trách nhiệm.</a:t>
              </a:r>
              <a:endParaRPr kumimoji="0" lang="vi-VN"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246491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0" name="Picture 9" descr="A green and red text on a black background&#10;&#10;Description automatically generated">
            <a:extLst>
              <a:ext uri="{FF2B5EF4-FFF2-40B4-BE49-F238E27FC236}">
                <a16:creationId xmlns:a16="http://schemas.microsoft.com/office/drawing/2014/main" id="{AEC55262-B9BC-441D-EC24-2DB82A8A13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1962" y="369863"/>
            <a:ext cx="7193903" cy="5791702"/>
          </a:xfrm>
          <a:prstGeom prst="rect">
            <a:avLst/>
          </a:prstGeom>
        </p:spPr>
      </p:pic>
    </p:spTree>
    <p:extLst>
      <p:ext uri="{BB962C8B-B14F-4D97-AF65-F5344CB8AC3E}">
        <p14:creationId xmlns:p14="http://schemas.microsoft.com/office/powerpoint/2010/main" val="2877243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65761F-8306-B7B9-FA11-A12521F34531}"/>
              </a:ext>
            </a:extLst>
          </p:cNvPr>
          <p:cNvGraphicFramePr>
            <a:graphicFrameLocks noGrp="1"/>
          </p:cNvGraphicFramePr>
          <p:nvPr>
            <p:extLst>
              <p:ext uri="{D42A27DB-BD31-4B8C-83A1-F6EECF244321}">
                <p14:modId xmlns:p14="http://schemas.microsoft.com/office/powerpoint/2010/main" val="382997600"/>
              </p:ext>
            </p:extLst>
          </p:nvPr>
        </p:nvGraphicFramePr>
        <p:xfrm>
          <a:off x="478970" y="533400"/>
          <a:ext cx="11549743" cy="5646672"/>
        </p:xfrm>
        <a:graphic>
          <a:graphicData uri="http://schemas.openxmlformats.org/drawingml/2006/table">
            <a:tbl>
              <a:tblPr firstRow="1" firstCol="1" bandRow="1">
                <a:tableStyleId>{5C22544A-7EE6-4342-B048-85BDC9FD1C3A}</a:tableStyleId>
              </a:tblPr>
              <a:tblGrid>
                <a:gridCol w="2575224">
                  <a:extLst>
                    <a:ext uri="{9D8B030D-6E8A-4147-A177-3AD203B41FA5}">
                      <a16:colId xmlns:a16="http://schemas.microsoft.com/office/drawing/2014/main" val="2473785845"/>
                    </a:ext>
                  </a:extLst>
                </a:gridCol>
                <a:gridCol w="2990699">
                  <a:extLst>
                    <a:ext uri="{9D8B030D-6E8A-4147-A177-3AD203B41FA5}">
                      <a16:colId xmlns:a16="http://schemas.microsoft.com/office/drawing/2014/main" val="1710591890"/>
                    </a:ext>
                  </a:extLst>
                </a:gridCol>
                <a:gridCol w="2991910">
                  <a:extLst>
                    <a:ext uri="{9D8B030D-6E8A-4147-A177-3AD203B41FA5}">
                      <a16:colId xmlns:a16="http://schemas.microsoft.com/office/drawing/2014/main" val="1401785111"/>
                    </a:ext>
                  </a:extLst>
                </a:gridCol>
                <a:gridCol w="2991910">
                  <a:extLst>
                    <a:ext uri="{9D8B030D-6E8A-4147-A177-3AD203B41FA5}">
                      <a16:colId xmlns:a16="http://schemas.microsoft.com/office/drawing/2014/main" val="4164234385"/>
                    </a:ext>
                  </a:extLst>
                </a:gridCol>
              </a:tblGrid>
              <a:tr h="786613">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Biểu hiện xâm hại trẻ em</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Hậu quả</a:t>
                      </a:r>
                      <a:endParaRPr lang="en-US" sz="2400" dirty="0">
                        <a:solidFill>
                          <a:srgbClr val="00206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Quy định của pháp luật</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phòng, tránh xâm hại</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0256140"/>
                  </a:ext>
                </a:extLst>
              </a:tr>
              <a:tr h="4841301">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thể chất.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Bỏ mặc, x</a:t>
                      </a:r>
                      <a:r>
                        <a:rPr lang="en-US" sz="2400" b="0" dirty="0" err="1">
                          <a:solidFill>
                            <a:srgbClr val="002060"/>
                          </a:solidFill>
                          <a:effectLst/>
                          <a:latin typeface="Cambria" panose="02040503050406030204" pitchFamily="18" charset="0"/>
                          <a:ea typeface="Cambria" panose="02040503050406030204" pitchFamily="18" charset="0"/>
                        </a:rPr>
                        <a:t>ao</a:t>
                      </a:r>
                      <a:r>
                        <a:rPr lang="vi-VN" sz="2400" b="0" dirty="0">
                          <a:solidFill>
                            <a:srgbClr val="002060"/>
                          </a:solidFill>
                          <a:effectLst/>
                          <a:latin typeface="Cambria" panose="02040503050406030204" pitchFamily="18" charset="0"/>
                          <a:ea typeface="Cambria" panose="02040503050406030204" pitchFamily="18" charset="0"/>
                        </a:rPr>
                        <a:t> nh</a:t>
                      </a:r>
                      <a:r>
                        <a:rPr lang="en-US" sz="2400" b="0" dirty="0" err="1">
                          <a:solidFill>
                            <a:srgbClr val="002060"/>
                          </a:solidFill>
                          <a:effectLst/>
                          <a:latin typeface="Cambria" panose="02040503050406030204" pitchFamily="18" charset="0"/>
                          <a:ea typeface="Cambria" panose="02040503050406030204" pitchFamily="18" charset="0"/>
                        </a:rPr>
                        <a:t>ãng</a:t>
                      </a:r>
                      <a:r>
                        <a:rPr lang="vi-VN" sz="2400" b="0" dirty="0">
                          <a:solidFill>
                            <a:srgbClr val="002060"/>
                          </a:solidFill>
                          <a:effectLst/>
                          <a:latin typeface="Cambria" panose="02040503050406030204" pitchFamily="18" charset="0"/>
                          <a:ea typeface="Cambria" panose="02040503050406030204" pitchFamily="18" charset="0"/>
                        </a:rPr>
                        <a: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Gây tổn hại về sức khoẻ và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Giảm khả năng hoà nhập.</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Ảnh hưởng xấu đến sự phát triển của trẻ em và xã hội.</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Tuỳ theo mức độ, tính chất và hậu quả, người xâm hại trẻ em có thể bị xử phạt hành chính hoặc bị truy cứu trách nhiệm hình sự.</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Phòng, tránh xâm hại trẻ em là trách nhiệm của toàn xã hội.</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Phản đối quyết liệt.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Tìm cách thoát ra thật nhanh.</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Kể lại với người thân hoặc người có trách nhiệm.</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9111379"/>
                  </a:ext>
                </a:extLst>
              </a:tr>
            </a:tbl>
          </a:graphicData>
        </a:graphic>
      </p:graphicFrame>
    </p:spTree>
    <p:extLst>
      <p:ext uri="{BB962C8B-B14F-4D97-AF65-F5344CB8AC3E}">
        <p14:creationId xmlns:p14="http://schemas.microsoft.com/office/powerpoint/2010/main" val="261647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sp>
        <p:nvSpPr>
          <p:cNvPr id="10" name="TextBox 9">
            <a:extLst>
              <a:ext uri="{FF2B5EF4-FFF2-40B4-BE49-F238E27FC236}">
                <a16:creationId xmlns:a16="http://schemas.microsoft.com/office/drawing/2014/main" id="{01DDB2B7-8A46-5A4C-FE2B-0F830D6B3186}"/>
              </a:ext>
            </a:extLst>
          </p:cNvPr>
          <p:cNvSpPr txBox="1"/>
          <p:nvPr/>
        </p:nvSpPr>
        <p:spPr>
          <a:xfrm>
            <a:off x="1785256" y="1420948"/>
            <a:ext cx="8621485" cy="2585323"/>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4: </a:t>
            </a:r>
          </a:p>
          <a:p>
            <a:pPr algn="ct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một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số</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phòng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xâm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trẻ</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em</a:t>
            </a:r>
            <a:r>
              <a:rPr lang="en-US" sz="54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653" y="78161"/>
            <a:ext cx="3940895" cy="1405199"/>
          </a:xfrm>
          <a:prstGeom prst="rect">
            <a:avLst/>
          </a:prstGeom>
        </p:spPr>
      </p:pic>
      <p:grpSp>
        <p:nvGrpSpPr>
          <p:cNvPr id="11" name="Group 10"/>
          <p:cNvGrpSpPr/>
          <p:nvPr/>
        </p:nvGrpSpPr>
        <p:grpSpPr>
          <a:xfrm>
            <a:off x="4526438" y="0"/>
            <a:ext cx="7145383" cy="165505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714241" y="519709"/>
              <a:ext cx="6833324" cy="2517562"/>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3600" b="1" i="1" dirty="0">
                  <a:effectLst/>
                  <a:latin typeface="Cambria" panose="02040503050406030204" pitchFamily="18" charset="0"/>
                  <a:ea typeface="Cambria" panose="02040503050406030204" pitchFamily="18" charset="0"/>
                </a:rPr>
                <a:t>Em </a:t>
              </a:r>
              <a:r>
                <a:rPr lang="en-US" sz="3600" b="1" i="1" dirty="0" err="1">
                  <a:effectLst/>
                  <a:latin typeface="Cambria" panose="02040503050406030204" pitchFamily="18" charset="0"/>
                  <a:ea typeface="Cambria" panose="02040503050406030204" pitchFamily="18" charset="0"/>
                </a:rPr>
                <a:t>hãy</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quan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sát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bức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tranh</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thực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hiện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yêu</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cầu</a:t>
              </a:r>
              <a:r>
                <a:rPr lang="en-US" sz="3600" b="1" i="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800B7FF8-F8FE-BAAD-A041-0A5D3D64BFFB}"/>
              </a:ext>
            </a:extLst>
          </p:cNvPr>
          <p:cNvPicPr>
            <a:picLocks noChangeAspect="1"/>
          </p:cNvPicPr>
          <p:nvPr/>
        </p:nvPicPr>
        <p:blipFill>
          <a:blip r:embed="rId3"/>
          <a:stretch>
            <a:fillRect/>
          </a:stretch>
        </p:blipFill>
        <p:spPr>
          <a:xfrm>
            <a:off x="2535010" y="1719942"/>
            <a:ext cx="7077076" cy="4788353"/>
          </a:xfrm>
          <a:prstGeom prst="rect">
            <a:avLst/>
          </a:prstGeom>
        </p:spPr>
      </p:pic>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0" name="TextBox 9"/>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Em hãy nêu tình huống có nguy cơ bị xâm hại trong các bức tranh trên và giải thích vì sao.</a:t>
              </a:r>
              <a:endParaRPr lang="en-US" sz="3600" b="1" dirty="0">
                <a:latin typeface="Cambria" panose="02040503050406030204" pitchFamily="18" charset="0"/>
                <a:ea typeface="Cambria" panose="02040503050406030204" pitchFamily="18" charset="0"/>
              </a:endParaRPr>
            </a:p>
          </p:txBody>
        </p:sp>
      </p:grpSp>
      <p:grpSp>
        <p:nvGrpSpPr>
          <p:cNvPr id="3" name="Group 2">
            <a:extLst>
              <a:ext uri="{FF2B5EF4-FFF2-40B4-BE49-F238E27FC236}">
                <a16:creationId xmlns:a16="http://schemas.microsoft.com/office/drawing/2014/main"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5" name="TextBox 4">
              <a:extLst>
                <a:ext uri="{FF2B5EF4-FFF2-40B4-BE49-F238E27FC236}">
                  <a16:creationId xmlns:a16="http://schemas.microsoft.com/office/drawing/2014/main" id="{58E089D8-F2D7-E7CE-D724-81EB1D8248CD}"/>
                </a:ext>
              </a:extLst>
            </p:cNvPr>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Hãy nêu thêm các tình huống có nguy cơ bị xâm hại khác mà em biết.</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endParaRPr lang="en-US"/>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394367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05526"/>
            </a:xfrm>
            <a:prstGeom prst="rect">
              <a:avLst/>
            </a:prstGeom>
          </p:spPr>
          <p:txBody>
            <a:bodyPr wrap="square" lIns="0" tIns="0" rIns="0" bIns="0" rtlCol="0" anchor="t">
              <a:spAutoFit/>
            </a:bodyPr>
            <a:lstStyle/>
            <a:p>
              <a:pPr algn="just"/>
              <a:r>
                <a:rPr lang="en-US" sz="4000" dirty="0">
                  <a:solidFill>
                    <a:srgbClr val="002060"/>
                  </a:solidFill>
                  <a:latin typeface="Cambria" panose="02040503050406030204" pitchFamily="18" charset="0"/>
                  <a:ea typeface="Cambria" panose="02040503050406030204" pitchFamily="18" charset="0"/>
                </a:rPr>
                <a:t>B</a:t>
              </a:r>
              <a:r>
                <a:rPr lang="vi-VN" sz="4000" dirty="0">
                  <a:solidFill>
                    <a:srgbClr val="002060"/>
                  </a:solidFill>
                  <a:latin typeface="Cambria" panose="02040503050406030204" pitchFamily="18" charset="0"/>
                  <a:ea typeface="Cambria" panose="02040503050406030204" pitchFamily="18" charset="0"/>
                </a:rPr>
                <a:t>ạn nữ không quen người đàn ông đó nhưng lại có ý định đi nhờ xe, có thể bị xâm hại về thể chất hoặc tình dục,...</a:t>
              </a:r>
              <a:endParaRPr lang="en-US" sz="4000" dirty="0">
                <a:solidFill>
                  <a:srgbClr val="002060"/>
                </a:solidFill>
                <a:latin typeface="Cambria" panose="02040503050406030204" pitchFamily="18" charset="0"/>
                <a:ea typeface="Cambria" panose="02040503050406030204" pitchFamily="18" charset="0"/>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12" name="Picture 11">
            <a:extLst>
              <a:ext uri="{FF2B5EF4-FFF2-40B4-BE49-F238E27FC236}">
                <a16:creationId xmlns:a16="http://schemas.microsoft.com/office/drawing/2014/main" id="{17C59AC7-4DBD-9EBE-215D-86DAFB9E8020}"/>
              </a:ext>
            </a:extLst>
          </p:cNvPr>
          <p:cNvPicPr>
            <a:picLocks noChangeAspect="1"/>
          </p:cNvPicPr>
          <p:nvPr/>
        </p:nvPicPr>
        <p:blipFill>
          <a:blip r:embed="rId4"/>
          <a:stretch>
            <a:fillRect/>
          </a:stretch>
        </p:blipFill>
        <p:spPr>
          <a:xfrm>
            <a:off x="707571" y="1528762"/>
            <a:ext cx="4572000" cy="4257675"/>
          </a:xfrm>
          <a:prstGeom prst="rect">
            <a:avLst/>
          </a:prstGeom>
        </p:spPr>
      </p:pic>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4331612"/>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7441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Cambria" panose="02040503050406030204" pitchFamily="18" charset="0"/>
                  <a:ea typeface="Cambria" panose="02040503050406030204" pitchFamily="18" charset="0"/>
                </a:rPr>
                <a:t>B</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có thể bị xâm hại vì bạn không quen người phụ nữ đó nhưng lại thích thú khi được tặng quà, một người không quen biết mà tặng quà cho bạn thì phần lớn là có mục đích xấu.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D47A8EDD-0142-8DEA-9C8D-628C4515073D}"/>
              </a:ext>
            </a:extLst>
          </p:cNvPr>
          <p:cNvPicPr>
            <a:picLocks noChangeAspect="1"/>
          </p:cNvPicPr>
          <p:nvPr/>
        </p:nvPicPr>
        <p:blipFill>
          <a:blip r:embed="rId3"/>
          <a:stretch>
            <a:fillRect/>
          </a:stretch>
        </p:blipFill>
        <p:spPr>
          <a:xfrm>
            <a:off x="655864" y="1726066"/>
            <a:ext cx="4457700" cy="4276725"/>
          </a:xfrm>
          <a:prstGeom prst="rect">
            <a:avLst/>
          </a:prstGeom>
        </p:spPr>
      </p:pic>
    </p:spTree>
    <p:extLst>
      <p:ext uri="{BB962C8B-B14F-4D97-AF65-F5344CB8AC3E}">
        <p14:creationId xmlns:p14="http://schemas.microsoft.com/office/powerpoint/2010/main" val="382895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39356" y="2873026"/>
              <a:ext cx="7885371" cy="2165926"/>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4000" dirty="0">
                  <a:solidFill>
                    <a:srgbClr val="002060"/>
                  </a:solidFill>
                  <a:latin typeface="Cambria" panose="02040503050406030204" pitchFamily="18" charset="0"/>
                  <a:ea typeface="Cambria" panose="02040503050406030204" pitchFamily="18" charset="0"/>
                </a:rPr>
                <a:t>N</a:t>
              </a:r>
              <a:r>
                <a:rPr lang="vi-VN" sz="4000" dirty="0">
                  <a:solidFill>
                    <a:srgbClr val="002060"/>
                  </a:solidFill>
                  <a:effectLst/>
                  <a:latin typeface="Cambria" panose="02040503050406030204" pitchFamily="18" charset="0"/>
                  <a:ea typeface="Cambria" panose="02040503050406030204" pitchFamily="18" charset="0"/>
                </a:rPr>
                <a:t>ếu bạn nữ mở cửa cho người đàn ông lạ vào nhà thì sẽ có nguy cơ bị xâm hại về thể chất, tình dục....</a:t>
              </a:r>
              <a:endParaRPr lang="en-US" sz="4000" dirty="0">
                <a:solidFill>
                  <a:srgbClr val="002060"/>
                </a:solidFill>
                <a:effectLst/>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DE69E283-E3C8-2102-C0C9-5C9346DF0723}"/>
              </a:ext>
            </a:extLst>
          </p:cNvPr>
          <p:cNvPicPr>
            <a:picLocks noChangeAspect="1"/>
          </p:cNvPicPr>
          <p:nvPr/>
        </p:nvPicPr>
        <p:blipFill>
          <a:blip r:embed="rId3"/>
          <a:stretch>
            <a:fillRect/>
          </a:stretch>
        </p:blipFill>
        <p:spPr>
          <a:xfrm>
            <a:off x="656544" y="1455964"/>
            <a:ext cx="4238625" cy="4533900"/>
          </a:xfrm>
          <a:prstGeom prst="rect">
            <a:avLst/>
          </a:prstGeom>
        </p:spPr>
      </p:pic>
    </p:spTree>
    <p:extLst>
      <p:ext uri="{BB962C8B-B14F-4D97-AF65-F5344CB8AC3E}">
        <p14:creationId xmlns:p14="http://schemas.microsoft.com/office/powerpoint/2010/main" val="40728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751</Words>
  <Application>Microsoft Office PowerPoint</Application>
  <PresentationFormat>Widescreen</PresentationFormat>
  <Paragraphs>55</Paragraphs>
  <Slides>23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Cambria</vt:lpstr>
      <vt:lpstr>Tahoma</vt:lpstr>
      <vt:lpstr>字魂156号-萌趣苏打饼</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Ngọc Đỗ</cp:lastModifiedBy>
  <cp:revision>73</cp:revision>
  <dcterms:created xsi:type="dcterms:W3CDTF">2024-01-13T10:44:00Z</dcterms:created>
  <dcterms:modified xsi:type="dcterms:W3CDTF">2025-04-01T03:37:01Z</dcterms:modified>
</cp:coreProperties>
</file>