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0" r:id="rId2"/>
    <p:sldId id="280" r:id="rId3"/>
    <p:sldId id="290" r:id="rId4"/>
    <p:sldId id="304" r:id="rId5"/>
    <p:sldId id="324" r:id="rId6"/>
    <p:sldId id="325" r:id="rId7"/>
    <p:sldId id="327"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0"/>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1"/>
          <a:stretch>
            <a:fillRect/>
          </a:stretch>
        </p:blipFill>
        <p:spPr>
          <a:xfrm>
            <a:off x="2336470" y="2444434"/>
            <a:ext cx="7620660" cy="1420491"/>
          </a:xfrm>
          <a:prstGeom prst="rect">
            <a:avLst/>
          </a:prstGeom>
        </p:spPr>
      </p:pic>
      <p:pic>
        <p:nvPicPr>
          <p:cNvPr id="10" name="Picture 9">
            <a:extLst>
              <a:ext uri="{FF2B5EF4-FFF2-40B4-BE49-F238E27FC236}">
                <a16:creationId xmlns:a16="http://schemas.microsoft.com/office/drawing/2014/main" id="{FC515DAB-96EA-C6E5-62F4-4F6D427B0256}"/>
              </a:ext>
            </a:extLst>
          </p:cNvPr>
          <p:cNvPicPr>
            <a:picLocks noChangeAspect="1"/>
          </p:cNvPicPr>
          <p:nvPr/>
        </p:nvPicPr>
        <p:blipFill>
          <a:blip r:embed="rId12"/>
          <a:stretch>
            <a:fillRect/>
          </a:stretch>
        </p:blipFill>
        <p:spPr>
          <a:xfrm>
            <a:off x="4819776" y="3704285"/>
            <a:ext cx="2938527" cy="1176630"/>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487032" y="588654"/>
            <a:ext cx="11390008" cy="1417895"/>
            <a:chOff x="1045123" y="1322064"/>
            <a:chExt cx="11390008" cy="1417895"/>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sp>
          <p:nvSpPr>
            <p:cNvPr id="2" name="TextBox 1">
              <a:extLst>
                <a:ext uri="{FF2B5EF4-FFF2-40B4-BE49-F238E27FC236}">
                  <a16:creationId xmlns:a16="http://schemas.microsoft.com/office/drawing/2014/main" id="{D11CD546-E1D2-DAAB-CE11-8299D01FF899}"/>
                </a:ext>
              </a:extLst>
            </p:cNvPr>
            <p:cNvSpPr txBox="1"/>
            <p:nvPr/>
          </p:nvSpPr>
          <p:spPr>
            <a:xfrm>
              <a:off x="1045123" y="2155184"/>
              <a:ext cx="11390008" cy="584775"/>
            </a:xfrm>
            <a:prstGeom prst="rect">
              <a:avLst/>
            </a:prstGeom>
            <a:noFill/>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lang="vi-VN" sz="3200" b="0" i="0" dirty="0">
                  <a:solidFill>
                    <a:srgbClr val="000000"/>
                  </a:solidFill>
                  <a:effectLst/>
                  <a:latin typeface="Cambria" panose="02040503050406030204" pitchFamily="18" charset="0"/>
                  <a:ea typeface="Cambria" panose="02040503050406030204" pitchFamily="18" charset="0"/>
                </a:rPr>
                <a:t>Mai có hình khai triển như hình bên.</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843227EF-DD64-1300-B0F6-C1F09F3D13C4}"/>
              </a:ext>
            </a:extLst>
          </p:cNvPr>
          <p:cNvPicPr>
            <a:picLocks noChangeAspect="1"/>
          </p:cNvPicPr>
          <p:nvPr/>
        </p:nvPicPr>
        <p:blipFill>
          <a:blip r:embed="rId2"/>
          <a:stretch>
            <a:fillRect/>
          </a:stretch>
        </p:blipFill>
        <p:spPr>
          <a:xfrm>
            <a:off x="7524740" y="1434464"/>
            <a:ext cx="3885258" cy="2853055"/>
          </a:xfrm>
          <a:prstGeom prst="rect">
            <a:avLst/>
          </a:prstGeom>
        </p:spPr>
      </p:pic>
      <p:pic>
        <p:nvPicPr>
          <p:cNvPr id="6" name="Picture 5">
            <a:extLst>
              <a:ext uri="{FF2B5EF4-FFF2-40B4-BE49-F238E27FC236}">
                <a16:creationId xmlns:a16="http://schemas.microsoft.com/office/drawing/2014/main" id="{D6ADFF3B-C823-D74C-684D-26CF30B54140}"/>
              </a:ext>
            </a:extLst>
          </p:cNvPr>
          <p:cNvPicPr>
            <a:picLocks noChangeAspect="1"/>
          </p:cNvPicPr>
          <p:nvPr/>
        </p:nvPicPr>
        <p:blipFill>
          <a:blip r:embed="rId3"/>
          <a:stretch>
            <a:fillRect/>
          </a:stretch>
        </p:blipFill>
        <p:spPr>
          <a:xfrm>
            <a:off x="804544" y="4339589"/>
            <a:ext cx="9822815" cy="1734817"/>
          </a:xfrm>
          <a:prstGeom prst="rect">
            <a:avLst/>
          </a:prstGeom>
        </p:spPr>
      </p:pic>
      <p:sp>
        <p:nvSpPr>
          <p:cNvPr id="12" name="Oval 11">
            <a:extLst>
              <a:ext uri="{FF2B5EF4-FFF2-40B4-BE49-F238E27FC236}">
                <a16:creationId xmlns:a16="http://schemas.microsoft.com/office/drawing/2014/main" id="{FA8F6557-992B-59E5-B033-2DE62D6581F4}"/>
              </a:ext>
            </a:extLst>
          </p:cNvPr>
          <p:cNvSpPr/>
          <p:nvPr/>
        </p:nvSpPr>
        <p:spPr>
          <a:xfrm>
            <a:off x="3352800" y="5547360"/>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1664397"/>
            <a:chOff x="1183342" y="1369567"/>
            <a:chExt cx="10414938" cy="1664397"/>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Chú Nhân vừa hoàn thành mô hình quả bóng bằng các miếng gỗ. Chú muốn làm một chiếc hộp hình lập phương bằng nhựa cứng cạnh 2,5 dm để bảo quản quả bóng. Tính diện tích nhựa cứng mà chú cần dùng để làm chiếc hộp đó.</a:t>
              </a:r>
              <a:endParaRPr lang="en-US" sz="2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pic>
        <p:nvPicPr>
          <p:cNvPr id="5" name="Picture 4">
            <a:extLst>
              <a:ext uri="{FF2B5EF4-FFF2-40B4-BE49-F238E27FC236}">
                <a16:creationId xmlns:a16="http://schemas.microsoft.com/office/drawing/2014/main" id="{14FE6BD5-04D8-259E-55C7-52D79894C4EE}"/>
              </a:ext>
            </a:extLst>
          </p:cNvPr>
          <p:cNvPicPr>
            <a:picLocks noChangeAspect="1"/>
          </p:cNvPicPr>
          <p:nvPr/>
        </p:nvPicPr>
        <p:blipFill>
          <a:blip r:embed="rId2"/>
          <a:stretch>
            <a:fillRect/>
          </a:stretch>
        </p:blipFill>
        <p:spPr>
          <a:xfrm>
            <a:off x="6060416" y="2157413"/>
            <a:ext cx="5637554" cy="3258650"/>
          </a:xfrm>
          <a:prstGeom prst="rect">
            <a:avLst/>
          </a:prstGeom>
        </p:spPr>
      </p:pic>
      <p:sp>
        <p:nvSpPr>
          <p:cNvPr id="6" name="TextBox 5">
            <a:extLst>
              <a:ext uri="{FF2B5EF4-FFF2-40B4-BE49-F238E27FC236}">
                <a16:creationId xmlns:a16="http://schemas.microsoft.com/office/drawing/2014/main" id="{23F60AA4-4311-B359-FD28-3C208CA7363E}"/>
              </a:ext>
            </a:extLst>
          </p:cNvPr>
          <p:cNvSpPr txBox="1"/>
          <p:nvPr/>
        </p:nvSpPr>
        <p:spPr>
          <a:xfrm>
            <a:off x="24989" y="3153480"/>
            <a:ext cx="6004560" cy="2554545"/>
          </a:xfrm>
          <a:prstGeom prst="rect">
            <a:avLst/>
          </a:prstGeom>
          <a:noFill/>
        </p:spPr>
        <p:txBody>
          <a:bodyPr wrap="square" rtlCol="0">
            <a:spAutoFit/>
          </a:bodyPr>
          <a:lstStyle/>
          <a:p>
            <a:pPr algn="ctr"/>
            <a:r>
              <a:rPr lang="en-US" sz="3200" b="1" i="0" dirty="0" err="1">
                <a:solidFill>
                  <a:srgbClr val="FF0066"/>
                </a:solidFill>
                <a:effectLst/>
                <a:latin typeface="Cambria" panose="02040503050406030204" pitchFamily="18" charset="0"/>
                <a:ea typeface="Cambria" panose="02040503050406030204" pitchFamily="18" charset="0"/>
              </a:rPr>
              <a:t>Bài</a:t>
            </a:r>
            <a:r>
              <a:rPr lang="en-US" sz="3200" b="1" i="0" dirty="0">
                <a:solidFill>
                  <a:srgbClr val="FF0066"/>
                </a:solidFill>
                <a:effectLst/>
                <a:latin typeface="Cambria" panose="02040503050406030204" pitchFamily="18" charset="0"/>
                <a:ea typeface="Cambria" panose="02040503050406030204" pitchFamily="18" charset="0"/>
              </a:rPr>
              <a:t> </a:t>
            </a:r>
            <a:r>
              <a:rPr lang="en-US" sz="3200" b="1" i="0" dirty="0" err="1">
                <a:solidFill>
                  <a:srgbClr val="FF0066"/>
                </a:solidFill>
                <a:effectLst/>
                <a:latin typeface="Cambria" panose="02040503050406030204" pitchFamily="18" charset="0"/>
                <a:ea typeface="Cambria" panose="02040503050406030204" pitchFamily="18" charset="0"/>
              </a:rPr>
              <a:t>giải</a:t>
            </a:r>
            <a:r>
              <a:rPr lang="en-US" sz="3200" b="1" i="0" dirty="0">
                <a:solidFill>
                  <a:srgbClr val="FF0066"/>
                </a:solidFill>
                <a:effectLst/>
                <a:latin typeface="Cambria" panose="02040503050406030204" pitchFamily="18" charset="0"/>
                <a:ea typeface="Cambria" panose="02040503050406030204" pitchFamily="18" charset="0"/>
              </a:rPr>
              <a:t>:</a:t>
            </a:r>
            <a:endParaRPr lang="en-US" sz="3200" b="0" i="0" dirty="0">
              <a:solidFill>
                <a:srgbClr val="FF0066"/>
              </a:solidFill>
              <a:effectLst/>
              <a:latin typeface="Cambria" panose="02040503050406030204" pitchFamily="18" charset="0"/>
              <a:ea typeface="Cambria" panose="02040503050406030204" pitchFamily="18" charset="0"/>
            </a:endParaRPr>
          </a:p>
          <a:p>
            <a:pPr algn="ctr"/>
            <a:r>
              <a:rPr lang="en-US" sz="3200" b="0" i="0" dirty="0" err="1">
                <a:solidFill>
                  <a:srgbClr val="FF0066"/>
                </a:solidFill>
                <a:effectLst/>
                <a:latin typeface="Cambria" panose="02040503050406030204" pitchFamily="18" charset="0"/>
                <a:ea typeface="Cambria" panose="02040503050406030204" pitchFamily="18" charset="0"/>
              </a:rPr>
              <a:t>Diện</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tích</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nhựa</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cứng</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mà</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chú</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cần</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dùng</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để</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làm</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chiếc</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hộp</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đó</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là</a:t>
            </a:r>
            <a:r>
              <a:rPr lang="en-US" sz="3200" b="0" i="0" dirty="0">
                <a:solidFill>
                  <a:srgbClr val="FF0066"/>
                </a:solidFill>
                <a:effectLst/>
                <a:latin typeface="Cambria" panose="02040503050406030204" pitchFamily="18" charset="0"/>
                <a:ea typeface="Cambria" panose="02040503050406030204" pitchFamily="18" charset="0"/>
              </a:rPr>
              <a:t>:</a:t>
            </a:r>
          </a:p>
          <a:p>
            <a:pPr algn="ctr"/>
            <a:r>
              <a:rPr lang="en-US" sz="3200" b="0" i="0" dirty="0">
                <a:solidFill>
                  <a:srgbClr val="FF0066"/>
                </a:solidFill>
                <a:effectLst/>
                <a:latin typeface="Cambria" panose="02040503050406030204" pitchFamily="18" charset="0"/>
                <a:ea typeface="Cambria" panose="02040503050406030204" pitchFamily="18" charset="0"/>
              </a:rPr>
              <a:t>2,5 × 2,5 × 6 = 37,5 (dm</a:t>
            </a:r>
            <a:r>
              <a:rPr lang="en-US" sz="3200" b="0" i="0" baseline="30000" dirty="0">
                <a:solidFill>
                  <a:srgbClr val="FF0066"/>
                </a:solidFill>
                <a:effectLst/>
                <a:latin typeface="Cambria" panose="02040503050406030204" pitchFamily="18" charset="0"/>
                <a:ea typeface="Cambria" panose="02040503050406030204" pitchFamily="18" charset="0"/>
              </a:rPr>
              <a:t>2</a:t>
            </a:r>
            <a:r>
              <a:rPr lang="en-US" sz="3200" b="0" i="0" dirty="0">
                <a:solidFill>
                  <a:srgbClr val="FF0066"/>
                </a:solidFill>
                <a:effectLst/>
                <a:latin typeface="Cambria" panose="02040503050406030204" pitchFamily="18" charset="0"/>
                <a:ea typeface="Cambria" panose="02040503050406030204" pitchFamily="18" charset="0"/>
              </a:rPr>
              <a:t>)</a:t>
            </a:r>
          </a:p>
          <a:p>
            <a:pPr algn="ctr"/>
            <a:r>
              <a:rPr lang="en-US" sz="3200" b="0" i="0" dirty="0" err="1">
                <a:solidFill>
                  <a:srgbClr val="FF0066"/>
                </a:solidFill>
                <a:effectLst/>
                <a:latin typeface="Cambria" panose="02040503050406030204" pitchFamily="18" charset="0"/>
                <a:ea typeface="Cambria" panose="02040503050406030204" pitchFamily="18" charset="0"/>
              </a:rPr>
              <a:t>Đáp</a:t>
            </a:r>
            <a:r>
              <a:rPr lang="en-US" sz="3200" b="0" i="0" dirty="0">
                <a:solidFill>
                  <a:srgbClr val="FF0066"/>
                </a:solidFill>
                <a:effectLst/>
                <a:latin typeface="Cambria" panose="02040503050406030204" pitchFamily="18" charset="0"/>
                <a:ea typeface="Cambria" panose="02040503050406030204" pitchFamily="18" charset="0"/>
              </a:rPr>
              <a:t> </a:t>
            </a:r>
            <a:r>
              <a:rPr lang="en-US" sz="3200" b="0" i="0" dirty="0" err="1">
                <a:solidFill>
                  <a:srgbClr val="FF0066"/>
                </a:solidFill>
                <a:effectLst/>
                <a:latin typeface="Cambria" panose="02040503050406030204" pitchFamily="18" charset="0"/>
                <a:ea typeface="Cambria" panose="02040503050406030204" pitchFamily="18" charset="0"/>
              </a:rPr>
              <a:t>số</a:t>
            </a:r>
            <a:r>
              <a:rPr lang="en-US" sz="3200" b="0" i="0" dirty="0">
                <a:solidFill>
                  <a:srgbClr val="FF0066"/>
                </a:solidFill>
                <a:effectLst/>
                <a:latin typeface="Cambria" panose="02040503050406030204" pitchFamily="18" charset="0"/>
                <a:ea typeface="Cambria" panose="02040503050406030204" pitchFamily="18" charset="0"/>
              </a:rPr>
              <a:t>: 37,5 dm</a:t>
            </a:r>
            <a:r>
              <a:rPr lang="en-US" sz="3200" b="0" i="0" baseline="30000" dirty="0">
                <a:solidFill>
                  <a:srgbClr val="FF0066"/>
                </a:solidFill>
                <a:effectLst/>
                <a:latin typeface="Cambria" panose="02040503050406030204" pitchFamily="18" charset="0"/>
                <a:ea typeface="Cambria" panose="02040503050406030204" pitchFamily="18" charset="0"/>
              </a:rPr>
              <a:t>2</a:t>
            </a:r>
            <a:r>
              <a:rPr lang="en-US" sz="3200" b="0" i="0" dirty="0">
                <a:solidFill>
                  <a:srgbClr val="FF0066"/>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436933"/>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377526" y="471164"/>
            <a:ext cx="11265833" cy="1815882"/>
            <a:chOff x="1183342" y="1322064"/>
            <a:chExt cx="10665010" cy="1815882"/>
          </a:xfrm>
        </p:grpSpPr>
        <p:sp>
          <p:nvSpPr>
            <p:cNvPr id="15" name="TextBox 14">
              <a:extLst>
                <a:ext uri="{FF2B5EF4-FFF2-40B4-BE49-F238E27FC236}">
                  <a16:creationId xmlns:a16="http://schemas.microsoft.com/office/drawing/2014/main" id="{2529B288-0874-4DC9-7464-C39B448964E9}"/>
                </a:ext>
              </a:extLst>
            </p:cNvPr>
            <p:cNvSpPr txBox="1"/>
            <p:nvPr/>
          </p:nvSpPr>
          <p:spPr>
            <a:xfrm>
              <a:off x="1971307" y="1322064"/>
              <a:ext cx="9877045"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Bác thợ mộc có một khối gỗ dạng hình hộp chữ nhật với kích thước như hình vẽ dưới đây. Bác cắt đi một phần gỗ có dạng hình lập phương cạnh 2 dm để làm đế đỡ chậu cây và phần còn lại dùng làm ghế. Tính thể tích phần khối gỗ dùng làm ghế.</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D3D8F582-5756-E183-A062-14BB5CBB8A76}"/>
              </a:ext>
            </a:extLst>
          </p:cNvPr>
          <p:cNvPicPr>
            <a:picLocks noChangeAspect="1"/>
          </p:cNvPicPr>
          <p:nvPr/>
        </p:nvPicPr>
        <p:blipFill>
          <a:blip r:embed="rId2"/>
          <a:stretch>
            <a:fillRect/>
          </a:stretch>
        </p:blipFill>
        <p:spPr>
          <a:xfrm>
            <a:off x="6426620" y="2462406"/>
            <a:ext cx="5333365" cy="2349400"/>
          </a:xfrm>
          <a:prstGeom prst="rect">
            <a:avLst/>
          </a:prstGeom>
        </p:spPr>
      </p:pic>
      <p:sp>
        <p:nvSpPr>
          <p:cNvPr id="4" name="TextBox 3">
            <a:extLst>
              <a:ext uri="{FF2B5EF4-FFF2-40B4-BE49-F238E27FC236}">
                <a16:creationId xmlns:a16="http://schemas.microsoft.com/office/drawing/2014/main" id="{9632EE0F-D7EC-FDA1-9E0A-BAA8F49BAADC}"/>
              </a:ext>
            </a:extLst>
          </p:cNvPr>
          <p:cNvSpPr txBox="1"/>
          <p:nvPr/>
        </p:nvSpPr>
        <p:spPr>
          <a:xfrm>
            <a:off x="558800" y="2905760"/>
            <a:ext cx="6471920" cy="3539430"/>
          </a:xfrm>
          <a:prstGeom prst="rect">
            <a:avLst/>
          </a:prstGeom>
          <a:noFill/>
        </p:spPr>
        <p:txBody>
          <a:bodyPr wrap="square" rtlCol="0">
            <a:spAutoFit/>
          </a:bodyPr>
          <a:lstStyle/>
          <a:p>
            <a:pPr algn="ctr"/>
            <a:r>
              <a:rPr lang="en-US" sz="2800" b="1" i="0" dirty="0" err="1">
                <a:solidFill>
                  <a:srgbClr val="FF0066"/>
                </a:solidFill>
                <a:effectLst/>
                <a:latin typeface="Cambria" panose="02040503050406030204" pitchFamily="18" charset="0"/>
                <a:ea typeface="Cambria" panose="02040503050406030204" pitchFamily="18" charset="0"/>
              </a:rPr>
              <a:t>Bài</a:t>
            </a:r>
            <a:r>
              <a:rPr lang="en-US" sz="2800" b="1" i="0" dirty="0">
                <a:solidFill>
                  <a:srgbClr val="FF0066"/>
                </a:solidFill>
                <a:effectLst/>
                <a:latin typeface="Cambria" panose="02040503050406030204" pitchFamily="18" charset="0"/>
                <a:ea typeface="Cambria" panose="02040503050406030204" pitchFamily="18" charset="0"/>
              </a:rPr>
              <a:t> </a:t>
            </a:r>
            <a:r>
              <a:rPr lang="en-US" sz="2800" b="1" i="0" dirty="0" err="1">
                <a:solidFill>
                  <a:srgbClr val="FF0066"/>
                </a:solidFill>
                <a:effectLst/>
                <a:latin typeface="Cambria" panose="02040503050406030204" pitchFamily="18" charset="0"/>
                <a:ea typeface="Cambria" panose="02040503050406030204" pitchFamily="18" charset="0"/>
              </a:rPr>
              <a:t>giải</a:t>
            </a:r>
            <a:r>
              <a:rPr lang="en-US" sz="2800" b="1" i="0" dirty="0">
                <a:solidFill>
                  <a:srgbClr val="FF0066"/>
                </a:solidFill>
                <a:effectLst/>
                <a:latin typeface="Cambria" panose="02040503050406030204" pitchFamily="18" charset="0"/>
                <a:ea typeface="Cambria" panose="02040503050406030204" pitchFamily="18" charset="0"/>
              </a:rPr>
              <a:t>:</a:t>
            </a:r>
            <a:endParaRPr lang="en-US" sz="2800" b="0" i="0" dirty="0">
              <a:solidFill>
                <a:srgbClr val="FF0066"/>
              </a:solidFill>
              <a:effectLst/>
              <a:latin typeface="Cambria" panose="02040503050406030204" pitchFamily="18" charset="0"/>
              <a:ea typeface="Cambria" panose="02040503050406030204" pitchFamily="18" charset="0"/>
            </a:endParaRPr>
          </a:p>
          <a:p>
            <a:pPr algn="ctr"/>
            <a:r>
              <a:rPr lang="en-US" sz="2800" b="0" i="0" dirty="0" err="1">
                <a:solidFill>
                  <a:srgbClr val="FF0066"/>
                </a:solidFill>
                <a:effectLst/>
                <a:latin typeface="Cambria" panose="02040503050406030204" pitchFamily="18" charset="0"/>
                <a:ea typeface="Cambria" panose="02040503050406030204" pitchFamily="18" charset="0"/>
              </a:rPr>
              <a:t>Thể</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tích</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khối</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gỗ</a:t>
            </a:r>
            <a:r>
              <a:rPr lang="en-US" sz="2800" b="0" i="0" dirty="0">
                <a:solidFill>
                  <a:srgbClr val="FF0066"/>
                </a:solidFill>
                <a:effectLst/>
                <a:latin typeface="Cambria" panose="02040503050406030204" pitchFamily="18" charset="0"/>
                <a:ea typeface="Cambria" panose="02040503050406030204" pitchFamily="18" charset="0"/>
              </a:rPr>
              <a:t> ban </a:t>
            </a:r>
            <a:r>
              <a:rPr lang="en-US" sz="2800" b="0" i="0" dirty="0" err="1">
                <a:solidFill>
                  <a:srgbClr val="FF0066"/>
                </a:solidFill>
                <a:effectLst/>
                <a:latin typeface="Cambria" panose="02040503050406030204" pitchFamily="18" charset="0"/>
                <a:ea typeface="Cambria" panose="02040503050406030204" pitchFamily="18" charset="0"/>
              </a:rPr>
              <a:t>đầu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là</a:t>
            </a:r>
            <a:r>
              <a:rPr lang="en-US" sz="2800" b="0" i="0" dirty="0">
                <a:solidFill>
                  <a:srgbClr val="FF0066"/>
                </a:solidFill>
                <a:effectLst/>
                <a:latin typeface="Cambria" panose="02040503050406030204" pitchFamily="18" charset="0"/>
                <a:ea typeface="Cambria" panose="02040503050406030204" pitchFamily="18" charset="0"/>
              </a:rPr>
              <a:t>:</a:t>
            </a:r>
          </a:p>
          <a:p>
            <a:pPr algn="ctr"/>
            <a:r>
              <a:rPr lang="en-US" sz="2800" b="0" i="0" dirty="0">
                <a:solidFill>
                  <a:srgbClr val="FF0066"/>
                </a:solidFill>
                <a:effectLst/>
                <a:latin typeface="Cambria" panose="02040503050406030204" pitchFamily="18" charset="0"/>
                <a:ea typeface="Cambria" panose="02040503050406030204" pitchFamily="18" charset="0"/>
              </a:rPr>
              <a:t>5 × 3 × 3 = 45 (dm</a:t>
            </a:r>
            <a:r>
              <a:rPr lang="en-US" sz="2800" b="0" i="0" baseline="30000" dirty="0">
                <a:solidFill>
                  <a:srgbClr val="FF0066"/>
                </a:solidFill>
                <a:effectLst/>
                <a:latin typeface="Cambria" panose="02040503050406030204" pitchFamily="18" charset="0"/>
                <a:ea typeface="Cambria" panose="02040503050406030204" pitchFamily="18" charset="0"/>
              </a:rPr>
              <a:t>3</a:t>
            </a:r>
            <a:r>
              <a:rPr lang="en-US" sz="2800" b="0" i="0" dirty="0">
                <a:solidFill>
                  <a:srgbClr val="FF0066"/>
                </a:solidFill>
                <a:effectLst/>
                <a:latin typeface="Cambria" panose="02040503050406030204" pitchFamily="18" charset="0"/>
                <a:ea typeface="Cambria" panose="02040503050406030204" pitchFamily="18" charset="0"/>
              </a:rPr>
              <a:t>)</a:t>
            </a:r>
          </a:p>
          <a:p>
            <a:pPr algn="ctr"/>
            <a:r>
              <a:rPr lang="en-US" sz="2800" b="0" i="0" dirty="0" err="1">
                <a:solidFill>
                  <a:srgbClr val="FF0066"/>
                </a:solidFill>
                <a:effectLst/>
                <a:latin typeface="Cambria" panose="02040503050406030204" pitchFamily="18" charset="0"/>
                <a:ea typeface="Cambria" panose="02040503050406030204" pitchFamily="18" charset="0"/>
              </a:rPr>
              <a:t>Thể</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tích</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khối</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gỗ</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làm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đế</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đỡ</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chậu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là</a:t>
            </a:r>
            <a:r>
              <a:rPr lang="en-US" sz="2800" b="0" i="0" dirty="0">
                <a:solidFill>
                  <a:srgbClr val="FF0066"/>
                </a:solidFill>
                <a:effectLst/>
                <a:latin typeface="Cambria" panose="02040503050406030204" pitchFamily="18" charset="0"/>
                <a:ea typeface="Cambria" panose="02040503050406030204" pitchFamily="18" charset="0"/>
              </a:rPr>
              <a:t>:</a:t>
            </a:r>
          </a:p>
          <a:p>
            <a:pPr algn="ctr"/>
            <a:r>
              <a:rPr lang="en-US" sz="2800" b="0" i="0" dirty="0">
                <a:solidFill>
                  <a:srgbClr val="FF0066"/>
                </a:solidFill>
                <a:effectLst/>
                <a:latin typeface="Cambria" panose="02040503050406030204" pitchFamily="18" charset="0"/>
                <a:ea typeface="Cambria" panose="02040503050406030204" pitchFamily="18" charset="0"/>
              </a:rPr>
              <a:t>2 × 2 × 2 = 8 (dm</a:t>
            </a:r>
            <a:r>
              <a:rPr lang="en-US" sz="2800" b="0" i="0" baseline="30000" dirty="0">
                <a:solidFill>
                  <a:srgbClr val="FF0066"/>
                </a:solidFill>
                <a:effectLst/>
                <a:latin typeface="Cambria" panose="02040503050406030204" pitchFamily="18" charset="0"/>
                <a:ea typeface="Cambria" panose="02040503050406030204" pitchFamily="18" charset="0"/>
              </a:rPr>
              <a:t>3</a:t>
            </a:r>
            <a:r>
              <a:rPr lang="en-US" sz="2800" b="0" i="0" dirty="0">
                <a:solidFill>
                  <a:srgbClr val="FF0066"/>
                </a:solidFill>
                <a:effectLst/>
                <a:latin typeface="Cambria" panose="02040503050406030204" pitchFamily="18" charset="0"/>
                <a:ea typeface="Cambria" panose="02040503050406030204" pitchFamily="18" charset="0"/>
              </a:rPr>
              <a:t>)</a:t>
            </a:r>
          </a:p>
          <a:p>
            <a:pPr algn="ctr"/>
            <a:r>
              <a:rPr lang="en-US" sz="2800" b="0" i="0" dirty="0" err="1">
                <a:solidFill>
                  <a:srgbClr val="FF0066"/>
                </a:solidFill>
                <a:effectLst/>
                <a:latin typeface="Cambria" panose="02040503050406030204" pitchFamily="18" charset="0"/>
                <a:ea typeface="Cambria" panose="02040503050406030204" pitchFamily="18" charset="0"/>
              </a:rPr>
              <a:t>Thể</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tích</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phần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khối</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gỗ</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dùng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làm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ghế</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là</a:t>
            </a:r>
            <a:r>
              <a:rPr lang="en-US" sz="2800" b="0" i="0" dirty="0">
                <a:solidFill>
                  <a:srgbClr val="FF0066"/>
                </a:solidFill>
                <a:effectLst/>
                <a:latin typeface="Cambria" panose="02040503050406030204" pitchFamily="18" charset="0"/>
                <a:ea typeface="Cambria" panose="02040503050406030204" pitchFamily="18" charset="0"/>
              </a:rPr>
              <a:t>:</a:t>
            </a:r>
          </a:p>
          <a:p>
            <a:pPr algn="ctr"/>
            <a:r>
              <a:rPr lang="en-US" sz="2800" b="0" i="0" dirty="0">
                <a:solidFill>
                  <a:srgbClr val="FF0066"/>
                </a:solidFill>
                <a:effectLst/>
                <a:latin typeface="Cambria" panose="02040503050406030204" pitchFamily="18" charset="0"/>
                <a:ea typeface="Cambria" panose="02040503050406030204" pitchFamily="18" charset="0"/>
              </a:rPr>
              <a:t>45 – 8 = 37 (dm</a:t>
            </a:r>
            <a:r>
              <a:rPr lang="en-US" sz="2800" b="0" i="0" baseline="30000" dirty="0">
                <a:solidFill>
                  <a:srgbClr val="FF0066"/>
                </a:solidFill>
                <a:effectLst/>
                <a:latin typeface="Cambria" panose="02040503050406030204" pitchFamily="18" charset="0"/>
                <a:ea typeface="Cambria" panose="02040503050406030204" pitchFamily="18" charset="0"/>
              </a:rPr>
              <a:t>3</a:t>
            </a:r>
            <a:r>
              <a:rPr lang="en-US" sz="2800" b="0" i="0" dirty="0">
                <a:solidFill>
                  <a:srgbClr val="FF0066"/>
                </a:solidFill>
                <a:effectLst/>
                <a:latin typeface="Cambria" panose="02040503050406030204" pitchFamily="18" charset="0"/>
                <a:ea typeface="Cambria" panose="02040503050406030204" pitchFamily="18" charset="0"/>
              </a:rPr>
              <a:t>)</a:t>
            </a:r>
          </a:p>
          <a:p>
            <a:pPr algn="r"/>
            <a:r>
              <a:rPr lang="en-US" sz="2800" b="0" i="0" dirty="0" err="1">
                <a:solidFill>
                  <a:srgbClr val="FF0066"/>
                </a:solidFill>
                <a:effectLst/>
                <a:latin typeface="Cambria" panose="02040503050406030204" pitchFamily="18" charset="0"/>
                <a:ea typeface="Cambria" panose="02040503050406030204" pitchFamily="18" charset="0"/>
              </a:rPr>
              <a:t>Đáp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số</a:t>
            </a:r>
            <a:r>
              <a:rPr lang="en-US" sz="2800" b="0" i="0" dirty="0">
                <a:solidFill>
                  <a:srgbClr val="FF0066"/>
                </a:solidFill>
                <a:effectLst/>
                <a:latin typeface="Cambria" panose="02040503050406030204" pitchFamily="18" charset="0"/>
                <a:ea typeface="Cambria" panose="02040503050406030204" pitchFamily="18" charset="0"/>
              </a:rPr>
              <a:t>: 37 dm</a:t>
            </a:r>
            <a:r>
              <a:rPr lang="en-US" sz="2800" b="0" i="0" baseline="30000" dirty="0">
                <a:solidFill>
                  <a:srgbClr val="FF0066"/>
                </a:solidFill>
                <a:effectLst/>
                <a:latin typeface="Cambria" panose="02040503050406030204" pitchFamily="18" charset="0"/>
                <a:ea typeface="Cambria" panose="02040503050406030204" pitchFamily="18" charset="0"/>
              </a:rPr>
              <a:t>3</a:t>
            </a:r>
            <a:r>
              <a:rPr lang="en-US" sz="2800" b="0" i="0" dirty="0">
                <a:solidFill>
                  <a:srgbClr val="FF0066"/>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750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54623"/>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377526" y="491484"/>
            <a:ext cx="11296315" cy="769441"/>
            <a:chOff x="1183342" y="1342384"/>
            <a:chExt cx="10693866" cy="769441"/>
          </a:xfrm>
        </p:grpSpPr>
        <p:sp>
          <p:nvSpPr>
            <p:cNvPr id="15" name="TextBox 14">
              <a:extLst>
                <a:ext uri="{FF2B5EF4-FFF2-40B4-BE49-F238E27FC236}">
                  <a16:creationId xmlns:a16="http://schemas.microsoft.com/office/drawing/2014/main" id="{2529B288-0874-4DC9-7464-C39B448964E9}"/>
                </a:ext>
              </a:extLst>
            </p:cNvPr>
            <p:cNvSpPr txBox="1"/>
            <p:nvPr/>
          </p:nvSpPr>
          <p:spPr>
            <a:xfrm>
              <a:off x="1807002" y="1342384"/>
              <a:ext cx="1007020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454A2C9C-0C0A-59F5-37F2-6620860F9176}"/>
              </a:ext>
            </a:extLst>
          </p:cNvPr>
          <p:cNvPicPr>
            <a:picLocks noChangeAspect="1"/>
          </p:cNvPicPr>
          <p:nvPr/>
        </p:nvPicPr>
        <p:blipFill>
          <a:blip r:embed="rId2"/>
          <a:stretch>
            <a:fillRect/>
          </a:stretch>
        </p:blipFill>
        <p:spPr>
          <a:xfrm>
            <a:off x="5188902" y="625157"/>
            <a:ext cx="6467475" cy="3514725"/>
          </a:xfrm>
          <a:prstGeom prst="rect">
            <a:avLst/>
          </a:prstGeom>
        </p:spPr>
      </p:pic>
      <p:sp>
        <p:nvSpPr>
          <p:cNvPr id="6" name="TextBox 5">
            <a:extLst>
              <a:ext uri="{FF2B5EF4-FFF2-40B4-BE49-F238E27FC236}">
                <a16:creationId xmlns:a16="http://schemas.microsoft.com/office/drawing/2014/main" id="{B1483C5C-031A-5239-D0AA-AC25A55468E6}"/>
              </a:ext>
            </a:extLst>
          </p:cNvPr>
          <p:cNvSpPr txBox="1"/>
          <p:nvPr/>
        </p:nvSpPr>
        <p:spPr>
          <a:xfrm>
            <a:off x="579120" y="4480560"/>
            <a:ext cx="10627360" cy="1384995"/>
          </a:xfrm>
          <a:prstGeom prst="rect">
            <a:avLst/>
          </a:prstGeom>
          <a:noFill/>
        </p:spPr>
        <p:txBody>
          <a:bodyPr wrap="square" rtlCol="0">
            <a:spAutoFit/>
          </a:bodyPr>
          <a:lstStyle/>
          <a:p>
            <a:pPr algn="just">
              <a:lnSpc>
                <a:spcPct val="150000"/>
              </a:lnSpc>
            </a:pPr>
            <a:r>
              <a:rPr lang="vi-VN" sz="2800" b="0" i="0" dirty="0">
                <a:solidFill>
                  <a:srgbClr val="000000"/>
                </a:solidFill>
                <a:effectLst/>
                <a:latin typeface="Cambria" panose="02040503050406030204" pitchFamily="18" charset="0"/>
                <a:ea typeface="Cambria" panose="02040503050406030204" pitchFamily="18" charset="0"/>
              </a:rPr>
              <a:t>Khi đặt hộp đứng như hình 1, phần nước có chiều cao là 8 cm.</a:t>
            </a:r>
          </a:p>
          <a:p>
            <a:pPr algn="just">
              <a:lnSpc>
                <a:spcPct val="150000"/>
              </a:lnSpc>
            </a:pPr>
            <a:r>
              <a:rPr lang="vi-VN" sz="2800" b="0" i="0" dirty="0">
                <a:solidFill>
                  <a:srgbClr val="000000"/>
                </a:solidFill>
                <a:effectLst/>
                <a:latin typeface="Cambria" panose="02040503050406030204" pitchFamily="18" charset="0"/>
                <a:ea typeface="Cambria" panose="02040503050406030204" pitchFamily="18" charset="0"/>
              </a:rPr>
              <a:t>Vậy khi xoay hộp đó như hình 2 thì phần nước có chiều cao là</a:t>
            </a:r>
            <a:r>
              <a:rPr lang="en-US" sz="2800" b="0" i="0" dirty="0">
                <a:solidFill>
                  <a:srgbClr val="000000"/>
                </a:solidFill>
                <a:effectLst/>
                <a:latin typeface="Cambria" panose="02040503050406030204" pitchFamily="18" charset="0"/>
                <a:ea typeface="Cambria" panose="02040503050406030204" pitchFamily="18" charset="0"/>
              </a:rPr>
              <a:t>         cm.</a:t>
            </a:r>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7ECBC87E-A20D-FCB6-A095-2D8582F57CCF}"/>
              </a:ext>
            </a:extLst>
          </p:cNvPr>
          <p:cNvSpPr/>
          <p:nvPr/>
        </p:nvSpPr>
        <p:spPr>
          <a:xfrm>
            <a:off x="9979855" y="5317846"/>
            <a:ext cx="538480" cy="4165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8" name="TextBox 7">
            <a:extLst>
              <a:ext uri="{FF2B5EF4-FFF2-40B4-BE49-F238E27FC236}">
                <a16:creationId xmlns:a16="http://schemas.microsoft.com/office/drawing/2014/main" id="{086A1063-B46C-E9DF-B8B5-8CAD4DCE34BC}"/>
              </a:ext>
            </a:extLst>
          </p:cNvPr>
          <p:cNvSpPr txBox="1"/>
          <p:nvPr/>
        </p:nvSpPr>
        <p:spPr>
          <a:xfrm>
            <a:off x="508000" y="1493520"/>
            <a:ext cx="4714240" cy="3153877"/>
          </a:xfrm>
          <a:prstGeom prst="rect">
            <a:avLst/>
          </a:prstGeom>
          <a:noFill/>
        </p:spPr>
        <p:txBody>
          <a:bodyPr wrap="square" rtlCol="0">
            <a:spAutoFit/>
          </a:bodyPr>
          <a:lstStyle/>
          <a:p>
            <a:pPr marL="0" marR="0" algn="just">
              <a:lnSpc>
                <a:spcPct val="120000"/>
              </a:lnSpc>
              <a:spcBef>
                <a:spcPts val="0"/>
              </a:spcBef>
              <a:spcAft>
                <a:spcPts val="0"/>
              </a:spcAft>
            </a:pP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Ở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1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cao</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nửa</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chiếc</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2 ta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mực</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nước</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cũng</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cao</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nửa</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chiếc</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khi</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xoay</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đó</a:t>
            </a:r>
            <a:r>
              <a:rPr lang="en-US" sz="2400" b="1" kern="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như</a:t>
            </a:r>
            <a:r>
              <a:rPr lang="en-US" sz="2400" b="1" kern="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hình</a:t>
            </a:r>
            <a:r>
              <a:rPr lang="en-US" sz="2400" b="1" kern="0" dirty="0">
                <a:solidFill>
                  <a:srgbClr val="FF0066"/>
                </a:solidFill>
                <a:latin typeface="Cambria" panose="02040503050406030204" pitchFamily="18" charset="0"/>
                <a:ea typeface="Cambria" panose="02040503050406030204" pitchFamily="18" charset="0"/>
                <a:cs typeface="Times New Roman" panose="02020603050405020304" pitchFamily="18" charset="0"/>
              </a:rPr>
              <a:t> 2 </a:t>
            </a:r>
            <a:r>
              <a:rPr lang="en-US" sz="2400" b="1" kern="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thì</a:t>
            </a:r>
            <a:r>
              <a:rPr lang="en-US" sz="2400" b="1" kern="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cao</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nước</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0" dirty="0" err="1">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b="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400" b="1" kern="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rPr>
              <a:t>8: 2 = 4 cm</a:t>
            </a:r>
            <a:endParaRPr lang="en-US" sz="2400" b="1" kern="100" dirty="0">
              <a:solidFill>
                <a:srgbClr val="FF006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ECBC87E-A20D-FCB6-A095-2D8582F57CCF}"/>
              </a:ext>
            </a:extLst>
          </p:cNvPr>
          <p:cNvSpPr/>
          <p:nvPr/>
        </p:nvSpPr>
        <p:spPr>
          <a:xfrm>
            <a:off x="9979855" y="5317846"/>
            <a:ext cx="538480" cy="4165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4</a:t>
            </a:r>
          </a:p>
        </p:txBody>
      </p:sp>
    </p:spTree>
    <p:extLst>
      <p:ext uri="{BB962C8B-B14F-4D97-AF65-F5344CB8AC3E}">
        <p14:creationId xmlns:p14="http://schemas.microsoft.com/office/powerpoint/2010/main" val="2631046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500"/>
                                        <p:tgtEl>
                                          <p:spTgt spid="8">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331</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45</cp:revision>
  <dcterms:created xsi:type="dcterms:W3CDTF">2024-05-17T09:13:47Z</dcterms:created>
  <dcterms:modified xsi:type="dcterms:W3CDTF">2025-03-14T08:10:22Z</dcterms:modified>
</cp:coreProperties>
</file>