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62" r:id="rId4"/>
    <p:sldId id="263" r:id="rId5"/>
    <p:sldId id="265" r:id="rId6"/>
    <p:sldId id="266" r:id="rId7"/>
    <p:sldId id="267" r:id="rId8"/>
    <p:sldId id="268" r:id="rId9"/>
    <p:sldId id="269" r:id="rId10"/>
    <p:sldId id="270" r:id="rId11"/>
    <p:sldId id="271" r:id="rId12"/>
    <p:sldId id="272" r:id="rId13"/>
    <p:sldId id="273" r:id="rId14"/>
    <p:sldId id="276"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65" d="100"/>
          <a:sy n="65" d="100"/>
        </p:scale>
        <p:origin x="2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8F49C-5873-4710-83A6-97104423C880}" type="datetimeFigureOut">
              <a:rPr lang="vi-VN" smtClean="0"/>
              <a:t>18/02/2025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5087B-E765-4B82-B584-0BBD90ACAD88}" type="slidenum">
              <a:rPr lang="vi-VN" smtClean="0"/>
              <a:t>‹#›</a:t>
            </a:fld>
            <a:endParaRPr lang="vi-VN"/>
          </a:p>
        </p:txBody>
      </p:sp>
    </p:spTree>
    <p:extLst>
      <p:ext uri="{BB962C8B-B14F-4D97-AF65-F5344CB8AC3E}">
        <p14:creationId xmlns:p14="http://schemas.microsoft.com/office/powerpoint/2010/main" val="216912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1423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7932F7A-7DE7-4795-848A-AC175B33C49F}"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252934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7932F7A-7DE7-4795-848A-AC175B33C49F}"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48154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7932F7A-7DE7-4795-848A-AC175B33C49F}"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307990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452"/>
        <p:cNvGrpSpPr/>
        <p:nvPr/>
      </p:nvGrpSpPr>
      <p:grpSpPr>
        <a:xfrm>
          <a:off x="0" y="0"/>
          <a:ext cx="0" cy="0"/>
          <a:chOff x="0" y="0"/>
          <a:chExt cx="0" cy="0"/>
        </a:xfrm>
      </p:grpSpPr>
    </p:spTree>
    <p:extLst>
      <p:ext uri="{BB962C8B-B14F-4D97-AF65-F5344CB8AC3E}">
        <p14:creationId xmlns:p14="http://schemas.microsoft.com/office/powerpoint/2010/main" val="773833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7932F7A-7DE7-4795-848A-AC175B33C49F}"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5019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32F7A-7DE7-4795-848A-AC175B33C49F}"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269875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7932F7A-7DE7-4795-848A-AC175B33C49F}"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91823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7932F7A-7DE7-4795-848A-AC175B33C49F}" type="datetimeFigureOut">
              <a:rPr lang="vi-VN" smtClean="0"/>
              <a:t>18/02/2025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214754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7932F7A-7DE7-4795-848A-AC175B33C49F}" type="datetimeFigureOut">
              <a:rPr lang="vi-VN" smtClean="0"/>
              <a:t>18/02/2025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24621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2F7A-7DE7-4795-848A-AC175B33C49F}" type="datetimeFigureOut">
              <a:rPr lang="vi-VN" smtClean="0"/>
              <a:t>18/02/2025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287161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932F7A-7DE7-4795-848A-AC175B33C49F}"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66468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932F7A-7DE7-4795-848A-AC175B33C49F}"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1553DD7-4756-4C74-A704-B9764AEC0687}" type="slidenum">
              <a:rPr lang="vi-VN" smtClean="0"/>
              <a:t>‹#›</a:t>
            </a:fld>
            <a:endParaRPr lang="vi-VN"/>
          </a:p>
        </p:txBody>
      </p:sp>
    </p:spTree>
    <p:extLst>
      <p:ext uri="{BB962C8B-B14F-4D97-AF65-F5344CB8AC3E}">
        <p14:creationId xmlns:p14="http://schemas.microsoft.com/office/powerpoint/2010/main" val="355732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32F7A-7DE7-4795-848A-AC175B33C49F}" type="datetimeFigureOut">
              <a:rPr lang="vi-VN" smtClean="0"/>
              <a:t>18/02/2025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53DD7-4756-4C74-A704-B9764AEC0687}" type="slidenum">
              <a:rPr lang="vi-VN" smtClean="0"/>
              <a:t>‹#›</a:t>
            </a:fld>
            <a:endParaRPr lang="vi-VN"/>
          </a:p>
        </p:txBody>
      </p:sp>
    </p:spTree>
    <p:extLst>
      <p:ext uri="{BB962C8B-B14F-4D97-AF65-F5344CB8AC3E}">
        <p14:creationId xmlns:p14="http://schemas.microsoft.com/office/powerpoint/2010/main" val="3136827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C3918A5E-6E18-CD52-55CE-040BE0F9CF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54"/>
          <a:stretch/>
        </p:blipFill>
        <p:spPr>
          <a:xfrm>
            <a:off x="0" y="1282"/>
            <a:ext cx="12191980" cy="6856718"/>
          </a:xfrm>
          <a:prstGeom prst="rect">
            <a:avLst/>
          </a:prstGeom>
        </p:spPr>
      </p:pic>
      <p:sp>
        <p:nvSpPr>
          <p:cNvPr id="4" name="Rectangle: Rounded Corners 3">
            <a:extLst>
              <a:ext uri="{FF2B5EF4-FFF2-40B4-BE49-F238E27FC236}">
                <a16:creationId xmlns:a16="http://schemas.microsoft.com/office/drawing/2014/main" id="{3BE38026-3DDF-9B66-4816-7D550C2B3563}"/>
              </a:ext>
            </a:extLst>
          </p:cNvPr>
          <p:cNvSpPr/>
          <p:nvPr/>
        </p:nvSpPr>
        <p:spPr>
          <a:xfrm>
            <a:off x="3548728" y="1420586"/>
            <a:ext cx="8312471" cy="4016828"/>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Picture 2">
            <a:extLst>
              <a:ext uri="{FF2B5EF4-FFF2-40B4-BE49-F238E27FC236}">
                <a16:creationId xmlns:a16="http://schemas.microsoft.com/office/drawing/2014/main" id="{119E3612-F7DE-C966-5666-D0CB90884BDE}"/>
              </a:ext>
            </a:extLst>
          </p:cNvPr>
          <p:cNvPicPr>
            <a:picLocks noChangeAspect="1"/>
          </p:cNvPicPr>
          <p:nvPr/>
        </p:nvPicPr>
        <p:blipFill>
          <a:blip r:embed="rId3"/>
          <a:stretch>
            <a:fillRect/>
          </a:stretch>
        </p:blipFill>
        <p:spPr>
          <a:xfrm>
            <a:off x="3548728" y="1716574"/>
            <a:ext cx="8333954" cy="2865368"/>
          </a:xfrm>
          <a:prstGeom prst="rect">
            <a:avLst/>
          </a:prstGeom>
        </p:spPr>
      </p:pic>
      <p:pic>
        <p:nvPicPr>
          <p:cNvPr id="6" name="Picture 5">
            <a:extLst>
              <a:ext uri="{FF2B5EF4-FFF2-40B4-BE49-F238E27FC236}">
                <a16:creationId xmlns:a16="http://schemas.microsoft.com/office/drawing/2014/main" id="{8C2EB4FC-4895-7EB2-2C45-5E4E842C0811}"/>
              </a:ext>
            </a:extLst>
          </p:cNvPr>
          <p:cNvPicPr>
            <a:picLocks noChangeAspect="1"/>
          </p:cNvPicPr>
          <p:nvPr/>
        </p:nvPicPr>
        <p:blipFill>
          <a:blip r:embed="rId4"/>
          <a:stretch>
            <a:fillRect/>
          </a:stretch>
        </p:blipFill>
        <p:spPr>
          <a:xfrm>
            <a:off x="7604004" y="4606529"/>
            <a:ext cx="5502568" cy="685705"/>
          </a:xfrm>
          <a:prstGeom prst="rect">
            <a:avLst/>
          </a:prstGeom>
        </p:spPr>
      </p:pic>
      <p:pic>
        <p:nvPicPr>
          <p:cNvPr id="9" name="Picture 8" descr="A logo with bamboo stems and a cartoon face&#10;&#10;Description automatically generated">
            <a:extLst>
              <a:ext uri="{FF2B5EF4-FFF2-40B4-BE49-F238E27FC236}">
                <a16:creationId xmlns:a16="http://schemas.microsoft.com/office/drawing/2014/main" id="{EA3255A8-5134-8950-BA2D-BDA88365626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951317" y="4257604"/>
            <a:ext cx="1203267" cy="1240651"/>
          </a:xfrm>
          <a:prstGeom prst="rect">
            <a:avLst/>
          </a:prstGeom>
        </p:spPr>
      </p:pic>
      <p:pic>
        <p:nvPicPr>
          <p:cNvPr id="10" name="Picture 9" descr="A green and white logo&#10;&#10;Description automatically generated">
            <a:extLst>
              <a:ext uri="{FF2B5EF4-FFF2-40B4-BE49-F238E27FC236}">
                <a16:creationId xmlns:a16="http://schemas.microsoft.com/office/drawing/2014/main" id="{27092E29-BCEE-20BC-F07F-C120A7AB4BE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02543" y="1254987"/>
            <a:ext cx="1567543" cy="1567543"/>
          </a:xfrm>
          <a:prstGeom prst="rect">
            <a:avLst/>
          </a:prstGeom>
        </p:spPr>
      </p:pic>
    </p:spTree>
    <p:extLst>
      <p:ext uri="{BB962C8B-B14F-4D97-AF65-F5344CB8AC3E}">
        <p14:creationId xmlns:p14="http://schemas.microsoft.com/office/powerpoint/2010/main" val="40954104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78DB-9265-2112-FCAD-7F46F799125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C5FC268-56D2-E596-E894-3048E23B7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731" y="327258"/>
            <a:ext cx="8358755" cy="5159141"/>
          </a:xfrm>
          <a:prstGeom prst="rect">
            <a:avLst/>
          </a:prstGeom>
        </p:spPr>
      </p:pic>
      <p:pic>
        <p:nvPicPr>
          <p:cNvPr id="8" name="Picture 7">
            <a:extLst>
              <a:ext uri="{FF2B5EF4-FFF2-40B4-BE49-F238E27FC236}">
                <a16:creationId xmlns:a16="http://schemas.microsoft.com/office/drawing/2014/main" id="{EB4E9E10-0DB5-1797-7A89-248BC181EA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7092" y="3134945"/>
            <a:ext cx="4139163" cy="3107872"/>
          </a:xfrm>
          <a:prstGeom prst="rect">
            <a:avLst/>
          </a:prstGeom>
        </p:spPr>
      </p:pic>
      <p:sp>
        <p:nvSpPr>
          <p:cNvPr id="3" name="TextBox 2">
            <a:extLst>
              <a:ext uri="{FF2B5EF4-FFF2-40B4-BE49-F238E27FC236}">
                <a16:creationId xmlns:a16="http://schemas.microsoft.com/office/drawing/2014/main" id="{04C08EE5-ED11-9E81-763C-EC6D3D4DD906}"/>
              </a:ext>
            </a:extLst>
          </p:cNvPr>
          <p:cNvSpPr txBox="1"/>
          <p:nvPr/>
        </p:nvSpPr>
        <p:spPr>
          <a:xfrm>
            <a:off x="5519057" y="2835728"/>
            <a:ext cx="914400" cy="914400"/>
          </a:xfrm>
          <a:prstGeom prst="rect">
            <a:avLst/>
          </a:prstGeom>
          <a:noFill/>
        </p:spPr>
        <p:txBody>
          <a:bodyPr wrap="square" rtlCol="0">
            <a:spAutoFit/>
          </a:bodyPr>
          <a:lstStyle/>
          <a:p>
            <a:endParaRPr lang="en-SG" dirty="0"/>
          </a:p>
        </p:txBody>
      </p:sp>
      <p:sp>
        <p:nvSpPr>
          <p:cNvPr id="4" name="TextBox 3">
            <a:extLst>
              <a:ext uri="{FF2B5EF4-FFF2-40B4-BE49-F238E27FC236}">
                <a16:creationId xmlns:a16="http://schemas.microsoft.com/office/drawing/2014/main" id="{AD7E8FBF-5E99-18FA-2F32-C4547C4E03ED}"/>
              </a:ext>
            </a:extLst>
          </p:cNvPr>
          <p:cNvSpPr txBox="1"/>
          <p:nvPr/>
        </p:nvSpPr>
        <p:spPr>
          <a:xfrm>
            <a:off x="3815443" y="481237"/>
            <a:ext cx="8171963" cy="4708981"/>
          </a:xfrm>
          <a:prstGeom prst="rect">
            <a:avLst/>
          </a:prstGeom>
          <a:noFill/>
        </p:spPr>
        <p:txBody>
          <a:bodyPr wrap="square" rtlCol="0">
            <a:spAutoFit/>
          </a:bodyPr>
          <a:lstStyle/>
          <a:p>
            <a:pPr algn="just"/>
            <a:r>
              <a:rPr lang="vi-VN" sz="3000" b="1" dirty="0">
                <a:solidFill>
                  <a:schemeClr val="accent1">
                    <a:lumMod val="75000"/>
                  </a:schemeClr>
                </a:solidFill>
                <a:latin typeface="Cambria" panose="02040503050406030204" pitchFamily="18" charset="0"/>
                <a:ea typeface="Cambria" panose="02040503050406030204" pitchFamily="18" charset="0"/>
              </a:rPr>
              <a:t>– Đoạn văn thể hiện tình cảm, cảm xúc về một sự việc thường có 3 phần, đó là những phần: mở đầu, triển khai, kết thúc.</a:t>
            </a:r>
          </a:p>
          <a:p>
            <a:pPr algn="just"/>
            <a:r>
              <a:rPr lang="vi-VN" sz="3000" b="1" dirty="0">
                <a:solidFill>
                  <a:schemeClr val="accent1">
                    <a:lumMod val="75000"/>
                  </a:schemeClr>
                </a:solidFill>
                <a:latin typeface="Cambria" panose="02040503050406030204" pitchFamily="18" charset="0"/>
                <a:ea typeface="Cambria" panose="02040503050406030204" pitchFamily="18" charset="0"/>
              </a:rPr>
              <a:t>– Nội dung chính của mỗi phần là:</a:t>
            </a:r>
            <a:endParaRPr lang="en-SG" sz="3000" b="1" dirty="0">
              <a:solidFill>
                <a:schemeClr val="accent1">
                  <a:lumMod val="75000"/>
                </a:schemeClr>
              </a:solidFill>
              <a:latin typeface="Cambria" panose="02040503050406030204" pitchFamily="18" charset="0"/>
              <a:ea typeface="Cambria" panose="02040503050406030204" pitchFamily="18" charset="0"/>
            </a:endParaRPr>
          </a:p>
          <a:p>
            <a:pPr algn="just"/>
            <a:r>
              <a:rPr lang="vi-VN" sz="3000" b="1" dirty="0">
                <a:solidFill>
                  <a:schemeClr val="accent1">
                    <a:lumMod val="75000"/>
                  </a:schemeClr>
                </a:solidFill>
                <a:latin typeface="Cambria" panose="02040503050406030204" pitchFamily="18" charset="0"/>
                <a:ea typeface="Cambria" panose="02040503050406030204" pitchFamily="18" charset="0"/>
              </a:rPr>
              <a:t>+ Mở đầu: Giới thiệu sự việc và nêu ấn tượng chung về sự việc.</a:t>
            </a:r>
            <a:endParaRPr lang="en-SG" sz="3000" b="1" dirty="0">
              <a:solidFill>
                <a:schemeClr val="accent1">
                  <a:lumMod val="75000"/>
                </a:schemeClr>
              </a:solidFill>
              <a:latin typeface="Cambria" panose="02040503050406030204" pitchFamily="18" charset="0"/>
              <a:ea typeface="Cambria" panose="02040503050406030204" pitchFamily="18" charset="0"/>
            </a:endParaRPr>
          </a:p>
          <a:p>
            <a:pPr algn="just"/>
            <a:r>
              <a:rPr lang="vi-VN" sz="3000" b="1" dirty="0">
                <a:solidFill>
                  <a:schemeClr val="accent1">
                    <a:lumMod val="75000"/>
                  </a:schemeClr>
                </a:solidFill>
                <a:latin typeface="Cambria" panose="02040503050406030204" pitchFamily="18" charset="0"/>
                <a:ea typeface="Cambria" panose="02040503050406030204" pitchFamily="18" charset="0"/>
              </a:rPr>
              <a:t>+ Triển khai: Nêu tình cảm, cảm xúc về những chi tiết nổi bật của sự việc.</a:t>
            </a:r>
            <a:endParaRPr lang="en-SG" sz="3000" b="1" dirty="0">
              <a:solidFill>
                <a:schemeClr val="accent1">
                  <a:lumMod val="75000"/>
                </a:schemeClr>
              </a:solidFill>
              <a:latin typeface="Cambria" panose="02040503050406030204" pitchFamily="18" charset="0"/>
              <a:ea typeface="Cambria" panose="02040503050406030204" pitchFamily="18" charset="0"/>
            </a:endParaRPr>
          </a:p>
          <a:p>
            <a:pPr algn="just"/>
            <a:r>
              <a:rPr lang="vi-VN" sz="3000" b="1" dirty="0">
                <a:solidFill>
                  <a:schemeClr val="accent1">
                    <a:lumMod val="75000"/>
                  </a:schemeClr>
                </a:solidFill>
                <a:latin typeface="Cambria" panose="02040503050406030204" pitchFamily="18" charset="0"/>
                <a:ea typeface="Cambria" panose="02040503050406030204" pitchFamily="18" charset="0"/>
              </a:rPr>
              <a:t>+ Kết thúc: Nêu ý nghĩa sự việc; khẳng định lại tình cảm, cảm xúc với sự việc,... </a:t>
            </a:r>
            <a:endParaRPr lang="en-SG" sz="3000" b="1"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8434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A2B25-56D9-1FA6-89B8-BC54739113D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929886-59D5-CC33-5D3C-34218F50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684" y="694547"/>
            <a:ext cx="8004379" cy="4880795"/>
          </a:xfrm>
          <a:prstGeom prst="rect">
            <a:avLst/>
          </a:prstGeom>
        </p:spPr>
      </p:pic>
      <p:pic>
        <p:nvPicPr>
          <p:cNvPr id="8" name="Picture 7">
            <a:extLst>
              <a:ext uri="{FF2B5EF4-FFF2-40B4-BE49-F238E27FC236}">
                <a16:creationId xmlns:a16="http://schemas.microsoft.com/office/drawing/2014/main" id="{73AF3A12-1E72-DC50-0383-CEBE48AD7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7092" y="3134945"/>
            <a:ext cx="4139163" cy="3107872"/>
          </a:xfrm>
          <a:prstGeom prst="rect">
            <a:avLst/>
          </a:prstGeom>
        </p:spPr>
      </p:pic>
      <p:sp>
        <p:nvSpPr>
          <p:cNvPr id="3" name="TextBox 2">
            <a:extLst>
              <a:ext uri="{FF2B5EF4-FFF2-40B4-BE49-F238E27FC236}">
                <a16:creationId xmlns:a16="http://schemas.microsoft.com/office/drawing/2014/main" id="{5B95117C-0749-2552-1F8F-A67742A78520}"/>
              </a:ext>
            </a:extLst>
          </p:cNvPr>
          <p:cNvSpPr txBox="1"/>
          <p:nvPr/>
        </p:nvSpPr>
        <p:spPr>
          <a:xfrm>
            <a:off x="5519057" y="283572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TextBox 3">
            <a:extLst>
              <a:ext uri="{FF2B5EF4-FFF2-40B4-BE49-F238E27FC236}">
                <a16:creationId xmlns:a16="http://schemas.microsoft.com/office/drawing/2014/main" id="{C8E0ACB8-8732-DCA2-8927-D5B4B986CF4E}"/>
              </a:ext>
            </a:extLst>
          </p:cNvPr>
          <p:cNvSpPr txBox="1"/>
          <p:nvPr/>
        </p:nvSpPr>
        <p:spPr>
          <a:xfrm>
            <a:off x="3715353" y="933651"/>
            <a:ext cx="7565456" cy="4266142"/>
          </a:xfrm>
          <a:prstGeom prst="rect">
            <a:avLst/>
          </a:prstGeom>
          <a:noFill/>
        </p:spPr>
        <p:txBody>
          <a:bodyPr wrap="square" rtlCol="0">
            <a:spAutoFit/>
          </a:bodyPr>
          <a:lstStyle/>
          <a:p>
            <a:pPr lvl="0" algn="just"/>
            <a:r>
              <a:rPr lang="en-SG" sz="3800" b="1" dirty="0">
                <a:solidFill>
                  <a:srgbClr val="E64F1C">
                    <a:lumMod val="75000"/>
                  </a:srgbClr>
                </a:solidFill>
                <a:latin typeface="Cambria" panose="02040503050406030204" pitchFamily="18" charset="0"/>
                <a:ea typeface="Cambria" panose="02040503050406030204" pitchFamily="18" charset="0"/>
              </a:rPr>
              <a:t>–</a:t>
            </a:r>
            <a:r>
              <a:rPr lang="vi-VN"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Có</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những</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cách</a:t>
            </a:r>
            <a:r>
              <a:rPr lang="vi-VN"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để</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thể</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hiện</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tình</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cảm</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cảm</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xúc</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về</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một</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sự</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việc</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là</a:t>
            </a:r>
            <a:r>
              <a:rPr lang="en-SG" sz="3800" b="1" dirty="0">
                <a:solidFill>
                  <a:srgbClr val="E64F1C">
                    <a:lumMod val="75000"/>
                  </a:srgbClr>
                </a:solidFill>
                <a:latin typeface="Cambria" panose="02040503050406030204" pitchFamily="18" charset="0"/>
                <a:ea typeface="Cambria" panose="02040503050406030204" pitchFamily="18" charset="0"/>
              </a:rPr>
              <a:t>:</a:t>
            </a:r>
            <a:endParaRPr lang="vi-VN" sz="3800" b="1" dirty="0">
              <a:solidFill>
                <a:srgbClr val="E64F1C">
                  <a:lumMod val="75000"/>
                </a:srgbClr>
              </a:solidFill>
              <a:latin typeface="Cambria" panose="02040503050406030204" pitchFamily="18" charset="0"/>
              <a:ea typeface="Cambria" panose="02040503050406030204" pitchFamily="18" charset="0"/>
            </a:endParaRPr>
          </a:p>
          <a:p>
            <a:pPr lvl="0" algn="just"/>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Sử</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dụng</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từ</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ngữ</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chỉ</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tình</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cảm</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cảm</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xúc</a:t>
            </a:r>
            <a:r>
              <a:rPr lang="en-SG" sz="3800" b="1" dirty="0">
                <a:solidFill>
                  <a:srgbClr val="E64F1C">
                    <a:lumMod val="75000"/>
                  </a:srgbClr>
                </a:solidFill>
                <a:latin typeface="Cambria" panose="02040503050406030204" pitchFamily="18" charset="0"/>
                <a:ea typeface="Cambria" panose="02040503050406030204" pitchFamily="18" charset="0"/>
              </a:rPr>
              <a:t>.</a:t>
            </a:r>
            <a:endParaRPr lang="vi-VN" sz="3800" b="1" dirty="0">
              <a:solidFill>
                <a:srgbClr val="E64F1C">
                  <a:lumMod val="75000"/>
                </a:srgbClr>
              </a:solidFill>
              <a:latin typeface="Cambria" panose="02040503050406030204" pitchFamily="18" charset="0"/>
              <a:ea typeface="Cambria" panose="02040503050406030204" pitchFamily="18" charset="0"/>
            </a:endParaRPr>
          </a:p>
          <a:p>
            <a:pPr lvl="0" algn="just"/>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Sử</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dụng</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các</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phép</a:t>
            </a:r>
            <a:r>
              <a:rPr lang="en-SG" sz="3800" b="1" dirty="0">
                <a:solidFill>
                  <a:srgbClr val="E64F1C">
                    <a:lumMod val="75000"/>
                  </a:srgbClr>
                </a:solidFill>
                <a:latin typeface="Cambria" panose="02040503050406030204" pitchFamily="18" charset="0"/>
                <a:ea typeface="Cambria" panose="02040503050406030204" pitchFamily="18" charset="0"/>
              </a:rPr>
              <a:t> so </a:t>
            </a:r>
            <a:r>
              <a:rPr lang="en-SG" sz="3800" b="1" dirty="0" err="1">
                <a:solidFill>
                  <a:srgbClr val="E64F1C">
                    <a:lumMod val="75000"/>
                  </a:srgbClr>
                </a:solidFill>
                <a:latin typeface="Cambria" panose="02040503050406030204" pitchFamily="18" charset="0"/>
                <a:ea typeface="Cambria" panose="02040503050406030204" pitchFamily="18" charset="0"/>
              </a:rPr>
              <a:t>sánh</a:t>
            </a:r>
            <a:r>
              <a:rPr lang="en-SG" sz="3800" b="1" dirty="0">
                <a:solidFill>
                  <a:srgbClr val="E64F1C">
                    <a:lumMod val="75000"/>
                  </a:srgbClr>
                </a:solidFill>
                <a:latin typeface="Cambria" panose="02040503050406030204" pitchFamily="18" charset="0"/>
                <a:ea typeface="Cambria" panose="02040503050406030204" pitchFamily="18" charset="0"/>
              </a:rPr>
              <a:t>,…</a:t>
            </a:r>
            <a:endParaRPr lang="vi-VN" sz="3800" b="1" dirty="0">
              <a:solidFill>
                <a:srgbClr val="E64F1C">
                  <a:lumMod val="75000"/>
                </a:srgbClr>
              </a:solidFill>
              <a:latin typeface="Cambria" panose="02040503050406030204" pitchFamily="18" charset="0"/>
              <a:ea typeface="Cambria" panose="02040503050406030204" pitchFamily="18" charset="0"/>
            </a:endParaRPr>
          </a:p>
          <a:p>
            <a:pPr lvl="0" algn="just"/>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Sử</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dụng</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các</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hình</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ảnh</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gợi</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hình</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gợi</a:t>
            </a:r>
            <a:r>
              <a:rPr lang="en-SG" sz="3800" b="1" dirty="0">
                <a:solidFill>
                  <a:srgbClr val="E64F1C">
                    <a:lumMod val="75000"/>
                  </a:srgbClr>
                </a:solidFill>
                <a:latin typeface="Cambria" panose="02040503050406030204" pitchFamily="18" charset="0"/>
                <a:ea typeface="Cambria" panose="02040503050406030204" pitchFamily="18" charset="0"/>
              </a:rPr>
              <a:t> </a:t>
            </a:r>
            <a:r>
              <a:rPr lang="en-SG" sz="3800" b="1" dirty="0" err="1">
                <a:solidFill>
                  <a:srgbClr val="E64F1C">
                    <a:lumMod val="75000"/>
                  </a:srgbClr>
                </a:solidFill>
                <a:latin typeface="Cambria" panose="02040503050406030204" pitchFamily="18" charset="0"/>
                <a:ea typeface="Cambria" panose="02040503050406030204" pitchFamily="18" charset="0"/>
              </a:rPr>
              <a:t>cảm</a:t>
            </a:r>
            <a:r>
              <a:rPr lang="en-SG" sz="3800" b="1" dirty="0">
                <a:solidFill>
                  <a:srgbClr val="E64F1C">
                    <a:lumMod val="75000"/>
                  </a:srgbClr>
                </a:solidFill>
                <a:latin typeface="Cambria" panose="02040503050406030204" pitchFamily="18" charset="0"/>
                <a:ea typeface="Cambria" panose="02040503050406030204" pitchFamily="18" charset="0"/>
              </a:rPr>
              <a:t>,…</a:t>
            </a:r>
            <a:endParaRPr kumimoji="0" lang="en-SG" sz="3800" b="1" i="0" u="none" strike="noStrike" kern="1200" cap="none" spc="0" normalizeH="0" baseline="0" noProof="0" dirty="0">
              <a:ln>
                <a:noFill/>
              </a:ln>
              <a:solidFill>
                <a:srgbClr val="E64F1C">
                  <a:lumMod val="75000"/>
                </a:srgb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38288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arn(inVertic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arn(inVertic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8">
            <a:extLst>
              <a:ext uri="{FF2B5EF4-FFF2-40B4-BE49-F238E27FC236}">
                <a16:creationId xmlns:a16="http://schemas.microsoft.com/office/drawing/2014/main" id="{02D5F9C5-AFBF-E426-6266-B9A8B6AC23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732"/>
          <a:stretch/>
        </p:blipFill>
        <p:spPr>
          <a:xfrm>
            <a:off x="448374" y="480076"/>
            <a:ext cx="11430005" cy="6097520"/>
          </a:xfrm>
          <a:prstGeom prst="rect">
            <a:avLst/>
          </a:prstGeom>
        </p:spPr>
      </p:pic>
      <p:sp>
        <p:nvSpPr>
          <p:cNvPr id="3" name="TextBox 2">
            <a:extLst>
              <a:ext uri="{FF2B5EF4-FFF2-40B4-BE49-F238E27FC236}">
                <a16:creationId xmlns:a16="http://schemas.microsoft.com/office/drawing/2014/main" id="{7643FFB1-AB23-10FD-B965-A8C620C343DD}"/>
              </a:ext>
            </a:extLst>
          </p:cNvPr>
          <p:cNvSpPr txBox="1"/>
          <p:nvPr/>
        </p:nvSpPr>
        <p:spPr>
          <a:xfrm>
            <a:off x="4116164" y="1407225"/>
            <a:ext cx="7064942" cy="4524315"/>
          </a:xfrm>
          <a:prstGeom prst="rect">
            <a:avLst/>
          </a:prstGeom>
          <a:noFill/>
        </p:spPr>
        <p:txBody>
          <a:bodyPr wrap="square">
            <a:spAutoFit/>
          </a:bodyPr>
          <a:lstStyle/>
          <a:p>
            <a:pPr algn="just"/>
            <a:r>
              <a:rPr lang="en-SG" sz="3200" dirty="0" err="1">
                <a:latin typeface="Cambria" panose="02040503050406030204" pitchFamily="18" charset="0"/>
                <a:ea typeface="Cambria" panose="02040503050406030204" pitchFamily="18" charset="0"/>
              </a:rPr>
              <a:t>Đoạn</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văn</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thể</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hiện</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tình</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cảm</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cảm</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xúc</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về</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một</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sự</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việc</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thường</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có</a:t>
            </a:r>
            <a:r>
              <a:rPr lang="en-SG" sz="3200" dirty="0">
                <a:latin typeface="Cambria" panose="02040503050406030204" pitchFamily="18" charset="0"/>
                <a:ea typeface="Cambria" panose="02040503050406030204" pitchFamily="18" charset="0"/>
              </a:rPr>
              <a:t> 3 </a:t>
            </a:r>
            <a:r>
              <a:rPr lang="en-SG" sz="3200" dirty="0" err="1">
                <a:latin typeface="Cambria" panose="02040503050406030204" pitchFamily="18" charset="0"/>
                <a:ea typeface="Cambria" panose="02040503050406030204" pitchFamily="18" charset="0"/>
              </a:rPr>
              <a:t>phần</a:t>
            </a:r>
            <a:r>
              <a:rPr lang="en-SG" sz="3200" dirty="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a:p>
            <a:pPr algn="just"/>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Mở</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đầu</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Giới</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thiệu</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sự</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việc</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và</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nêu</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ấn</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tượng</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chung</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về</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sự</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việc</a:t>
            </a:r>
            <a:r>
              <a:rPr lang="en-SG" sz="3200" dirty="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a:p>
            <a:pPr algn="just"/>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Triển</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khai</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Nêu</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tình</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cảm</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cảm</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xúc</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về</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những</a:t>
            </a:r>
            <a:r>
              <a:rPr lang="en-SG" sz="3200" dirty="0">
                <a:latin typeface="Cambria" panose="02040503050406030204" pitchFamily="18" charset="0"/>
                <a:ea typeface="Cambria" panose="02040503050406030204" pitchFamily="18" charset="0"/>
              </a:rPr>
              <a:t> chi </a:t>
            </a:r>
            <a:r>
              <a:rPr lang="en-SG" sz="3200" dirty="0" err="1">
                <a:latin typeface="Cambria" panose="02040503050406030204" pitchFamily="18" charset="0"/>
                <a:ea typeface="Cambria" panose="02040503050406030204" pitchFamily="18" charset="0"/>
              </a:rPr>
              <a:t>tiết</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nổi</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bật</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của</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sự</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việc</a:t>
            </a:r>
            <a:r>
              <a:rPr lang="en-SG" sz="3200" dirty="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a:p>
            <a:pPr algn="just"/>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Kết</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thúc</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Nêu</a:t>
            </a:r>
            <a:r>
              <a:rPr lang="en-SG" sz="3200" dirty="0">
                <a:latin typeface="Cambria" panose="02040503050406030204" pitchFamily="18" charset="0"/>
                <a:ea typeface="Cambria" panose="02040503050406030204" pitchFamily="18" charset="0"/>
              </a:rPr>
              <a:t> ý </a:t>
            </a:r>
            <a:r>
              <a:rPr lang="en-SG" sz="3200" dirty="0" err="1">
                <a:latin typeface="Cambria" panose="02040503050406030204" pitchFamily="18" charset="0"/>
                <a:ea typeface="Cambria" panose="02040503050406030204" pitchFamily="18" charset="0"/>
              </a:rPr>
              <a:t>nghĩa</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của</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sự</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việc</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khẳng</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định</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lại</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tình</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cảm</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cảm</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xúc</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đối</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với</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sự</a:t>
            </a:r>
            <a:r>
              <a:rPr lang="en-SG" sz="3200" dirty="0">
                <a:latin typeface="Cambria" panose="02040503050406030204" pitchFamily="18" charset="0"/>
                <a:ea typeface="Cambria" panose="02040503050406030204" pitchFamily="18" charset="0"/>
              </a:rPr>
              <a:t> </a:t>
            </a:r>
            <a:r>
              <a:rPr lang="en-SG" sz="3200" dirty="0" err="1">
                <a:latin typeface="Cambria" panose="02040503050406030204" pitchFamily="18" charset="0"/>
                <a:ea typeface="Cambria" panose="02040503050406030204" pitchFamily="18" charset="0"/>
              </a:rPr>
              <a:t>việc</a:t>
            </a:r>
            <a:r>
              <a:rPr lang="en-SG" sz="3200" dirty="0">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4C773692-AAC4-1003-178A-5A0A1F068128}"/>
              </a:ext>
            </a:extLst>
          </p:cNvPr>
          <p:cNvPicPr>
            <a:picLocks noChangeAspect="1"/>
          </p:cNvPicPr>
          <p:nvPr/>
        </p:nvPicPr>
        <p:blipFill>
          <a:blip r:embed="rId3"/>
          <a:stretch>
            <a:fillRect/>
          </a:stretch>
        </p:blipFill>
        <p:spPr>
          <a:xfrm>
            <a:off x="4250917" y="-250170"/>
            <a:ext cx="5816088" cy="2353260"/>
          </a:xfrm>
          <a:prstGeom prst="rect">
            <a:avLst/>
          </a:prstGeom>
        </p:spPr>
      </p:pic>
      <p:pic>
        <p:nvPicPr>
          <p:cNvPr id="10" name="Picture 9">
            <a:extLst>
              <a:ext uri="{FF2B5EF4-FFF2-40B4-BE49-F238E27FC236}">
                <a16:creationId xmlns:a16="http://schemas.microsoft.com/office/drawing/2014/main" id="{9A67399A-A173-6710-D6E3-E4E400DD28E2}"/>
              </a:ext>
            </a:extLst>
          </p:cNvPr>
          <p:cNvPicPr>
            <a:picLocks noChangeAspect="1"/>
          </p:cNvPicPr>
          <p:nvPr/>
        </p:nvPicPr>
        <p:blipFill>
          <a:blip r:embed="rId4"/>
          <a:stretch>
            <a:fillRect/>
          </a:stretch>
        </p:blipFill>
        <p:spPr>
          <a:xfrm flipH="1">
            <a:off x="313621" y="943993"/>
            <a:ext cx="3802543" cy="4987547"/>
          </a:xfrm>
          <a:prstGeom prst="rect">
            <a:avLst/>
          </a:prstGeom>
        </p:spPr>
      </p:pic>
    </p:spTree>
    <p:extLst>
      <p:ext uri="{BB962C8B-B14F-4D97-AF65-F5344CB8AC3E}">
        <p14:creationId xmlns:p14="http://schemas.microsoft.com/office/powerpoint/2010/main" val="4146879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9D0F3-DF88-72D8-AC99-381978B052CF}"/>
            </a:ext>
          </a:extLst>
        </p:cNvPr>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1DB83E2-9363-B9A0-5F01-53352A7E18B7}"/>
              </a:ext>
            </a:extLst>
          </p:cNvPr>
          <p:cNvPicPr>
            <a:picLocks noChangeAspect="1"/>
          </p:cNvPicPr>
          <p:nvPr/>
        </p:nvPicPr>
        <p:blipFill rotWithShape="1">
          <a:blip r:embed="rId2">
            <a:extLst>
              <a:ext uri="{28A0092B-C50C-407E-A947-70E740481C1C}">
                <a14:useLocalDpi xmlns:a14="http://schemas.microsoft.com/office/drawing/2010/main" val="0"/>
              </a:ext>
            </a:extLst>
          </a:blip>
          <a:srcRect l="15035" t="1992" r="16215" b="9538"/>
          <a:stretch/>
        </p:blipFill>
        <p:spPr>
          <a:xfrm>
            <a:off x="2654598" y="-144379"/>
            <a:ext cx="9026015" cy="6198263"/>
          </a:xfrm>
          <a:prstGeom prst="rect">
            <a:avLst/>
          </a:prstGeom>
        </p:spPr>
      </p:pic>
      <p:pic>
        <p:nvPicPr>
          <p:cNvPr id="10" name="Picture 9">
            <a:extLst>
              <a:ext uri="{FF2B5EF4-FFF2-40B4-BE49-F238E27FC236}">
                <a16:creationId xmlns:a16="http://schemas.microsoft.com/office/drawing/2014/main" id="{B80543AC-8058-843D-6322-9BF5B1EC6347}"/>
              </a:ext>
            </a:extLst>
          </p:cNvPr>
          <p:cNvPicPr>
            <a:picLocks noChangeAspect="1"/>
          </p:cNvPicPr>
          <p:nvPr/>
        </p:nvPicPr>
        <p:blipFill>
          <a:blip r:embed="rId3"/>
          <a:stretch>
            <a:fillRect/>
          </a:stretch>
        </p:blipFill>
        <p:spPr>
          <a:xfrm flipH="1">
            <a:off x="-284540" y="1146124"/>
            <a:ext cx="3802543" cy="4987547"/>
          </a:xfrm>
          <a:prstGeom prst="rect">
            <a:avLst/>
          </a:prstGeom>
        </p:spPr>
      </p:pic>
      <p:pic>
        <p:nvPicPr>
          <p:cNvPr id="4" name="Picture 3">
            <a:extLst>
              <a:ext uri="{FF2B5EF4-FFF2-40B4-BE49-F238E27FC236}">
                <a16:creationId xmlns:a16="http://schemas.microsoft.com/office/drawing/2014/main" id="{249A35AF-21D5-8952-D88F-7D991F6B8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914" y="1308493"/>
            <a:ext cx="6974352" cy="2120507"/>
          </a:xfrm>
          <a:prstGeom prst="rect">
            <a:avLst/>
          </a:prstGeom>
        </p:spPr>
      </p:pic>
      <p:sp>
        <p:nvSpPr>
          <p:cNvPr id="6" name="TextBox 5">
            <a:extLst>
              <a:ext uri="{FF2B5EF4-FFF2-40B4-BE49-F238E27FC236}">
                <a16:creationId xmlns:a16="http://schemas.microsoft.com/office/drawing/2014/main" id="{CCC893FB-E716-C975-DF02-3D6FEFAB12E8}"/>
              </a:ext>
            </a:extLst>
          </p:cNvPr>
          <p:cNvSpPr txBox="1"/>
          <p:nvPr/>
        </p:nvSpPr>
        <p:spPr>
          <a:xfrm>
            <a:off x="3623881" y="2858296"/>
            <a:ext cx="7310418" cy="2246769"/>
          </a:xfrm>
          <a:prstGeom prst="rect">
            <a:avLst/>
          </a:prstGeom>
          <a:noFill/>
        </p:spPr>
        <p:txBody>
          <a:bodyPr wrap="square">
            <a:spAutoFit/>
          </a:bodyPr>
          <a:lstStyle/>
          <a:p>
            <a:pPr algn="ctr"/>
            <a:r>
              <a:rPr lang="vi-VN" sz="3500" b="1" dirty="0">
                <a:solidFill>
                  <a:schemeClr val="accent1">
                    <a:lumMod val="75000"/>
                  </a:schemeClr>
                </a:solidFill>
                <a:latin typeface="Cambria" panose="02040503050406030204" pitchFamily="18" charset="0"/>
                <a:ea typeface="Cambria" panose="02040503050406030204" pitchFamily="18" charset="0"/>
              </a:rPr>
              <a:t>1. </a:t>
            </a:r>
            <a:r>
              <a:rPr lang="en-SG" sz="3500" b="1" dirty="0" err="1">
                <a:solidFill>
                  <a:schemeClr val="accent1">
                    <a:lumMod val="75000"/>
                  </a:schemeClr>
                </a:solidFill>
                <a:latin typeface="Cambria" panose="02040503050406030204" pitchFamily="18" charset="0"/>
                <a:ea typeface="Cambria" panose="02040503050406030204" pitchFamily="18" charset="0"/>
              </a:rPr>
              <a:t>Nói</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với</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người</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thân</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về</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một</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việc</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em</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đã</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làm</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được</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trong</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ngày</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Nêu</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tình</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cảm</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cảm</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xúc</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của</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em</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khi</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thực</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hiện</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và</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hoàn</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thành</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công</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việc</a:t>
            </a:r>
            <a:r>
              <a:rPr lang="en-SG" sz="3500" b="1" dirty="0">
                <a:solidFill>
                  <a:schemeClr val="accent1">
                    <a:lumMod val="75000"/>
                  </a:schemeClr>
                </a:solidFill>
                <a:latin typeface="Cambria" panose="02040503050406030204" pitchFamily="18" charset="0"/>
                <a:ea typeface="Cambria" panose="02040503050406030204" pitchFamily="18" charset="0"/>
              </a:rPr>
              <a:t> </a:t>
            </a:r>
            <a:r>
              <a:rPr lang="en-SG" sz="3500" b="1" dirty="0" err="1">
                <a:solidFill>
                  <a:schemeClr val="accent1">
                    <a:lumMod val="75000"/>
                  </a:schemeClr>
                </a:solidFill>
                <a:latin typeface="Cambria" panose="02040503050406030204" pitchFamily="18" charset="0"/>
                <a:ea typeface="Cambria" panose="02040503050406030204" pitchFamily="18" charset="0"/>
              </a:rPr>
              <a:t>đó</a:t>
            </a:r>
            <a:r>
              <a:rPr lang="en-SG" sz="3500" b="1" dirty="0">
                <a:solidFill>
                  <a:schemeClr val="accent1">
                    <a:lumMod val="75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2340865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C385D0-7066-9035-4172-272C1C24F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202" y="1249429"/>
            <a:ext cx="7658272" cy="4375183"/>
          </a:xfrm>
          <a:prstGeom prst="rect">
            <a:avLst/>
          </a:prstGeom>
        </p:spPr>
      </p:pic>
      <p:pic>
        <p:nvPicPr>
          <p:cNvPr id="5" name="Picture 4">
            <a:extLst>
              <a:ext uri="{FF2B5EF4-FFF2-40B4-BE49-F238E27FC236}">
                <a16:creationId xmlns:a16="http://schemas.microsoft.com/office/drawing/2014/main" id="{DA650F56-53AE-FF79-3740-C4BA1A8B03B1}"/>
              </a:ext>
            </a:extLst>
          </p:cNvPr>
          <p:cNvPicPr>
            <a:picLocks noChangeAspect="1"/>
          </p:cNvPicPr>
          <p:nvPr/>
        </p:nvPicPr>
        <p:blipFill>
          <a:blip r:embed="rId3"/>
          <a:stretch>
            <a:fillRect/>
          </a:stretch>
        </p:blipFill>
        <p:spPr>
          <a:xfrm>
            <a:off x="2470425" y="1930116"/>
            <a:ext cx="8791194" cy="3694496"/>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8F0E1D2E-CC63-18F1-929C-D4F124D936A3}"/>
              </a:ext>
            </a:extLst>
          </p:cNvPr>
          <p:cNvPicPr>
            <a:picLocks noChangeAspect="1"/>
          </p:cNvPicPr>
          <p:nvPr/>
        </p:nvPicPr>
        <p:blipFill rotWithShape="1">
          <a:blip r:embed="rId4">
            <a:extLst>
              <a:ext uri="{28A0092B-C50C-407E-A947-70E740481C1C}">
                <a14:useLocalDpi xmlns:a14="http://schemas.microsoft.com/office/drawing/2010/main" val="0"/>
              </a:ext>
            </a:extLst>
          </a:blip>
          <a:srcRect l="29821" t="7239" r="36108" b="5142"/>
          <a:stretch/>
        </p:blipFill>
        <p:spPr>
          <a:xfrm>
            <a:off x="222153" y="2162339"/>
            <a:ext cx="3117670" cy="4509835"/>
          </a:xfrm>
          <a:prstGeom prst="rect">
            <a:avLst/>
          </a:prstGeom>
        </p:spPr>
      </p:pic>
    </p:spTree>
    <p:extLst>
      <p:ext uri="{BB962C8B-B14F-4D97-AF65-F5344CB8AC3E}">
        <p14:creationId xmlns:p14="http://schemas.microsoft.com/office/powerpoint/2010/main" val="3664329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D24DD2-DE6C-2817-154C-74C8F81CC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26" y="359229"/>
            <a:ext cx="11778474" cy="6527250"/>
          </a:xfrm>
          <a:prstGeom prst="rect">
            <a:avLst/>
          </a:prstGeom>
        </p:spPr>
      </p:pic>
      <p:sp>
        <p:nvSpPr>
          <p:cNvPr id="4" name="圆角矩形 29"/>
          <p:cNvSpPr/>
          <p:nvPr/>
        </p:nvSpPr>
        <p:spPr>
          <a:xfrm>
            <a:off x="1365274" y="45540"/>
            <a:ext cx="9923211" cy="6402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defRPr/>
            </a:pPr>
            <a:r>
              <a:rPr lang="vi-VN" altLang="zh-CN" sz="3600" b="1"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1. Đọc đoạn văn dưới đây và thực hiện yêu cầu.</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三极正极黑简体" panose="00000500000000000000" charset="-122"/>
              <a:cs typeface="Calibri" panose="020F0502020204030204" pitchFamily="34" charset="0"/>
              <a:sym typeface="+mn-ea"/>
            </a:endParaRPr>
          </a:p>
        </p:txBody>
      </p:sp>
      <p:sp>
        <p:nvSpPr>
          <p:cNvPr id="5" name="TextBox 4">
            <a:extLst>
              <a:ext uri="{FF2B5EF4-FFF2-40B4-BE49-F238E27FC236}">
                <a16:creationId xmlns:a16="http://schemas.microsoft.com/office/drawing/2014/main" id="{D56182C1-1B62-4CC5-0524-1DBFFE865C88}"/>
              </a:ext>
            </a:extLst>
          </p:cNvPr>
          <p:cNvSpPr txBox="1"/>
          <p:nvPr/>
        </p:nvSpPr>
        <p:spPr>
          <a:xfrm>
            <a:off x="576944" y="631371"/>
            <a:ext cx="11255828" cy="6247864"/>
          </a:xfrm>
          <a:prstGeom prst="rect">
            <a:avLst/>
          </a:prstGeom>
          <a:noFill/>
        </p:spPr>
        <p:txBody>
          <a:bodyPr wrap="square" rtlCol="0">
            <a:spAutoFit/>
          </a:bodyPr>
          <a:lstStyle/>
          <a:p>
            <a:pPr algn="just"/>
            <a:r>
              <a:rPr lang="vi-VN" sz="2500" dirty="0">
                <a:latin typeface="Cambria" panose="02040503050406030204" pitchFamily="18" charset="0"/>
                <a:ea typeface="Cambria" panose="02040503050406030204" pitchFamily="18" charset="0"/>
              </a:rPr>
              <a:t>	Nhân dịp Quốc Khánh ngày 2 tháng 9, tôi được bố mẹ cho đi Mộc Châu tham dự Ngày hội văn hoá các dân tộc thiểu số. Tôi vô cùng hứng thú với sự kiện mang đậm vẻ đẹp văn hoá này. Ngay từ sáng ngày 1 tháng 9, không khí ngày hội đã tràn ngập khắp thị trấn. Cờ hoa, những bộ trang phục truyền thống làm cho cả thị trấn trở nên rực rỡ sắc màu. Tiếng trống, tiếng chiêng rộn rã khiến tôi cảm thấy háo hức lạ thường. Mỗi dân tộc mang đến ngày hội một tiết mục trình diễn riêng. Trước cuộc thi ném còn của những cô gái Thái, tôi trở thành cổ động viên tự lúc nào không rõ. Tôi chăm chú dõi theo quả còn bay vút lên cao, lơ lửng trên không trung. Tôi và mọi người hò reo khi quả còn bất ngờ bay vèo qua vòng tròn gắn trên đầu cây tre. Điệu múa khèn tràn đầy sức sống của các chàng trai người Mông đã khiến tôi rất ngạc nhiên và thán phục. Tôi nhún nhảy liên hồi theo các động tác của họ. Tôi như bị cuốn theo bước múa sạp khéo léo, rộn ràng của những cô gái Mường. Tôi say sưa thưởng thức điệu múa xoè uyển chuyển của những cô gái Thái... Đến với Ngày hội văn hoá các dân tộc thiểu số ở Mộc Châu, tôi đã rất xúc động và hiểu vì sao cần phải giữ gìn giá trị văn hoá truyền thống của dân tộc.</a:t>
            </a:r>
          </a:p>
          <a:p>
            <a:pPr algn="just"/>
            <a:r>
              <a:rPr lang="vi-VN" sz="2500" dirty="0">
                <a:latin typeface="Cambria" panose="02040503050406030204" pitchFamily="18" charset="0"/>
                <a:ea typeface="Cambria" panose="02040503050406030204" pitchFamily="18" charset="0"/>
              </a:rPr>
              <a:t>								</a:t>
            </a:r>
            <a:r>
              <a:rPr lang="vi-VN" sz="2500" i="1" dirty="0">
                <a:latin typeface="Cambria" panose="02040503050406030204" pitchFamily="18" charset="0"/>
                <a:ea typeface="Cambria" panose="02040503050406030204" pitchFamily="18" charset="0"/>
              </a:rPr>
              <a:t>(Lâm Phong)</a:t>
            </a:r>
            <a:endParaRPr lang="en-SG" sz="25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14003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DEA78A-6405-5B2E-5407-4A3A850ECF58}"/>
              </a:ext>
            </a:extLst>
          </p:cNvPr>
          <p:cNvSpPr/>
          <p:nvPr/>
        </p:nvSpPr>
        <p:spPr>
          <a:xfrm>
            <a:off x="185058" y="611572"/>
            <a:ext cx="7561586" cy="1015664"/>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88FDEC1-84E4-1DF6-F447-516E79690009}"/>
              </a:ext>
            </a:extLst>
          </p:cNvPr>
          <p:cNvSpPr txBox="1"/>
          <p:nvPr/>
        </p:nvSpPr>
        <p:spPr>
          <a:xfrm>
            <a:off x="108857" y="622459"/>
            <a:ext cx="7648672" cy="1015663"/>
          </a:xfrm>
          <a:prstGeom prst="rect">
            <a:avLst/>
          </a:prstGeom>
          <a:noFill/>
        </p:spPr>
        <p:txBody>
          <a:bodyPr wrap="square" rtlCol="0">
            <a:spAutoFit/>
          </a:bodyPr>
          <a:lstStyle/>
          <a:p>
            <a:pPr algn="ctr"/>
            <a:r>
              <a:rPr lang="vi-VN" sz="3000" b="1" dirty="0">
                <a:solidFill>
                  <a:schemeClr val="accent1">
                    <a:lumMod val="75000"/>
                  </a:schemeClr>
                </a:solidFill>
                <a:latin typeface="Cambria" panose="02040503050406030204" pitchFamily="18" charset="0"/>
                <a:ea typeface="Cambria" panose="02040503050406030204" pitchFamily="18" charset="0"/>
              </a:rPr>
              <a:t>a. Đoạn văn nói đến sự việc gì? Người viết có ấn tượng chung về sự việc đó thế nào?</a:t>
            </a:r>
            <a:endParaRPr lang="en-SG" sz="3000" b="1" dirty="0">
              <a:solidFill>
                <a:schemeClr val="accent1">
                  <a:lumMod val="75000"/>
                </a:schemeClr>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774C9B0F-D53E-2F76-7CF8-6BF0E935B284}"/>
              </a:ext>
            </a:extLst>
          </p:cNvPr>
          <p:cNvSpPr/>
          <p:nvPr/>
        </p:nvSpPr>
        <p:spPr>
          <a:xfrm>
            <a:off x="261256" y="1849420"/>
            <a:ext cx="7561586" cy="1015663"/>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F08EB02D-EF63-8ABB-7C8F-29D5454B9A7F}"/>
              </a:ext>
            </a:extLst>
          </p:cNvPr>
          <p:cNvSpPr txBox="1"/>
          <p:nvPr/>
        </p:nvSpPr>
        <p:spPr>
          <a:xfrm>
            <a:off x="261255" y="1838534"/>
            <a:ext cx="7561587" cy="1015663"/>
          </a:xfrm>
          <a:prstGeom prst="rect">
            <a:avLst/>
          </a:prstGeom>
          <a:noFill/>
        </p:spPr>
        <p:txBody>
          <a:bodyPr wrap="square" rtlCol="0">
            <a:spAutoFit/>
          </a:bodyPr>
          <a:lstStyle/>
          <a:p>
            <a:pPr algn="ctr"/>
            <a:r>
              <a:rPr lang="en-SG" sz="3000" b="1" dirty="0">
                <a:solidFill>
                  <a:schemeClr val="accent1">
                    <a:lumMod val="75000"/>
                  </a:schemeClr>
                </a:solidFill>
                <a:latin typeface="Cambria" panose="02040503050406030204" pitchFamily="18" charset="0"/>
                <a:ea typeface="Cambria" panose="02040503050406030204" pitchFamily="18" charset="0"/>
              </a:rPr>
              <a:t>b. </a:t>
            </a:r>
            <a:r>
              <a:rPr lang="vi-VN" sz="3000" b="1" dirty="0">
                <a:solidFill>
                  <a:schemeClr val="accent1">
                    <a:lumMod val="75000"/>
                  </a:schemeClr>
                </a:solidFill>
                <a:latin typeface="Cambria" panose="02040503050406030204" pitchFamily="18" charset="0"/>
                <a:ea typeface="Cambria" panose="02040503050406030204" pitchFamily="18" charset="0"/>
              </a:rPr>
              <a:t>Chọn nội dung tương ứng với mỗi phần của đoạn văn.</a:t>
            </a:r>
            <a:endParaRPr lang="en-SG" sz="3000" b="1" dirty="0">
              <a:solidFill>
                <a:schemeClr val="accent1">
                  <a:lumMod val="75000"/>
                </a:schemeClr>
              </a:solidFill>
              <a:latin typeface="Cambria" panose="02040503050406030204" pitchFamily="18" charset="0"/>
              <a:ea typeface="Cambria" panose="02040503050406030204" pitchFamily="18" charset="0"/>
            </a:endParaRPr>
          </a:p>
        </p:txBody>
      </p:sp>
      <p:pic>
        <p:nvPicPr>
          <p:cNvPr id="9" name="Picture 8" descr="A screenshot of a phone&#10;&#10;Description automatically generated">
            <a:extLst>
              <a:ext uri="{FF2B5EF4-FFF2-40B4-BE49-F238E27FC236}">
                <a16:creationId xmlns:a16="http://schemas.microsoft.com/office/drawing/2014/main" id="{12C94C0F-08CD-412E-A358-907CC8011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5" y="3054609"/>
            <a:ext cx="7561587" cy="2852100"/>
          </a:xfrm>
          <a:prstGeom prst="rect">
            <a:avLst/>
          </a:prstGeom>
        </p:spPr>
      </p:pic>
      <p:sp>
        <p:nvSpPr>
          <p:cNvPr id="11" name="Rectangle 10">
            <a:extLst>
              <a:ext uri="{FF2B5EF4-FFF2-40B4-BE49-F238E27FC236}">
                <a16:creationId xmlns:a16="http://schemas.microsoft.com/office/drawing/2014/main" id="{2404186F-ECDB-2D44-E99B-0172793BAE96}"/>
              </a:ext>
            </a:extLst>
          </p:cNvPr>
          <p:cNvSpPr/>
          <p:nvPr/>
        </p:nvSpPr>
        <p:spPr>
          <a:xfrm>
            <a:off x="7979226" y="791312"/>
            <a:ext cx="4136572" cy="1692771"/>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4A962415-40B2-8196-3C4A-9E3A33D570B2}"/>
              </a:ext>
            </a:extLst>
          </p:cNvPr>
          <p:cNvSpPr txBox="1"/>
          <p:nvPr/>
        </p:nvSpPr>
        <p:spPr>
          <a:xfrm>
            <a:off x="7968341" y="791312"/>
            <a:ext cx="4147457" cy="1692771"/>
          </a:xfrm>
          <a:prstGeom prst="rect">
            <a:avLst/>
          </a:prstGeom>
          <a:noFill/>
        </p:spPr>
        <p:txBody>
          <a:bodyPr wrap="square" rtlCol="0">
            <a:spAutoFit/>
          </a:bodyPr>
          <a:lstStyle/>
          <a:p>
            <a:pPr algn="just"/>
            <a:r>
              <a:rPr lang="en-SG" sz="2600" b="1" dirty="0">
                <a:solidFill>
                  <a:schemeClr val="accent1">
                    <a:lumMod val="75000"/>
                  </a:schemeClr>
                </a:solidFill>
                <a:latin typeface="Cambria" panose="02040503050406030204" pitchFamily="18" charset="0"/>
                <a:ea typeface="Cambria" panose="02040503050406030204" pitchFamily="18" charset="0"/>
              </a:rPr>
              <a:t>c. T</a:t>
            </a:r>
            <a:r>
              <a:rPr lang="vi-VN" sz="2600" b="1" dirty="0">
                <a:solidFill>
                  <a:schemeClr val="accent1">
                    <a:lumMod val="75000"/>
                  </a:schemeClr>
                </a:solidFill>
                <a:latin typeface="Cambria" panose="02040503050406030204" pitchFamily="18" charset="0"/>
                <a:ea typeface="Cambria" panose="02040503050406030204" pitchFamily="18" charset="0"/>
              </a:rPr>
              <a:t>rong phần triển khai, những chi tiết nào nói về ngày hội gây được ấn tượng với người viết?</a:t>
            </a:r>
            <a:endParaRPr lang="en-SG" sz="2600" b="1" dirty="0">
              <a:solidFill>
                <a:schemeClr val="accent1">
                  <a:lumMod val="75000"/>
                </a:schemeClr>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8BFBCA76-9769-4AEE-9590-739AE0C299A0}"/>
              </a:ext>
            </a:extLst>
          </p:cNvPr>
          <p:cNvSpPr/>
          <p:nvPr/>
        </p:nvSpPr>
        <p:spPr>
          <a:xfrm>
            <a:off x="7946571" y="2941842"/>
            <a:ext cx="4136572" cy="1692771"/>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356B62F7-F8C4-07B4-8CA5-AA7E12864892}"/>
              </a:ext>
            </a:extLst>
          </p:cNvPr>
          <p:cNvSpPr txBox="1"/>
          <p:nvPr/>
        </p:nvSpPr>
        <p:spPr>
          <a:xfrm>
            <a:off x="7935686" y="2941842"/>
            <a:ext cx="4147457" cy="1692771"/>
          </a:xfrm>
          <a:prstGeom prst="rect">
            <a:avLst/>
          </a:prstGeom>
          <a:noFill/>
        </p:spPr>
        <p:txBody>
          <a:bodyPr wrap="square" rtlCol="0">
            <a:spAutoFit/>
          </a:bodyPr>
          <a:lstStyle/>
          <a:p>
            <a:pPr algn="just"/>
            <a:r>
              <a:rPr lang="en-SG" sz="2600" b="1" dirty="0">
                <a:solidFill>
                  <a:schemeClr val="accent1">
                    <a:lumMod val="75000"/>
                  </a:schemeClr>
                </a:solidFill>
                <a:latin typeface="Cambria" panose="02040503050406030204" pitchFamily="18" charset="0"/>
                <a:ea typeface="Cambria" panose="02040503050406030204" pitchFamily="18" charset="0"/>
              </a:rPr>
              <a:t>d. </a:t>
            </a:r>
            <a:r>
              <a:rPr lang="vi-VN" sz="2600" b="1" dirty="0">
                <a:solidFill>
                  <a:schemeClr val="accent1">
                    <a:lumMod val="75000"/>
                  </a:schemeClr>
                </a:solidFill>
                <a:latin typeface="Cambria" panose="02040503050406030204" pitchFamily="18" charset="0"/>
                <a:ea typeface="Cambria" panose="02040503050406030204" pitchFamily="18" charset="0"/>
              </a:rPr>
              <a:t>Tình cảm, cảm xúc của người viết được bộc lộ qua những từ ngữ, câu văn nào?</a:t>
            </a:r>
            <a:endParaRPr lang="en-SG" sz="2600" b="1" dirty="0">
              <a:solidFill>
                <a:schemeClr val="accent1">
                  <a:lumMod val="75000"/>
                </a:schemeClr>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CF348DCB-ACA3-DC85-A2BE-F877548461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63" t="4762"/>
          <a:stretch/>
        </p:blipFill>
        <p:spPr>
          <a:xfrm flipH="1">
            <a:off x="10371371" y="4186732"/>
            <a:ext cx="1477917" cy="2436474"/>
          </a:xfrm>
          <a:prstGeom prst="rect">
            <a:avLst/>
          </a:prstGeom>
        </p:spPr>
      </p:pic>
      <p:pic>
        <p:nvPicPr>
          <p:cNvPr id="17" name="Picture 16" descr="Logo&#10;&#10;Description automatically generated with medium confidence">
            <a:extLst>
              <a:ext uri="{FF2B5EF4-FFF2-40B4-BE49-F238E27FC236}">
                <a16:creationId xmlns:a16="http://schemas.microsoft.com/office/drawing/2014/main" id="{5B0E2C91-0D58-904F-EB02-1FF2942AC8FB}"/>
              </a:ext>
            </a:extLst>
          </p:cNvPr>
          <p:cNvPicPr>
            <a:picLocks noChangeAspect="1"/>
          </p:cNvPicPr>
          <p:nvPr/>
        </p:nvPicPr>
        <p:blipFill rotWithShape="1">
          <a:blip r:embed="rId4">
            <a:extLst>
              <a:ext uri="{28A0092B-C50C-407E-A947-70E740481C1C}">
                <a14:useLocalDpi xmlns:a14="http://schemas.microsoft.com/office/drawing/2010/main" val="0"/>
              </a:ext>
            </a:extLst>
          </a:blip>
          <a:srcRect l="22611" t="25992" r="29425" b="33398"/>
          <a:stretch/>
        </p:blipFill>
        <p:spPr>
          <a:xfrm flipH="1">
            <a:off x="9310241" y="5404969"/>
            <a:ext cx="3600175" cy="2550055"/>
          </a:xfrm>
          <a:prstGeom prst="rect">
            <a:avLst/>
          </a:prstGeom>
        </p:spPr>
      </p:pic>
    </p:spTree>
    <p:extLst>
      <p:ext uri="{BB962C8B-B14F-4D97-AF65-F5344CB8AC3E}">
        <p14:creationId xmlns:p14="http://schemas.microsoft.com/office/powerpoint/2010/main" val="330370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3">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grpSp>
        <p:nvGrpSpPr>
          <p:cNvPr id="15" name="Group 14">
            <a:extLst>
              <a:ext uri="{FF2B5EF4-FFF2-40B4-BE49-F238E27FC236}">
                <a16:creationId xmlns:a16="http://schemas.microsoft.com/office/drawing/2014/main" id="{65EEEB3F-E11F-9A47-FB5C-9BFCF416DE96}"/>
              </a:ext>
            </a:extLst>
          </p:cNvPr>
          <p:cNvGrpSpPr/>
          <p:nvPr/>
        </p:nvGrpSpPr>
        <p:grpSpPr>
          <a:xfrm>
            <a:off x="4167130" y="62079"/>
            <a:ext cx="7893428" cy="5420503"/>
            <a:chOff x="1047524" y="-365000"/>
            <a:chExt cx="7615645" cy="5512526"/>
          </a:xfrm>
        </p:grpSpPr>
        <p:pic>
          <p:nvPicPr>
            <p:cNvPr id="16" name="Picture 15"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4">
              <a:extLst>
                <a:ext uri="{28A0092B-C50C-407E-A947-70E740481C1C}">
                  <a14:useLocalDpi xmlns:a14="http://schemas.microsoft.com/office/drawing/2010/main" val="0"/>
                </a:ext>
              </a:extLst>
            </a:blip>
            <a:srcRect l="15035" t="1992" r="16215" b="9538"/>
            <a:stretch/>
          </p:blipFill>
          <p:spPr>
            <a:xfrm>
              <a:off x="1047524" y="-365000"/>
              <a:ext cx="7615645" cy="5512526"/>
            </a:xfrm>
            <a:prstGeom prst="rect">
              <a:avLst/>
            </a:prstGeom>
          </p:spPr>
        </p:pic>
        <p:sp>
          <p:nvSpPr>
            <p:cNvPr id="17" name="TextBox 16">
              <a:extLst>
                <a:ext uri="{FF2B5EF4-FFF2-40B4-BE49-F238E27FC236}">
                  <a16:creationId xmlns:a16="http://schemas.microsoft.com/office/drawing/2014/main" id="{5E5909E0-47E7-938C-F466-1DB14CF78037}"/>
                </a:ext>
              </a:extLst>
            </p:cNvPr>
            <p:cNvSpPr txBox="1"/>
            <p:nvPr/>
          </p:nvSpPr>
          <p:spPr>
            <a:xfrm>
              <a:off x="1657993" y="1864164"/>
              <a:ext cx="6658789" cy="1200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Cùng nhau thảo luận và tìm câu trả lời cho mỗi yêu cầu</a:t>
              </a:r>
            </a:p>
          </p:txBody>
        </p:sp>
      </p:grpSp>
      <p:grpSp>
        <p:nvGrpSpPr>
          <p:cNvPr id="18" name="Group 17">
            <a:extLst>
              <a:ext uri="{FF2B5EF4-FFF2-40B4-BE49-F238E27FC236}">
                <a16:creationId xmlns:a16="http://schemas.microsoft.com/office/drawing/2014/main" id="{04B94BFC-7C66-833F-9973-3B957A88F70E}"/>
              </a:ext>
            </a:extLst>
          </p:cNvPr>
          <p:cNvGrpSpPr/>
          <p:nvPr/>
        </p:nvGrpSpPr>
        <p:grpSpPr>
          <a:xfrm>
            <a:off x="441990" y="5798714"/>
            <a:ext cx="4160208" cy="1533324"/>
            <a:chOff x="713015" y="309923"/>
            <a:chExt cx="4001042" cy="1927275"/>
          </a:xfrm>
        </p:grpSpPr>
        <p:sp>
          <p:nvSpPr>
            <p:cNvPr id="19" name="Rectangle: Rounded Corners 69">
              <a:extLst>
                <a:ext uri="{FF2B5EF4-FFF2-40B4-BE49-F238E27FC236}">
                  <a16:creationId xmlns:a16="http://schemas.microsoft.com/office/drawing/2014/main" id="{ED03F842-A1C1-DA7A-21C5-C1D48C650EA9}"/>
                </a:ext>
              </a:extLst>
            </p:cNvPr>
            <p:cNvSpPr/>
            <p:nvPr/>
          </p:nvSpPr>
          <p:spPr>
            <a:xfrm>
              <a:off x="713015" y="309923"/>
              <a:ext cx="4001042" cy="102248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微软雅黑"/>
                <a:cs typeface="+mn-cs"/>
              </a:endParaRPr>
            </a:p>
          </p:txBody>
        </p:sp>
        <p:sp>
          <p:nvSpPr>
            <p:cNvPr id="20" name="TextBox 19">
              <a:extLst>
                <a:ext uri="{FF2B5EF4-FFF2-40B4-BE49-F238E27FC236}">
                  <a16:creationId xmlns:a16="http://schemas.microsoft.com/office/drawing/2014/main" id="{2E29D8AE-E7D8-40BA-AC8D-EB118EFB2B52}"/>
                </a:ext>
              </a:extLst>
            </p:cNvPr>
            <p:cNvSpPr txBox="1"/>
            <p:nvPr/>
          </p:nvSpPr>
          <p:spPr>
            <a:xfrm>
              <a:off x="713015" y="418992"/>
              <a:ext cx="4001042" cy="181820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UTM Duepuntozero" panose="02040603050506020204" pitchFamily="18" charset="0"/>
                  <a:ea typeface="微软雅黑"/>
                  <a:cs typeface="+mn-cs"/>
                </a:rPr>
                <a:t>Thảo </a:t>
              </a:r>
              <a:r>
                <a:rPr kumimoji="0" lang="en-US" sz="4400" b="0" i="0" u="none" strike="noStrike" kern="1200" cap="none" spc="0" normalizeH="0" baseline="0" noProof="0" dirty="0" err="1">
                  <a:ln>
                    <a:noFill/>
                  </a:ln>
                  <a:solidFill>
                    <a:prstClr val="white"/>
                  </a:solidFill>
                  <a:effectLst/>
                  <a:uLnTx/>
                  <a:uFillTx/>
                  <a:latin typeface="UTM Duepuntozero" panose="02040603050506020204" pitchFamily="18" charset="0"/>
                  <a:ea typeface="微软雅黑"/>
                  <a:cs typeface="+mn-cs"/>
                </a:rPr>
                <a:t>luận</a:t>
              </a:r>
              <a:r>
                <a:rPr kumimoji="0" lang="en-US" sz="4400" b="0" i="0" u="none" strike="noStrike" kern="1200" cap="none" spc="0" normalizeH="0" baseline="0" noProof="0" dirty="0">
                  <a:ln>
                    <a:noFill/>
                  </a:ln>
                  <a:solidFill>
                    <a:prstClr val="white"/>
                  </a:solidFill>
                  <a:effectLst/>
                  <a:uLnTx/>
                  <a:uFillTx/>
                  <a:latin typeface="UTM Duepuntozero" panose="02040603050506020204" pitchFamily="18" charset="0"/>
                  <a:ea typeface="微软雅黑"/>
                  <a:cs typeface="+mn-cs"/>
                </a:rPr>
                <a:t> </a:t>
              </a:r>
              <a:r>
                <a:rPr kumimoji="0" lang="en-US" sz="4400" b="0" i="0" u="none" strike="noStrike" kern="1200" cap="none" spc="0" normalizeH="0" baseline="0" noProof="0" dirty="0" err="1">
                  <a:ln>
                    <a:noFill/>
                  </a:ln>
                  <a:solidFill>
                    <a:prstClr val="white"/>
                  </a:solidFill>
                  <a:effectLst/>
                  <a:uLnTx/>
                  <a:uFillTx/>
                  <a:latin typeface="UTM Duepuntozero" panose="02040603050506020204" pitchFamily="18" charset="0"/>
                  <a:ea typeface="微软雅黑"/>
                  <a:cs typeface="+mn-cs"/>
                </a:rPr>
                <a:t>nhóm</a:t>
              </a:r>
              <a:r>
                <a:rPr kumimoji="0" lang="en-US" sz="4400" b="0" i="0" u="none" strike="noStrike" kern="1200" cap="none" spc="0" normalizeH="0" baseline="0" noProof="0" dirty="0">
                  <a:ln>
                    <a:noFill/>
                  </a:ln>
                  <a:solidFill>
                    <a:prstClr val="white"/>
                  </a:solidFill>
                  <a:effectLst/>
                  <a:uLnTx/>
                  <a:uFillTx/>
                  <a:latin typeface="UTM Duepuntozero" panose="02040603050506020204" pitchFamily="18" charset="0"/>
                  <a:ea typeface="微软雅黑"/>
                  <a:cs typeface="+mn-cs"/>
                </a:rPr>
                <a:t> 4</a:t>
              </a:r>
              <a:endParaRPr kumimoji="0" lang="vi-VN" sz="4400" b="0" i="0" u="none" strike="noStrike" kern="1200" cap="none" spc="0" normalizeH="0" baseline="0" noProof="0" dirty="0">
                <a:ln>
                  <a:noFill/>
                </a:ln>
                <a:solidFill>
                  <a:prstClr val="white"/>
                </a:solidFill>
                <a:effectLst/>
                <a:uLnTx/>
                <a:uFillTx/>
                <a:latin typeface="SVN-Kitten" pitchFamily="50" charset="0"/>
                <a:ea typeface="微软雅黑"/>
                <a:cs typeface="+mn-cs"/>
              </a:endParaRPr>
            </a:p>
          </p:txBody>
        </p:sp>
      </p:grpSp>
      <p:pic>
        <p:nvPicPr>
          <p:cNvPr id="21" name="Picture 20"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5">
            <a:extLst>
              <a:ext uri="{28A0092B-C50C-407E-A947-70E740481C1C}">
                <a14:useLocalDpi xmlns:a14="http://schemas.microsoft.com/office/drawing/2010/main" val="0"/>
              </a:ext>
            </a:extLst>
          </a:blip>
          <a:srcRect l="4656" t="13143" r="50366" b="11809"/>
          <a:stretch/>
        </p:blipFill>
        <p:spPr>
          <a:xfrm>
            <a:off x="335344" y="1723080"/>
            <a:ext cx="4464522" cy="4190225"/>
          </a:xfrm>
          <a:prstGeom prst="rect">
            <a:avLst/>
          </a:prstGeom>
        </p:spPr>
      </p:pic>
      <p:pic>
        <p:nvPicPr>
          <p:cNvPr id="10" name="Picture 9">
            <a:extLst>
              <a:ext uri="{FF2B5EF4-FFF2-40B4-BE49-F238E27FC236}">
                <a16:creationId xmlns:a16="http://schemas.microsoft.com/office/drawing/2014/main" id="{CF643CC4-EDBA-40BC-8BCE-27E547E4D8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11" name="TextBox 3">
            <a:extLst>
              <a:ext uri="{FF2B5EF4-FFF2-40B4-BE49-F238E27FC236}">
                <a16:creationId xmlns:a16="http://schemas.microsoft.com/office/drawing/2014/main" id="{90770759-9259-48BC-9B3D-4F4F12E5F9D8}"/>
              </a:ext>
            </a:extLst>
          </p:cNvPr>
          <p:cNvSpPr txBox="1"/>
          <p:nvPr/>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微软雅黑"/>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微软雅黑"/>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微软雅黑"/>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微软雅黑"/>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微软雅黑"/>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微软雅黑"/>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微软雅黑"/>
                <a:cs typeface="Times New Roman" panose="02020603050405020304" pitchFamily="18" charset="0"/>
                <a:sym typeface="Arial"/>
                <a:hlinkClick r:id="rId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微软雅黑"/>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微软雅黑"/>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微软雅黑"/>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微软雅黑"/>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微软雅黑"/>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微软雅黑"/>
              <a:cs typeface="Times New Roman" panose="02020603050405020304" pitchFamily="18" charset="0"/>
              <a:sym typeface="Arial"/>
            </a:endParaRPr>
          </a:p>
        </p:txBody>
      </p:sp>
      <p:sp>
        <p:nvSpPr>
          <p:cNvPr id="12" name="Title 1">
            <a:extLst>
              <a:ext uri="{FF2B5EF4-FFF2-40B4-BE49-F238E27FC236}">
                <a16:creationId xmlns:a16="http://schemas.microsoft.com/office/drawing/2014/main" id="{6F4E2F35-BCEE-4D0E-A98B-DCA0F1B48B3D}"/>
              </a:ext>
            </a:extLst>
          </p:cNvPr>
          <p:cNvSpPr txBox="1">
            <a:spLocks/>
          </p:cNvSpPr>
          <p:nvPr/>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微软雅黑"/>
                <a:cs typeface="+mn-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微软雅黑"/>
              <a:cs typeface="+mn-cs"/>
              <a:sym typeface="Arial"/>
            </a:endParaRPr>
          </a:p>
        </p:txBody>
      </p:sp>
      <p:pic>
        <p:nvPicPr>
          <p:cNvPr id="13" name="Picture 12">
            <a:extLst>
              <a:ext uri="{FF2B5EF4-FFF2-40B4-BE49-F238E27FC236}">
                <a16:creationId xmlns:a16="http://schemas.microsoft.com/office/drawing/2014/main" id="{CF7123EE-C62C-4B81-932E-FD785DD2C8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23172" y="-10077887"/>
            <a:ext cx="1152128" cy="1959214"/>
          </a:xfrm>
          <a:prstGeom prst="rect">
            <a:avLst/>
          </a:prstGeom>
        </p:spPr>
      </p:pic>
      <p:pic>
        <p:nvPicPr>
          <p:cNvPr id="22" name="Picture 21">
            <a:extLst>
              <a:ext uri="{FF2B5EF4-FFF2-40B4-BE49-F238E27FC236}">
                <a16:creationId xmlns:a16="http://schemas.microsoft.com/office/drawing/2014/main" id="{1AA41CD8-0B29-4E70-83B7-FFEF21784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96390" y="-9098280"/>
            <a:ext cx="1152128" cy="1959214"/>
          </a:xfrm>
          <a:prstGeom prst="rect">
            <a:avLst/>
          </a:prstGeom>
        </p:spPr>
      </p:pic>
      <p:pic>
        <p:nvPicPr>
          <p:cNvPr id="23" name="Picture 22">
            <a:extLst>
              <a:ext uri="{FF2B5EF4-FFF2-40B4-BE49-F238E27FC236}">
                <a16:creationId xmlns:a16="http://schemas.microsoft.com/office/drawing/2014/main" id="{393A9AFA-2307-4D7D-AC1F-49D1FC6385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23172" y="18278002"/>
            <a:ext cx="1152128" cy="1959214"/>
          </a:xfrm>
          <a:prstGeom prst="rect">
            <a:avLst/>
          </a:prstGeom>
        </p:spPr>
      </p:pic>
      <p:pic>
        <p:nvPicPr>
          <p:cNvPr id="24" name="Picture 23">
            <a:extLst>
              <a:ext uri="{FF2B5EF4-FFF2-40B4-BE49-F238E27FC236}">
                <a16:creationId xmlns:a16="http://schemas.microsoft.com/office/drawing/2014/main" id="{47A391FB-4D97-4193-B59E-DA33960917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88508" y="19257609"/>
            <a:ext cx="1152128" cy="1959214"/>
          </a:xfrm>
          <a:prstGeom prst="rect">
            <a:avLst/>
          </a:prstGeom>
        </p:spPr>
      </p:pic>
      <p:sp>
        <p:nvSpPr>
          <p:cNvPr id="25" name="矩形 17">
            <a:extLst>
              <a:ext uri="{FF2B5EF4-FFF2-40B4-BE49-F238E27FC236}">
                <a16:creationId xmlns:a16="http://schemas.microsoft.com/office/drawing/2014/main" id="{738EAEBA-15D0-4785-BBBF-82632E3A01A6}"/>
              </a:ext>
            </a:extLst>
          </p:cNvPr>
          <p:cNvSpPr/>
          <p:nvPr/>
        </p:nvSpPr>
        <p:spPr>
          <a:xfrm>
            <a:off x="-46563" y="-32552"/>
            <a:ext cx="130992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00" cap="none" spc="0" normalizeH="0" baseline="0" noProof="0" dirty="0" err="1">
                <a:ln>
                  <a:noFill/>
                </a:ln>
                <a:solidFill>
                  <a:srgbClr val="F5909B">
                    <a:lumMod val="60000"/>
                    <a:lumOff val="40000"/>
                  </a:srgbClr>
                </a:solidFill>
                <a:effectLst/>
                <a:uLnTx/>
                <a:uFillTx/>
                <a:latin typeface="UTM Candombe" panose="02040603050506020204" pitchFamily="18" charset="0"/>
                <a:ea typeface="字魂131号-酷乐潮玩体" panose="00000500000000000000" pitchFamily="2" charset="-122"/>
                <a:cs typeface="Times New Roman" panose="02020603050405020304" pitchFamily="18" charset="0"/>
              </a:rPr>
              <a:t>Măng</a:t>
            </a:r>
            <a:r>
              <a:rPr kumimoji="0" lang="en-US" altLang="zh-CN" sz="1800" b="0" i="0" u="none" strike="noStrike" kern="100" cap="none" spc="0" normalizeH="0" baseline="0" noProof="0" dirty="0">
                <a:ln>
                  <a:noFill/>
                </a:ln>
                <a:solidFill>
                  <a:srgbClr val="F5909B">
                    <a:lumMod val="60000"/>
                    <a:lumOff val="40000"/>
                  </a:srgbClr>
                </a:solidFill>
                <a:effectLst/>
                <a:uLnTx/>
                <a:uFillTx/>
                <a:latin typeface="UTM Candombe" panose="02040603050506020204" pitchFamily="18" charset="0"/>
                <a:ea typeface="字魂131号-酷乐潮玩体" panose="00000500000000000000" pitchFamily="2" charset="-122"/>
                <a:cs typeface="Times New Roman" panose="02020603050405020304" pitchFamily="18" charset="0"/>
              </a:rPr>
              <a:t> non</a:t>
            </a:r>
          </a:p>
        </p:txBody>
      </p:sp>
      <p:sp>
        <p:nvSpPr>
          <p:cNvPr id="26" name="矩形 17">
            <a:extLst>
              <a:ext uri="{FF2B5EF4-FFF2-40B4-BE49-F238E27FC236}">
                <a16:creationId xmlns:a16="http://schemas.microsoft.com/office/drawing/2014/main" id="{738EAEBA-15D0-4785-BBBF-82632E3A01A6}"/>
              </a:ext>
            </a:extLst>
          </p:cNvPr>
          <p:cNvSpPr/>
          <p:nvPr/>
        </p:nvSpPr>
        <p:spPr>
          <a:xfrm>
            <a:off x="11445240" y="6488668"/>
            <a:ext cx="130992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00" cap="none" spc="0" normalizeH="0" baseline="0" noProof="0" dirty="0" err="1">
                <a:ln>
                  <a:noFill/>
                </a:ln>
                <a:solidFill>
                  <a:srgbClr val="F5909B">
                    <a:lumMod val="60000"/>
                    <a:lumOff val="40000"/>
                  </a:srgbClr>
                </a:solidFill>
                <a:effectLst/>
                <a:uLnTx/>
                <a:uFillTx/>
                <a:latin typeface="UTM Candombe" panose="02040603050506020204" pitchFamily="18" charset="0"/>
                <a:ea typeface="字魂131号-酷乐潮玩体" panose="00000500000000000000" pitchFamily="2" charset="-122"/>
                <a:cs typeface="Times New Roman" panose="02020603050405020304" pitchFamily="18" charset="0"/>
              </a:rPr>
              <a:t>Măng</a:t>
            </a:r>
            <a:r>
              <a:rPr kumimoji="0" lang="en-US" altLang="zh-CN" sz="1800" b="0" i="0" u="none" strike="noStrike" kern="100" cap="none" spc="0" normalizeH="0" baseline="0" noProof="0" dirty="0">
                <a:ln>
                  <a:noFill/>
                </a:ln>
                <a:solidFill>
                  <a:srgbClr val="F5909B">
                    <a:lumMod val="60000"/>
                    <a:lumOff val="40000"/>
                  </a:srgbClr>
                </a:solidFill>
                <a:effectLst/>
                <a:uLnTx/>
                <a:uFillTx/>
                <a:latin typeface="UTM Candombe" panose="02040603050506020204" pitchFamily="18" charset="0"/>
                <a:ea typeface="字魂131号-酷乐潮玩体" panose="00000500000000000000" pitchFamily="2" charset="-122"/>
                <a:cs typeface="Times New Roman" panose="02020603050405020304" pitchFamily="18" charset="0"/>
              </a:rPr>
              <a:t> Non</a:t>
            </a:r>
          </a:p>
        </p:txBody>
      </p:sp>
    </p:spTree>
    <p:extLst>
      <p:ext uri="{BB962C8B-B14F-4D97-AF65-F5344CB8AC3E}">
        <p14:creationId xmlns:p14="http://schemas.microsoft.com/office/powerpoint/2010/main" val="1223356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14" presetClass="entr" presetSubtype="1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30C08-43F4-C943-C0C0-DD76037BE6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F394CE-11CD-7F03-B97F-BD64AB548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6" y="752353"/>
            <a:ext cx="10080173" cy="4423396"/>
          </a:xfrm>
          <a:prstGeom prst="rect">
            <a:avLst/>
          </a:prstGeom>
        </p:spPr>
      </p:pic>
      <p:sp>
        <p:nvSpPr>
          <p:cNvPr id="5" name="TextBox 4">
            <a:extLst>
              <a:ext uri="{FF2B5EF4-FFF2-40B4-BE49-F238E27FC236}">
                <a16:creationId xmlns:a16="http://schemas.microsoft.com/office/drawing/2014/main" id="{BFABCC7B-CAB2-D3C6-86E6-ADEBB1A4F0D2}"/>
              </a:ext>
            </a:extLst>
          </p:cNvPr>
          <p:cNvSpPr txBox="1"/>
          <p:nvPr/>
        </p:nvSpPr>
        <p:spPr>
          <a:xfrm>
            <a:off x="293915" y="1169805"/>
            <a:ext cx="9470570" cy="3862596"/>
          </a:xfrm>
          <a:prstGeom prst="rect">
            <a:avLst/>
          </a:prstGeom>
          <a:noFill/>
        </p:spPr>
        <p:txBody>
          <a:bodyPr wrap="square" rtlCol="0">
            <a:spAutoFit/>
          </a:bodyPr>
          <a:lstStyle/>
          <a:p>
            <a:pPr lvl="0" algn="just"/>
            <a:r>
              <a:rPr lang="vi-VN" sz="2500" dirty="0">
                <a:solidFill>
                  <a:schemeClr val="tx1">
                    <a:lumMod val="50000"/>
                  </a:schemeClr>
                </a:solidFill>
                <a:latin typeface="Cambria" panose="02040503050406030204" pitchFamily="18" charset="0"/>
                <a:ea typeface="Cambria" panose="02040503050406030204" pitchFamily="18" charset="0"/>
              </a:rPr>
              <a:t>	</a:t>
            </a:r>
            <a:r>
              <a:rPr lang="vi-VN" sz="3500" dirty="0">
                <a:solidFill>
                  <a:schemeClr val="tx1">
                    <a:lumMod val="50000"/>
                  </a:schemeClr>
                </a:solidFill>
                <a:latin typeface="Cambria" panose="02040503050406030204" pitchFamily="18" charset="0"/>
                <a:ea typeface="Cambria" panose="02040503050406030204" pitchFamily="18" charset="0"/>
              </a:rPr>
              <a:t>Đoạn văn nói đến sự việc: nhân vật “tôi” được bố mẹ cho đi Mộc Châu tham dự Ngày hội văn hoá các dân tộc thiểu số vào ngày 2 tháng 9 Quốc khánh.</a:t>
            </a:r>
          </a:p>
          <a:p>
            <a:pPr lvl="0" algn="just"/>
            <a:r>
              <a:rPr lang="vi-VN" sz="3500" dirty="0">
                <a:solidFill>
                  <a:schemeClr val="tx1">
                    <a:lumMod val="50000"/>
                  </a:schemeClr>
                </a:solidFill>
                <a:latin typeface="Cambria" panose="02040503050406030204" pitchFamily="18" charset="0"/>
                <a:ea typeface="Cambria" panose="02040503050406030204" pitchFamily="18" charset="0"/>
              </a:rPr>
              <a:t>	Người viết có ấn tượng chung: háo hức và xúc động, hiểu được giá trị của các văn hoá truyền thống.</a:t>
            </a:r>
            <a:endParaRPr kumimoji="0" lang="en-SG" sz="3500" b="0" i="1" u="none" strike="noStrike" kern="1200" cap="none" spc="0" normalizeH="0" baseline="0" noProof="0" dirty="0">
              <a:ln>
                <a:noFill/>
              </a:ln>
              <a:solidFill>
                <a:schemeClr val="tx1">
                  <a:lumMod val="50000"/>
                </a:schemeClr>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B45BB623-CC6B-1712-79FF-AC55B9BEBDF9}"/>
              </a:ext>
            </a:extLst>
          </p:cNvPr>
          <p:cNvSpPr/>
          <p:nvPr/>
        </p:nvSpPr>
        <p:spPr>
          <a:xfrm>
            <a:off x="1248407" y="145087"/>
            <a:ext cx="7561586" cy="1015664"/>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95123AF6-9BE1-26EA-127F-18089B377DF3}"/>
              </a:ext>
            </a:extLst>
          </p:cNvPr>
          <p:cNvSpPr txBox="1"/>
          <p:nvPr/>
        </p:nvSpPr>
        <p:spPr>
          <a:xfrm>
            <a:off x="1204864" y="154142"/>
            <a:ext cx="76486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64F1C">
                    <a:lumMod val="75000"/>
                  </a:srgbClr>
                </a:solidFill>
                <a:effectLst/>
                <a:uLnTx/>
                <a:uFillTx/>
                <a:latin typeface="Cambria" panose="02040503050406030204" pitchFamily="18" charset="0"/>
                <a:ea typeface="Cambria" panose="02040503050406030204" pitchFamily="18" charset="0"/>
                <a:cs typeface="+mn-cs"/>
              </a:rPr>
              <a:t>a. Đoạn văn nói đến sự việc gì? Người viết có ấn tượng chung về sự việc đó thế nào?</a:t>
            </a:r>
            <a:endParaRPr kumimoji="0" lang="en-SG" sz="3000" b="1" i="0" u="none" strike="noStrike" kern="1200" cap="none" spc="0" normalizeH="0" baseline="0" noProof="0" dirty="0">
              <a:ln>
                <a:noFill/>
              </a:ln>
              <a:solidFill>
                <a:srgbClr val="E64F1C">
                  <a:lumMod val="75000"/>
                </a:srgbClr>
              </a:solidFill>
              <a:effectLst/>
              <a:uLnTx/>
              <a:uFillTx/>
              <a:latin typeface="Cambria" panose="02040503050406030204" pitchFamily="18" charset="0"/>
              <a:ea typeface="Cambria" panose="02040503050406030204" pitchFamily="18" charset="0"/>
              <a:cs typeface="+mn-cs"/>
            </a:endParaRPr>
          </a:p>
        </p:txBody>
      </p:sp>
      <p:pic>
        <p:nvPicPr>
          <p:cNvPr id="7" name="Picture 6" descr="A picture containing toy&#10;&#10;Description automatically generated">
            <a:extLst>
              <a:ext uri="{FF2B5EF4-FFF2-40B4-BE49-F238E27FC236}">
                <a16:creationId xmlns:a16="http://schemas.microsoft.com/office/drawing/2014/main" id="{5DDADCFF-8AB2-C96D-CC8D-8388C2477722}"/>
              </a:ext>
            </a:extLst>
          </p:cNvPr>
          <p:cNvPicPr>
            <a:picLocks noChangeAspect="1"/>
          </p:cNvPicPr>
          <p:nvPr/>
        </p:nvPicPr>
        <p:blipFill rotWithShape="1">
          <a:blip r:embed="rId3">
            <a:extLst>
              <a:ext uri="{28A0092B-C50C-407E-A947-70E740481C1C}">
                <a14:useLocalDpi xmlns:a14="http://schemas.microsoft.com/office/drawing/2010/main" val="0"/>
              </a:ext>
            </a:extLst>
          </a:blip>
          <a:srcRect l="4656" t="13143" r="50366" b="11809"/>
          <a:stretch/>
        </p:blipFill>
        <p:spPr>
          <a:xfrm>
            <a:off x="8654143" y="3639558"/>
            <a:ext cx="3658205" cy="3433447"/>
          </a:xfrm>
          <a:prstGeom prst="rect">
            <a:avLst/>
          </a:prstGeom>
        </p:spPr>
      </p:pic>
    </p:spTree>
    <p:extLst>
      <p:ext uri="{BB962C8B-B14F-4D97-AF65-F5344CB8AC3E}">
        <p14:creationId xmlns:p14="http://schemas.microsoft.com/office/powerpoint/2010/main" val="3691659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D542-32B9-5147-E06D-EE994E65A5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F165972-53C7-9038-61A0-EC92BADEA216}"/>
              </a:ext>
            </a:extLst>
          </p:cNvPr>
          <p:cNvSpPr/>
          <p:nvPr/>
        </p:nvSpPr>
        <p:spPr>
          <a:xfrm>
            <a:off x="1110342" y="527550"/>
            <a:ext cx="7561586" cy="1015663"/>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E8DC68C0-043D-9452-8B1D-9A2196E0B1F0}"/>
              </a:ext>
            </a:extLst>
          </p:cNvPr>
          <p:cNvSpPr txBox="1"/>
          <p:nvPr/>
        </p:nvSpPr>
        <p:spPr>
          <a:xfrm>
            <a:off x="1110341" y="516664"/>
            <a:ext cx="7561587" cy="1015663"/>
          </a:xfrm>
          <a:prstGeom prst="rect">
            <a:avLst/>
          </a:prstGeom>
          <a:noFill/>
        </p:spPr>
        <p:txBody>
          <a:bodyPr wrap="square" rtlCol="0">
            <a:spAutoFit/>
          </a:bodyPr>
          <a:lstStyle/>
          <a:p>
            <a:pPr algn="ctr"/>
            <a:r>
              <a:rPr lang="en-SG" sz="3000" b="1" dirty="0">
                <a:solidFill>
                  <a:schemeClr val="accent1">
                    <a:lumMod val="75000"/>
                  </a:schemeClr>
                </a:solidFill>
                <a:latin typeface="Cambria" panose="02040503050406030204" pitchFamily="18" charset="0"/>
                <a:ea typeface="Cambria" panose="02040503050406030204" pitchFamily="18" charset="0"/>
              </a:rPr>
              <a:t>b. </a:t>
            </a:r>
            <a:r>
              <a:rPr lang="vi-VN" sz="3000" b="1" dirty="0">
                <a:solidFill>
                  <a:schemeClr val="accent1">
                    <a:lumMod val="75000"/>
                  </a:schemeClr>
                </a:solidFill>
                <a:latin typeface="Cambria" panose="02040503050406030204" pitchFamily="18" charset="0"/>
                <a:ea typeface="Cambria" panose="02040503050406030204" pitchFamily="18" charset="0"/>
              </a:rPr>
              <a:t>Chọn nội dung tương ứng với mỗi phần của đoạn văn.</a:t>
            </a:r>
            <a:endParaRPr lang="en-SG" sz="3000" b="1" dirty="0">
              <a:solidFill>
                <a:schemeClr val="accent1">
                  <a:lumMod val="75000"/>
                </a:schemeClr>
              </a:solidFill>
              <a:latin typeface="Cambria" panose="02040503050406030204" pitchFamily="18" charset="0"/>
              <a:ea typeface="Cambria" panose="02040503050406030204" pitchFamily="18" charset="0"/>
            </a:endParaRPr>
          </a:p>
        </p:txBody>
      </p:sp>
      <p:pic>
        <p:nvPicPr>
          <p:cNvPr id="9" name="Picture 8" descr="A screenshot of a phone&#10;&#10;Description automatically generated">
            <a:extLst>
              <a:ext uri="{FF2B5EF4-FFF2-40B4-BE49-F238E27FC236}">
                <a16:creationId xmlns:a16="http://schemas.microsoft.com/office/drawing/2014/main" id="{E9633520-9618-093A-02B0-BC5993ACD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87" y="1639255"/>
            <a:ext cx="9490069" cy="3579490"/>
          </a:xfrm>
          <a:prstGeom prst="rect">
            <a:avLst/>
          </a:prstGeom>
        </p:spPr>
      </p:pic>
      <p:cxnSp>
        <p:nvCxnSpPr>
          <p:cNvPr id="11" name="Straight Connector 10">
            <a:extLst>
              <a:ext uri="{FF2B5EF4-FFF2-40B4-BE49-F238E27FC236}">
                <a16:creationId xmlns:a16="http://schemas.microsoft.com/office/drawing/2014/main" id="{594B1602-BAD1-1FAA-B85C-31A7ED211172}"/>
              </a:ext>
            </a:extLst>
          </p:cNvPr>
          <p:cNvCxnSpPr>
            <a:cxnSpLocks/>
          </p:cNvCxnSpPr>
          <p:nvPr/>
        </p:nvCxnSpPr>
        <p:spPr>
          <a:xfrm>
            <a:off x="2063129" y="2677887"/>
            <a:ext cx="354073" cy="1066800"/>
          </a:xfrm>
          <a:prstGeom prst="line">
            <a:avLst/>
          </a:prstGeom>
        </p:spPr>
        <p:style>
          <a:lnRef idx="3">
            <a:schemeClr val="accent1"/>
          </a:lnRef>
          <a:fillRef idx="0">
            <a:schemeClr val="accent1"/>
          </a:fillRef>
          <a:effectRef idx="2">
            <a:schemeClr val="accent1"/>
          </a:effectRef>
          <a:fontRef idx="minor">
            <a:schemeClr val="tx1"/>
          </a:fontRef>
        </p:style>
      </p:cxnSp>
      <p:pic>
        <p:nvPicPr>
          <p:cNvPr id="14" name="TING SOUND EFFECT">
            <a:hlinkClick r:id="" action="ppaction://media"/>
            <a:extLst>
              <a:ext uri="{FF2B5EF4-FFF2-40B4-BE49-F238E27FC236}">
                <a16:creationId xmlns:a16="http://schemas.microsoft.com/office/drawing/2014/main" id="{176C51CC-E432-2A81-74A3-1BAB304626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81429" y="1532327"/>
            <a:ext cx="406400" cy="406400"/>
          </a:xfrm>
          <a:prstGeom prst="rect">
            <a:avLst/>
          </a:prstGeom>
        </p:spPr>
      </p:pic>
      <p:cxnSp>
        <p:nvCxnSpPr>
          <p:cNvPr id="15" name="Straight Connector 14">
            <a:extLst>
              <a:ext uri="{FF2B5EF4-FFF2-40B4-BE49-F238E27FC236}">
                <a16:creationId xmlns:a16="http://schemas.microsoft.com/office/drawing/2014/main" id="{D1452E6C-E158-38B9-7A17-E51BE5523DBE}"/>
              </a:ext>
            </a:extLst>
          </p:cNvPr>
          <p:cNvCxnSpPr>
            <a:cxnSpLocks/>
          </p:cNvCxnSpPr>
          <p:nvPr/>
        </p:nvCxnSpPr>
        <p:spPr>
          <a:xfrm>
            <a:off x="1989507" y="3603172"/>
            <a:ext cx="427695" cy="1180147"/>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TING SOUND EFFECT">
            <a:hlinkClick r:id="" action="ppaction://media"/>
            <a:extLst>
              <a:ext uri="{FF2B5EF4-FFF2-40B4-BE49-F238E27FC236}">
                <a16:creationId xmlns:a16="http://schemas.microsoft.com/office/drawing/2014/main" id="{A50FABA8-3D7B-B396-6438-B054279375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43115" y="2005111"/>
            <a:ext cx="406400" cy="406400"/>
          </a:xfrm>
          <a:prstGeom prst="rect">
            <a:avLst/>
          </a:prstGeom>
        </p:spPr>
      </p:pic>
      <p:cxnSp>
        <p:nvCxnSpPr>
          <p:cNvPr id="19" name="Straight Connector 18">
            <a:extLst>
              <a:ext uri="{FF2B5EF4-FFF2-40B4-BE49-F238E27FC236}">
                <a16:creationId xmlns:a16="http://schemas.microsoft.com/office/drawing/2014/main" id="{895157F0-1CDC-EBD9-CCFD-CC151FAB2629}"/>
              </a:ext>
            </a:extLst>
          </p:cNvPr>
          <p:cNvCxnSpPr>
            <a:cxnSpLocks/>
          </p:cNvCxnSpPr>
          <p:nvPr/>
        </p:nvCxnSpPr>
        <p:spPr>
          <a:xfrm flipV="1">
            <a:off x="1926771" y="2797629"/>
            <a:ext cx="430273" cy="1643742"/>
          </a:xfrm>
          <a:prstGeom prst="line">
            <a:avLst/>
          </a:prstGeom>
        </p:spPr>
        <p:style>
          <a:lnRef idx="3">
            <a:schemeClr val="accent1"/>
          </a:lnRef>
          <a:fillRef idx="0">
            <a:schemeClr val="accent1"/>
          </a:fillRef>
          <a:effectRef idx="2">
            <a:schemeClr val="accent1"/>
          </a:effectRef>
          <a:fontRef idx="minor">
            <a:schemeClr val="tx1"/>
          </a:fontRef>
        </p:style>
      </p:cxnSp>
      <p:pic>
        <p:nvPicPr>
          <p:cNvPr id="25" name="TING SOUND EFFECT">
            <a:hlinkClick r:id="" action="ppaction://media"/>
            <a:extLst>
              <a:ext uri="{FF2B5EF4-FFF2-40B4-BE49-F238E27FC236}">
                <a16:creationId xmlns:a16="http://schemas.microsoft.com/office/drawing/2014/main" id="{964B16A8-433B-D003-608E-6DDC522B54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43115" y="2411511"/>
            <a:ext cx="406400" cy="406400"/>
          </a:xfrm>
          <a:prstGeom prst="rect">
            <a:avLst/>
          </a:prstGeom>
        </p:spPr>
      </p:pic>
      <p:pic>
        <p:nvPicPr>
          <p:cNvPr id="26" name="Picture 25" descr="A picture containing toy&#10;&#10;Description automatically generated">
            <a:extLst>
              <a:ext uri="{FF2B5EF4-FFF2-40B4-BE49-F238E27FC236}">
                <a16:creationId xmlns:a16="http://schemas.microsoft.com/office/drawing/2014/main" id="{24A6EA44-7E0A-F290-A875-7B3098FDD43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56" t="13143" r="50366" b="11809"/>
          <a:stretch/>
        </p:blipFill>
        <p:spPr>
          <a:xfrm>
            <a:off x="9176657" y="4038838"/>
            <a:ext cx="3249789" cy="3050124"/>
          </a:xfrm>
          <a:prstGeom prst="rect">
            <a:avLst/>
          </a:prstGeom>
        </p:spPr>
      </p:pic>
    </p:spTree>
    <p:extLst>
      <p:ext uri="{BB962C8B-B14F-4D97-AF65-F5344CB8AC3E}">
        <p14:creationId xmlns:p14="http://schemas.microsoft.com/office/powerpoint/2010/main" val="772138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 presetClass="mediacall" presetSubtype="0" fill="hold" nodeType="withEffect">
                                  <p:stCondLst>
                                    <p:cond delay="0"/>
                                  </p:stCondLst>
                                  <p:childTnLst>
                                    <p:cmd type="call" cmd="playFrom(0.0)">
                                      <p:cBhvr>
                                        <p:cTn id="26" dur="2089" fill="hold"/>
                                        <p:tgtEl>
                                          <p:spTgt spid="14"/>
                                        </p:tgtEl>
                                      </p:cBhvr>
                                    </p:cmd>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 presetClass="mediacall" presetSubtype="0" fill="hold" nodeType="withEffect">
                                  <p:stCondLst>
                                    <p:cond delay="0"/>
                                  </p:stCondLst>
                                  <p:childTnLst>
                                    <p:cmd type="call" cmd="playFrom(0.0)">
                                      <p:cBhvr>
                                        <p:cTn id="33" dur="2089"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 presetClass="mediacall" presetSubtype="0" fill="hold" nodeType="withEffect">
                                  <p:stCondLst>
                                    <p:cond delay="0"/>
                                  </p:stCondLst>
                                  <p:childTnLst>
                                    <p:cmd type="call" cmd="playFrom(0.0)">
                                      <p:cBhvr>
                                        <p:cTn id="40" dur="2089"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8"/>
                </p:tgtEl>
              </p:cMediaNode>
            </p:audio>
            <p:audio>
              <p:cMediaNode vol="80000">
                <p:cTn id="43" fill="hold" display="0">
                  <p:stCondLst>
                    <p:cond delay="indefinite"/>
                  </p:stCondLst>
                  <p:endCondLst>
                    <p:cond evt="onStopAudio" delay="0">
                      <p:tgtEl>
                        <p:sldTgt/>
                      </p:tgtEl>
                    </p:cond>
                  </p:endCondLst>
                </p:cTn>
                <p:tgtEl>
                  <p:spTgt spid="25"/>
                </p:tgtEl>
              </p:cMediaNode>
            </p:audio>
          </p:childTnLst>
        </p:cTn>
      </p:par>
    </p:tnLst>
    <p:bldLst>
      <p:bldP spid="4"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6EF20-FD68-A3A8-19C6-92F8CE5F08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AF587B-9B32-C47F-37A7-1CA85019A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6" y="752352"/>
            <a:ext cx="9753601" cy="5572248"/>
          </a:xfrm>
          <a:prstGeom prst="rect">
            <a:avLst/>
          </a:prstGeom>
        </p:spPr>
      </p:pic>
      <p:sp>
        <p:nvSpPr>
          <p:cNvPr id="5" name="TextBox 4">
            <a:extLst>
              <a:ext uri="{FF2B5EF4-FFF2-40B4-BE49-F238E27FC236}">
                <a16:creationId xmlns:a16="http://schemas.microsoft.com/office/drawing/2014/main" id="{735A0E0B-8060-F0FE-7821-6B3D8D345D48}"/>
              </a:ext>
            </a:extLst>
          </p:cNvPr>
          <p:cNvSpPr txBox="1"/>
          <p:nvPr/>
        </p:nvSpPr>
        <p:spPr>
          <a:xfrm>
            <a:off x="293914" y="1169805"/>
            <a:ext cx="8773885" cy="4832092"/>
          </a:xfrm>
          <a:prstGeom prst="rect">
            <a:avLst/>
          </a:prstGeom>
          <a:noFill/>
        </p:spPr>
        <p:txBody>
          <a:bodyPr wrap="square" rtlCol="0">
            <a:spAutoFit/>
          </a:bodyPr>
          <a:lstStyle/>
          <a:p>
            <a:pPr lvl="0" algn="just"/>
            <a:r>
              <a:rPr kumimoji="0" lang="vi-VN" sz="2500" b="0" i="0" u="none" strike="noStrike" kern="1200" cap="none" spc="0" normalizeH="0" baseline="0" noProof="0" dirty="0">
                <a:ln>
                  <a:noFill/>
                </a:ln>
                <a:solidFill>
                  <a:srgbClr val="333333">
                    <a:lumMod val="50000"/>
                  </a:srgbClr>
                </a:solidFill>
                <a:effectLst/>
                <a:uLnTx/>
                <a:uFillTx/>
                <a:latin typeface="Cambria" panose="02040503050406030204" pitchFamily="18" charset="0"/>
                <a:ea typeface="Cambria" panose="02040503050406030204" pitchFamily="18" charset="0"/>
                <a:cs typeface="+mn-cs"/>
              </a:rPr>
              <a:t>	</a:t>
            </a:r>
            <a:r>
              <a:rPr lang="vi-VN" sz="2800" dirty="0">
                <a:solidFill>
                  <a:srgbClr val="333333">
                    <a:lumMod val="50000"/>
                  </a:srgbClr>
                </a:solidFill>
                <a:latin typeface="Cambria" panose="02040503050406030204" pitchFamily="18" charset="0"/>
                <a:ea typeface="Cambria" panose="02040503050406030204" pitchFamily="18" charset="0"/>
              </a:rPr>
              <a:t>Trong phần triển khai, những chi tiết nói về ngày hội gây được ấn tượng với người viết:</a:t>
            </a:r>
          </a:p>
          <a:p>
            <a:pPr lvl="0" algn="just"/>
            <a:r>
              <a:rPr lang="vi-VN" sz="2800" dirty="0">
                <a:solidFill>
                  <a:srgbClr val="333333">
                    <a:lumMod val="50000"/>
                  </a:srgbClr>
                </a:solidFill>
                <a:latin typeface="Cambria" panose="02040503050406030204" pitchFamily="18" charset="0"/>
                <a:ea typeface="Cambria" panose="02040503050406030204" pitchFamily="18" charset="0"/>
              </a:rPr>
              <a:t>- Cờ hoa, những bộ trang phục truyền thống làm cho cả thị trấn trở nên rực rỡ sắc màu.</a:t>
            </a:r>
          </a:p>
          <a:p>
            <a:pPr lvl="0" algn="just"/>
            <a:r>
              <a:rPr lang="vi-VN" sz="2800" dirty="0">
                <a:solidFill>
                  <a:srgbClr val="333333">
                    <a:lumMod val="50000"/>
                  </a:srgbClr>
                </a:solidFill>
                <a:latin typeface="Cambria" panose="02040503050406030204" pitchFamily="18" charset="0"/>
                <a:ea typeface="Cambria" panose="02040503050406030204" pitchFamily="18" charset="0"/>
              </a:rPr>
              <a:t>-Trước cuộc thi ném còn của những cô gái Thái, tôi trở thành cổ động viên tự lúc nào không rõ.</a:t>
            </a:r>
          </a:p>
          <a:p>
            <a:pPr lvl="0" algn="just"/>
            <a:r>
              <a:rPr lang="vi-VN" sz="2800" dirty="0">
                <a:solidFill>
                  <a:srgbClr val="333333">
                    <a:lumMod val="50000"/>
                  </a:srgbClr>
                </a:solidFill>
                <a:latin typeface="Cambria" panose="02040503050406030204" pitchFamily="18" charset="0"/>
                <a:ea typeface="Cambria" panose="02040503050406030204" pitchFamily="18" charset="0"/>
              </a:rPr>
              <a:t>-Điệu múa khèn tràn đầy sức sống của các chàng trai người Mông đã khiến tôi rất ngạc nhiên và thán phục.</a:t>
            </a:r>
          </a:p>
          <a:p>
            <a:pPr lvl="0" algn="just"/>
            <a:r>
              <a:rPr lang="vi-VN" sz="2800" dirty="0">
                <a:solidFill>
                  <a:srgbClr val="333333">
                    <a:lumMod val="50000"/>
                  </a:srgbClr>
                </a:solidFill>
                <a:latin typeface="Cambria" panose="02040503050406030204" pitchFamily="18" charset="0"/>
                <a:ea typeface="Cambria" panose="02040503050406030204" pitchFamily="18" charset="0"/>
              </a:rPr>
              <a:t>- Tôi như bị cuốn theo bước múa sạp khéo léo, rộn ràng của những cô gái Mường.- Tôi say sưa thưởng thức điệu múa xoè uyển chuyển của những cô gái Thái...</a:t>
            </a:r>
            <a:endParaRPr kumimoji="0" lang="en-SG" sz="2800" i="1" u="none" strike="noStrike" kern="1200" cap="none" spc="0" normalizeH="0" baseline="0" noProof="0" dirty="0">
              <a:ln>
                <a:noFill/>
              </a:ln>
              <a:solidFill>
                <a:srgbClr val="333333">
                  <a:lumMod val="50000"/>
                </a:srgbClr>
              </a:solidFill>
              <a:effectLst/>
              <a:uLnTx/>
              <a:uFillTx/>
              <a:latin typeface="Cambria" panose="02040503050406030204" pitchFamily="18" charset="0"/>
              <a:ea typeface="Cambria" panose="02040503050406030204" pitchFamily="18" charset="0"/>
            </a:endParaRPr>
          </a:p>
        </p:txBody>
      </p:sp>
      <p:pic>
        <p:nvPicPr>
          <p:cNvPr id="7" name="Picture 6" descr="A picture containing toy&#10;&#10;Description automatically generated">
            <a:extLst>
              <a:ext uri="{FF2B5EF4-FFF2-40B4-BE49-F238E27FC236}">
                <a16:creationId xmlns:a16="http://schemas.microsoft.com/office/drawing/2014/main" id="{C30E2EBF-4BC3-873D-66E4-B0090B6062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6" t="13143" r="50366" b="11809"/>
          <a:stretch/>
        </p:blipFill>
        <p:spPr>
          <a:xfrm>
            <a:off x="9035142" y="3916857"/>
            <a:ext cx="3347662" cy="3141984"/>
          </a:xfrm>
          <a:prstGeom prst="rect">
            <a:avLst/>
          </a:prstGeom>
        </p:spPr>
      </p:pic>
      <p:sp>
        <p:nvSpPr>
          <p:cNvPr id="4" name="Rectangle 3">
            <a:extLst>
              <a:ext uri="{FF2B5EF4-FFF2-40B4-BE49-F238E27FC236}">
                <a16:creationId xmlns:a16="http://schemas.microsoft.com/office/drawing/2014/main" id="{59184045-87A8-51EC-BBB4-2BBB94B3C9D8}"/>
              </a:ext>
            </a:extLst>
          </p:cNvPr>
          <p:cNvSpPr/>
          <p:nvPr/>
        </p:nvSpPr>
        <p:spPr>
          <a:xfrm>
            <a:off x="1019426" y="106022"/>
            <a:ext cx="8146344" cy="1063783"/>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168DC112-D594-B678-D934-17788D7D1653}"/>
              </a:ext>
            </a:extLst>
          </p:cNvPr>
          <p:cNvSpPr txBox="1"/>
          <p:nvPr/>
        </p:nvSpPr>
        <p:spPr>
          <a:xfrm>
            <a:off x="1001484" y="106022"/>
            <a:ext cx="8251373" cy="954107"/>
          </a:xfrm>
          <a:prstGeom prst="rect">
            <a:avLst/>
          </a:prstGeom>
          <a:noFill/>
        </p:spPr>
        <p:txBody>
          <a:bodyPr wrap="square" rtlCol="0">
            <a:spAutoFit/>
          </a:bodyPr>
          <a:lstStyle/>
          <a:p>
            <a:pPr algn="ctr"/>
            <a:r>
              <a:rPr lang="en-SG" sz="2800" b="1" dirty="0">
                <a:solidFill>
                  <a:schemeClr val="accent1">
                    <a:lumMod val="75000"/>
                  </a:schemeClr>
                </a:solidFill>
                <a:latin typeface="Cambria" panose="02040503050406030204" pitchFamily="18" charset="0"/>
                <a:ea typeface="Cambria" panose="02040503050406030204" pitchFamily="18" charset="0"/>
              </a:rPr>
              <a:t>c. T</a:t>
            </a:r>
            <a:r>
              <a:rPr lang="vi-VN" sz="2800" b="1" dirty="0">
                <a:solidFill>
                  <a:schemeClr val="accent1">
                    <a:lumMod val="75000"/>
                  </a:schemeClr>
                </a:solidFill>
                <a:latin typeface="Cambria" panose="02040503050406030204" pitchFamily="18" charset="0"/>
                <a:ea typeface="Cambria" panose="02040503050406030204" pitchFamily="18" charset="0"/>
              </a:rPr>
              <a:t>rong phần triển khai, những chi tiết nào nói về ngày hội gây được ấn tượng với người viết?</a:t>
            </a:r>
            <a:endParaRPr lang="en-SG" sz="2800" b="1"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68521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1F8A-F359-AD07-D2B7-382435067E1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AEBFF3-E394-359D-533E-89B55843A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3" y="860536"/>
            <a:ext cx="11604173" cy="5572248"/>
          </a:xfrm>
          <a:prstGeom prst="rect">
            <a:avLst/>
          </a:prstGeom>
        </p:spPr>
      </p:pic>
      <p:sp>
        <p:nvSpPr>
          <p:cNvPr id="5" name="TextBox 4">
            <a:extLst>
              <a:ext uri="{FF2B5EF4-FFF2-40B4-BE49-F238E27FC236}">
                <a16:creationId xmlns:a16="http://schemas.microsoft.com/office/drawing/2014/main" id="{DE42CD27-7EF7-B31F-1E85-4FD07C2F20E9}"/>
              </a:ext>
            </a:extLst>
          </p:cNvPr>
          <p:cNvSpPr txBox="1"/>
          <p:nvPr/>
        </p:nvSpPr>
        <p:spPr>
          <a:xfrm>
            <a:off x="370114" y="1060129"/>
            <a:ext cx="11342915" cy="5078313"/>
          </a:xfrm>
          <a:prstGeom prst="rect">
            <a:avLst/>
          </a:prstGeom>
          <a:noFill/>
        </p:spPr>
        <p:txBody>
          <a:bodyPr wrap="square" rtlCol="0">
            <a:spAutoFit/>
          </a:bodyPr>
          <a:lstStyle/>
          <a:p>
            <a:pPr lvl="0" algn="just"/>
            <a:r>
              <a:rPr lang="vi-VN" sz="2700" i="1" dirty="0">
                <a:solidFill>
                  <a:srgbClr val="333333">
                    <a:lumMod val="50000"/>
                  </a:srgbClr>
                </a:solidFill>
                <a:latin typeface="Cambria" panose="02040503050406030204" pitchFamily="18" charset="0"/>
                <a:ea typeface="Cambria" panose="02040503050406030204" pitchFamily="18" charset="0"/>
              </a:rPr>
              <a:t>- Từ ngữ: háo hức, chăm chú, hò reo, bất ngờ, ngạc nhiên, thán phục, nhún nhảy, cuốn theo, say sưa thưởng thức, xúc động.</a:t>
            </a:r>
          </a:p>
          <a:p>
            <a:pPr lvl="0" algn="just"/>
            <a:r>
              <a:rPr lang="vi-VN" sz="2700" i="1" dirty="0">
                <a:solidFill>
                  <a:srgbClr val="333333">
                    <a:lumMod val="50000"/>
                  </a:srgbClr>
                </a:solidFill>
                <a:latin typeface="Cambria" panose="02040503050406030204" pitchFamily="18" charset="0"/>
                <a:ea typeface="Cambria" panose="02040503050406030204" pitchFamily="18" charset="0"/>
              </a:rPr>
              <a:t>- Câu văn:</a:t>
            </a:r>
          </a:p>
          <a:p>
            <a:pPr lvl="0" algn="just"/>
            <a:r>
              <a:rPr lang="vi-VN" sz="2700" i="1" dirty="0">
                <a:solidFill>
                  <a:srgbClr val="333333">
                    <a:lumMod val="50000"/>
                  </a:srgbClr>
                </a:solidFill>
                <a:latin typeface="Cambria" panose="02040503050406030204" pitchFamily="18" charset="0"/>
                <a:ea typeface="Cambria" panose="02040503050406030204" pitchFamily="18" charset="0"/>
              </a:rPr>
              <a:t>+ Tiếng trống, tiếng chiêng rộn rã khiến tôi cảm thấy háo hức lạ thường.</a:t>
            </a:r>
          </a:p>
          <a:p>
            <a:pPr lvl="0" algn="just"/>
            <a:r>
              <a:rPr lang="vi-VN" sz="2700" i="1" dirty="0">
                <a:solidFill>
                  <a:srgbClr val="333333">
                    <a:lumMod val="50000"/>
                  </a:srgbClr>
                </a:solidFill>
                <a:latin typeface="Cambria" panose="02040503050406030204" pitchFamily="18" charset="0"/>
                <a:ea typeface="Cambria" panose="02040503050406030204" pitchFamily="18" charset="0"/>
              </a:rPr>
              <a:t>+ Tôi chăm chú dõi theo quả còn bay vút lên cao, lơ lửng trên không trung.</a:t>
            </a:r>
          </a:p>
          <a:p>
            <a:pPr lvl="0" algn="just"/>
            <a:r>
              <a:rPr lang="vi-VN" sz="2700" i="1" dirty="0">
                <a:solidFill>
                  <a:srgbClr val="333333">
                    <a:lumMod val="50000"/>
                  </a:srgbClr>
                </a:solidFill>
                <a:latin typeface="Cambria" panose="02040503050406030204" pitchFamily="18" charset="0"/>
                <a:ea typeface="Cambria" panose="02040503050406030204" pitchFamily="18" charset="0"/>
              </a:rPr>
              <a:t>+ Tôi và mọi người hò reo khi quả còn bất ngờ bay vèo qua vòng tròn gắn trên đầu cây tre.</a:t>
            </a:r>
          </a:p>
          <a:p>
            <a:pPr lvl="0" algn="just"/>
            <a:r>
              <a:rPr lang="vi-VN" sz="2700" i="1" dirty="0">
                <a:solidFill>
                  <a:srgbClr val="333333">
                    <a:lumMod val="50000"/>
                  </a:srgbClr>
                </a:solidFill>
                <a:latin typeface="Cambria" panose="02040503050406030204" pitchFamily="18" charset="0"/>
                <a:ea typeface="Cambria" panose="02040503050406030204" pitchFamily="18" charset="0"/>
              </a:rPr>
              <a:t>+ Điệu múa khèn tràn đầy sức sống của các chàng trai người Mông đã khiến tôi rất ngạc nhiên và thán phục.</a:t>
            </a:r>
          </a:p>
          <a:p>
            <a:pPr lvl="0" algn="just"/>
            <a:r>
              <a:rPr lang="vi-VN" sz="2700" i="1" dirty="0">
                <a:solidFill>
                  <a:srgbClr val="333333">
                    <a:lumMod val="50000"/>
                  </a:srgbClr>
                </a:solidFill>
                <a:latin typeface="Cambria" panose="02040503050406030204" pitchFamily="18" charset="0"/>
                <a:ea typeface="Cambria" panose="02040503050406030204" pitchFamily="18" charset="0"/>
              </a:rPr>
              <a:t>+ Tôi say sưa thưởng thức điệu múa xoè uyển chuyển của những cô gái Thái...</a:t>
            </a:r>
          </a:p>
          <a:p>
            <a:pPr lvl="0" algn="just"/>
            <a:r>
              <a:rPr lang="vi-VN" sz="2700" i="1" dirty="0">
                <a:solidFill>
                  <a:srgbClr val="333333">
                    <a:lumMod val="50000"/>
                  </a:srgbClr>
                </a:solidFill>
                <a:latin typeface="Cambria" panose="02040503050406030204" pitchFamily="18" charset="0"/>
                <a:ea typeface="Cambria" panose="02040503050406030204" pitchFamily="18" charset="0"/>
              </a:rPr>
              <a:t>+ Đến với Ngày hội văn hoá các dân tộc thiểu số ở Mộc Châu, tôi đã rất xúc động và hiểu vì sao cần phải giữ gìn giá trị văn hoá truyền thống của dân tộc.</a:t>
            </a:r>
            <a:endParaRPr kumimoji="0" lang="en-SG" sz="2700" b="0" i="1" u="none" strike="noStrike" kern="1200" cap="none" spc="0" normalizeH="0" baseline="0" noProof="0" dirty="0">
              <a:ln>
                <a:noFill/>
              </a:ln>
              <a:solidFill>
                <a:srgbClr val="333333">
                  <a:lumMod val="50000"/>
                </a:srgbClr>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C15E6A2-0736-FF90-058D-6F39AC8F4F8F}"/>
              </a:ext>
            </a:extLst>
          </p:cNvPr>
          <p:cNvSpPr/>
          <p:nvPr/>
        </p:nvSpPr>
        <p:spPr>
          <a:xfrm>
            <a:off x="1106513" y="51183"/>
            <a:ext cx="8146344" cy="1063783"/>
          </a:xfrm>
          <a:prstGeom prst="rect">
            <a:avLst/>
          </a:prstGeom>
          <a:solidFill>
            <a:srgbClr val="F7F7F7"/>
          </a:solidFill>
          <a:ln w="38100">
            <a:solidFill>
              <a:srgbClr val="F99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3F91362E-E4B3-B701-C7C1-45F2F627FD90}"/>
              </a:ext>
            </a:extLst>
          </p:cNvPr>
          <p:cNvSpPr txBox="1"/>
          <p:nvPr/>
        </p:nvSpPr>
        <p:spPr>
          <a:xfrm>
            <a:off x="1001484" y="106022"/>
            <a:ext cx="8251373" cy="954107"/>
          </a:xfrm>
          <a:prstGeom prst="rect">
            <a:avLst/>
          </a:prstGeom>
          <a:noFill/>
        </p:spPr>
        <p:txBody>
          <a:bodyPr wrap="square" rtlCol="0">
            <a:spAutoFit/>
          </a:bodyPr>
          <a:lstStyle/>
          <a:p>
            <a:pPr lvl="0" algn="ctr"/>
            <a:r>
              <a:rPr lang="vi-VN" sz="2800" b="1" dirty="0">
                <a:solidFill>
                  <a:srgbClr val="E64F1C">
                    <a:lumMod val="75000"/>
                  </a:srgbClr>
                </a:solidFill>
                <a:latin typeface="Cambria" panose="02040503050406030204" pitchFamily="18" charset="0"/>
                <a:ea typeface="Cambria" panose="02040503050406030204" pitchFamily="18" charset="0"/>
              </a:rPr>
              <a:t>d. Tình cảm, cảm xúc của người viết được bộc lộ qua những từ ngữ, câu văn:</a:t>
            </a:r>
            <a:endParaRPr kumimoji="0" lang="en-SG" sz="2800" b="1" i="0" u="none" strike="noStrike" kern="1200" cap="none" spc="0" normalizeH="0" baseline="0" noProof="0" dirty="0">
              <a:ln>
                <a:noFill/>
              </a:ln>
              <a:solidFill>
                <a:srgbClr val="E64F1C">
                  <a:lumMod val="7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26051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0C0A8F-0DB8-D7E6-CA47-6BC712240477}"/>
              </a:ext>
            </a:extLst>
          </p:cNvPr>
          <p:cNvGrpSpPr/>
          <p:nvPr/>
        </p:nvGrpSpPr>
        <p:grpSpPr>
          <a:xfrm>
            <a:off x="-546101" y="-152561"/>
            <a:ext cx="12738100" cy="1432375"/>
            <a:chOff x="6688311" y="-170670"/>
            <a:chExt cx="6267965" cy="1804092"/>
          </a:xfrm>
        </p:grpSpPr>
        <p:pic>
          <p:nvPicPr>
            <p:cNvPr id="3" name="Picture 44">
              <a:extLst>
                <a:ext uri="{FF2B5EF4-FFF2-40B4-BE49-F238E27FC236}">
                  <a16:creationId xmlns:a16="http://schemas.microsoft.com/office/drawing/2014/main" id="{B211B03A-54E3-5496-DE6E-8E73A16F52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688311" y="-170670"/>
              <a:ext cx="6267965" cy="1804092"/>
            </a:xfrm>
            <a:prstGeom prst="rect">
              <a:avLst/>
            </a:prstGeom>
          </p:spPr>
        </p:pic>
        <p:sp>
          <p:nvSpPr>
            <p:cNvPr id="4" name="TextBox 3">
              <a:extLst>
                <a:ext uri="{FF2B5EF4-FFF2-40B4-BE49-F238E27FC236}">
                  <a16:creationId xmlns:a16="http://schemas.microsoft.com/office/drawing/2014/main" id="{2B2B0B27-AEEE-0778-C5A2-395C7E8AC386}"/>
                </a:ext>
              </a:extLst>
            </p:cNvPr>
            <p:cNvSpPr txBox="1"/>
            <p:nvPr/>
          </p:nvSpPr>
          <p:spPr>
            <a:xfrm>
              <a:off x="7100067" y="120348"/>
              <a:ext cx="5467764" cy="12792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Trao đổi về những điểm cần lưu ý khi viết đoạn văn thể hiện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tình cảm, cảm xúc về một sự việc.</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1e5a6afa-4f01-421b-bbf9-69e326c7f728">
            <a:extLst>
              <a:ext uri="{FF2B5EF4-FFF2-40B4-BE49-F238E27FC236}">
                <a16:creationId xmlns:a16="http://schemas.microsoft.com/office/drawing/2014/main" id="{E76125CC-D2EF-BD06-3396-4AF86843F576}"/>
              </a:ext>
            </a:extLst>
          </p:cNvPr>
          <p:cNvGrpSpPr>
            <a:grpSpLocks noChangeAspect="1"/>
          </p:cNvGrpSpPr>
          <p:nvPr/>
        </p:nvGrpSpPr>
        <p:grpSpPr>
          <a:xfrm>
            <a:off x="290788" y="1094158"/>
            <a:ext cx="11127489" cy="5350666"/>
            <a:chOff x="2315580" y="971727"/>
            <a:chExt cx="7560840" cy="3834420"/>
          </a:xfrm>
        </p:grpSpPr>
        <p:sp>
          <p:nvSpPr>
            <p:cNvPr id="6" name="矩形: 圆角 3">
              <a:extLst>
                <a:ext uri="{FF2B5EF4-FFF2-40B4-BE49-F238E27FC236}">
                  <a16:creationId xmlns:a16="http://schemas.microsoft.com/office/drawing/2014/main" id="{DFACF2B4-5362-1B8E-FFEF-1AF55A5CB01B}"/>
                </a:ext>
              </a:extLst>
            </p:cNvPr>
            <p:cNvSpPr/>
            <p:nvPr/>
          </p:nvSpPr>
          <p:spPr bwMode="auto">
            <a:xfrm>
              <a:off x="2315580" y="971727"/>
              <a:ext cx="3528392" cy="3834420"/>
            </a:xfrm>
            <a:prstGeom prst="roundRect">
              <a:avLst>
                <a:gd name="adj" fmla="val 9498"/>
              </a:avLst>
            </a:prstGeom>
            <a:solidFill>
              <a:schemeClr val="accent1"/>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矩形: 圆角 4">
              <a:extLst>
                <a:ext uri="{FF2B5EF4-FFF2-40B4-BE49-F238E27FC236}">
                  <a16:creationId xmlns:a16="http://schemas.microsoft.com/office/drawing/2014/main" id="{EAE9E0BD-BE7A-9AF6-2ABC-1DD81670247F}"/>
                </a:ext>
              </a:extLst>
            </p:cNvPr>
            <p:cNvSpPr/>
            <p:nvPr/>
          </p:nvSpPr>
          <p:spPr bwMode="auto">
            <a:xfrm>
              <a:off x="6348028" y="971727"/>
              <a:ext cx="3528392" cy="3834420"/>
            </a:xfrm>
            <a:prstGeom prst="roundRect">
              <a:avLst>
                <a:gd name="adj" fmla="val 9498"/>
              </a:avLst>
            </a:prstGeom>
            <a:solidFill>
              <a:schemeClr val="accent2"/>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矩形: 圆角 6">
              <a:extLst>
                <a:ext uri="{FF2B5EF4-FFF2-40B4-BE49-F238E27FC236}">
                  <a16:creationId xmlns:a16="http://schemas.microsoft.com/office/drawing/2014/main" id="{AFACB58D-33B2-7824-729E-FE1468B82FC3}"/>
                </a:ext>
              </a:extLst>
            </p:cNvPr>
            <p:cNvSpPr/>
            <p:nvPr/>
          </p:nvSpPr>
          <p:spPr bwMode="auto">
            <a:xfrm>
              <a:off x="5375920" y="2660915"/>
              <a:ext cx="1440160" cy="324036"/>
            </a:xfrm>
            <a:prstGeom prst="roundRect">
              <a:avLst>
                <a:gd name="adj" fmla="val 50000"/>
              </a:avLst>
            </a:prstGeom>
            <a:solidFill>
              <a:schemeClr val="bg1">
                <a:lumMod val="95000"/>
              </a:schemeClr>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9" name="椭圆 9">
              <a:extLst>
                <a:ext uri="{FF2B5EF4-FFF2-40B4-BE49-F238E27FC236}">
                  <a16:creationId xmlns:a16="http://schemas.microsoft.com/office/drawing/2014/main" id="{AA159E0B-C31C-D9E9-9D56-CB2DE11473D7}"/>
                </a:ext>
              </a:extLst>
            </p:cNvPr>
            <p:cNvSpPr/>
            <p:nvPr/>
          </p:nvSpPr>
          <p:spPr bwMode="auto">
            <a:xfrm>
              <a:off x="5428805" y="2695798"/>
              <a:ext cx="254270" cy="254270"/>
            </a:xfrm>
            <a:prstGeom prst="ellipse">
              <a:avLst/>
            </a:prstGeom>
            <a:solidFill>
              <a:schemeClr val="accent2"/>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0" name="椭圆 10">
              <a:extLst>
                <a:ext uri="{FF2B5EF4-FFF2-40B4-BE49-F238E27FC236}">
                  <a16:creationId xmlns:a16="http://schemas.microsoft.com/office/drawing/2014/main" id="{8C9B9E58-373F-A680-0404-52C326E70D98}"/>
                </a:ext>
              </a:extLst>
            </p:cNvPr>
            <p:cNvSpPr/>
            <p:nvPr/>
          </p:nvSpPr>
          <p:spPr bwMode="auto">
            <a:xfrm>
              <a:off x="5428805" y="1483663"/>
              <a:ext cx="254270" cy="254270"/>
            </a:xfrm>
            <a:prstGeom prst="ellipse">
              <a:avLst/>
            </a:prstGeom>
            <a:solidFill>
              <a:schemeClr val="accent2"/>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椭圆 11">
              <a:extLst>
                <a:ext uri="{FF2B5EF4-FFF2-40B4-BE49-F238E27FC236}">
                  <a16:creationId xmlns:a16="http://schemas.microsoft.com/office/drawing/2014/main" id="{F86222E3-6A85-5DE7-9DE9-C216C5380479}"/>
                </a:ext>
              </a:extLst>
            </p:cNvPr>
            <p:cNvSpPr/>
            <p:nvPr/>
          </p:nvSpPr>
          <p:spPr bwMode="auto">
            <a:xfrm>
              <a:off x="5428805" y="3907933"/>
              <a:ext cx="254270" cy="254270"/>
            </a:xfrm>
            <a:prstGeom prst="ellipse">
              <a:avLst/>
            </a:prstGeom>
            <a:solidFill>
              <a:schemeClr val="accent2"/>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 name="椭圆 13">
              <a:extLst>
                <a:ext uri="{FF2B5EF4-FFF2-40B4-BE49-F238E27FC236}">
                  <a16:creationId xmlns:a16="http://schemas.microsoft.com/office/drawing/2014/main" id="{904FEEEE-FAEC-E3C4-CD68-C8A8FDDA9785}"/>
                </a:ext>
              </a:extLst>
            </p:cNvPr>
            <p:cNvSpPr/>
            <p:nvPr/>
          </p:nvSpPr>
          <p:spPr bwMode="auto">
            <a:xfrm>
              <a:off x="6515124" y="2695798"/>
              <a:ext cx="254270" cy="254270"/>
            </a:xfrm>
            <a:prstGeom prst="ellipse">
              <a:avLst/>
            </a:prstGeom>
            <a:solidFill>
              <a:schemeClr val="accent1"/>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椭圆 14">
              <a:extLst>
                <a:ext uri="{FF2B5EF4-FFF2-40B4-BE49-F238E27FC236}">
                  <a16:creationId xmlns:a16="http://schemas.microsoft.com/office/drawing/2014/main" id="{4539EA93-6FA8-5D54-9BDA-46E76F1BA3BE}"/>
                </a:ext>
              </a:extLst>
            </p:cNvPr>
            <p:cNvSpPr/>
            <p:nvPr/>
          </p:nvSpPr>
          <p:spPr bwMode="auto">
            <a:xfrm>
              <a:off x="6515124" y="1483663"/>
              <a:ext cx="254270" cy="254270"/>
            </a:xfrm>
            <a:prstGeom prst="ellipse">
              <a:avLst/>
            </a:prstGeom>
            <a:solidFill>
              <a:schemeClr val="accent1"/>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 name="椭圆 15">
              <a:extLst>
                <a:ext uri="{FF2B5EF4-FFF2-40B4-BE49-F238E27FC236}">
                  <a16:creationId xmlns:a16="http://schemas.microsoft.com/office/drawing/2014/main" id="{E726D452-6CA8-6CF3-C9A6-FFB895AC6AD2}"/>
                </a:ext>
              </a:extLst>
            </p:cNvPr>
            <p:cNvSpPr/>
            <p:nvPr/>
          </p:nvSpPr>
          <p:spPr bwMode="auto">
            <a:xfrm>
              <a:off x="6515124" y="3907933"/>
              <a:ext cx="254270" cy="254270"/>
            </a:xfrm>
            <a:prstGeom prst="ellipse">
              <a:avLst/>
            </a:prstGeom>
            <a:solidFill>
              <a:schemeClr val="accent1"/>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16" name="矩形: 圆角 3">
            <a:extLst>
              <a:ext uri="{FF2B5EF4-FFF2-40B4-BE49-F238E27FC236}">
                <a16:creationId xmlns:a16="http://schemas.microsoft.com/office/drawing/2014/main" id="{94B67B87-1DB6-4933-C6DC-F73BC80944C7}"/>
              </a:ext>
            </a:extLst>
          </p:cNvPr>
          <p:cNvSpPr/>
          <p:nvPr/>
        </p:nvSpPr>
        <p:spPr bwMode="auto">
          <a:xfrm>
            <a:off x="609600" y="1582317"/>
            <a:ext cx="4266185" cy="4476133"/>
          </a:xfrm>
          <a:prstGeom prst="roundRect">
            <a:avLst>
              <a:gd name="adj" fmla="val 9498"/>
            </a:avLst>
          </a:prstGeom>
          <a:solidFill>
            <a:schemeClr val="bg1"/>
          </a:solidFill>
          <a:ln w="19050">
            <a:noFill/>
            <a:round/>
            <a:headEnd/>
            <a:tailEnd/>
          </a:ln>
        </p:spPr>
        <p:txBody>
          <a:bodyPr anchor="ctr"/>
          <a:lstStyle/>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0886C"/>
              </a:solidFill>
              <a:effectLst/>
              <a:uLnTx/>
              <a:uFillTx/>
              <a:latin typeface="Arial"/>
              <a:ea typeface="微软雅黑"/>
              <a:cs typeface="+mn-cs"/>
            </a:endParaRPr>
          </a:p>
        </p:txBody>
      </p:sp>
      <p:sp>
        <p:nvSpPr>
          <p:cNvPr id="17" name="Rectangle 16">
            <a:extLst>
              <a:ext uri="{FF2B5EF4-FFF2-40B4-BE49-F238E27FC236}">
                <a16:creationId xmlns:a16="http://schemas.microsoft.com/office/drawing/2014/main" id="{0EBF185B-EBB0-B2D0-AA2A-D07D3EFD7F9D}"/>
              </a:ext>
            </a:extLst>
          </p:cNvPr>
          <p:cNvSpPr/>
          <p:nvPr/>
        </p:nvSpPr>
        <p:spPr>
          <a:xfrm>
            <a:off x="674427" y="2010646"/>
            <a:ext cx="4129467" cy="3785652"/>
          </a:xfrm>
          <a:prstGeom prst="rect">
            <a:avLst/>
          </a:prstGeom>
        </p:spPr>
        <p:txBody>
          <a:bodyPr wrap="square">
            <a:spAutoFit/>
          </a:bodyPr>
          <a:lstStyle/>
          <a:p>
            <a:pPr lvl="0" algn="just">
              <a:defRPr/>
            </a:pPr>
            <a:r>
              <a:rPr lang="vi-VN" sz="4000" dirty="0">
                <a:solidFill>
                  <a:srgbClr val="000000"/>
                </a:solidFill>
                <a:latin typeface="Cambria" panose="02040503050406030204" pitchFamily="18" charset="0"/>
                <a:ea typeface="Cambria" panose="02040503050406030204" pitchFamily="18" charset="0"/>
              </a:rPr>
              <a:t>–Đoạn văn thể hiện tình cảm, cảm xúc về một sự việc thường có mấy phần? Đó là những phần nào? </a:t>
            </a:r>
          </a:p>
        </p:txBody>
      </p:sp>
      <p:sp>
        <p:nvSpPr>
          <p:cNvPr id="20" name="矩形: 圆角 3">
            <a:extLst>
              <a:ext uri="{FF2B5EF4-FFF2-40B4-BE49-F238E27FC236}">
                <a16:creationId xmlns:a16="http://schemas.microsoft.com/office/drawing/2014/main" id="{9658851E-AE58-432A-CD48-5C85576CC1E5}"/>
              </a:ext>
            </a:extLst>
          </p:cNvPr>
          <p:cNvSpPr/>
          <p:nvPr/>
        </p:nvSpPr>
        <p:spPr bwMode="auto">
          <a:xfrm>
            <a:off x="6471368" y="1372615"/>
            <a:ext cx="4705930" cy="4685835"/>
          </a:xfrm>
          <a:prstGeom prst="roundRect">
            <a:avLst>
              <a:gd name="adj" fmla="val 9498"/>
            </a:avLst>
          </a:prstGeom>
          <a:solidFill>
            <a:schemeClr val="bg1"/>
          </a:solidFill>
          <a:ln w="19050">
            <a:noFill/>
            <a:round/>
            <a:headEnd/>
            <a:tailEnd/>
          </a:ln>
        </p:spPr>
        <p:txBody>
          <a:bodyPr anchor="ctr"/>
          <a:lstStyle/>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0886C"/>
              </a:solidFill>
              <a:effectLst/>
              <a:uLnTx/>
              <a:uFillTx/>
              <a:latin typeface="Arial"/>
              <a:ea typeface="微软雅黑"/>
              <a:cs typeface="+mn-cs"/>
            </a:endParaRPr>
          </a:p>
        </p:txBody>
      </p:sp>
      <p:sp>
        <p:nvSpPr>
          <p:cNvPr id="21" name="Rectangle 20">
            <a:extLst>
              <a:ext uri="{FF2B5EF4-FFF2-40B4-BE49-F238E27FC236}">
                <a16:creationId xmlns:a16="http://schemas.microsoft.com/office/drawing/2014/main" id="{B4FCEA38-32C8-3DED-D57E-BC27A8AED7E0}"/>
              </a:ext>
            </a:extLst>
          </p:cNvPr>
          <p:cNvSpPr/>
          <p:nvPr/>
        </p:nvSpPr>
        <p:spPr>
          <a:xfrm>
            <a:off x="6603326" y="1927557"/>
            <a:ext cx="4437073" cy="3785652"/>
          </a:xfrm>
          <a:prstGeom prst="rect">
            <a:avLst/>
          </a:prstGeom>
        </p:spPr>
        <p:txBody>
          <a:bodyPr wrap="square">
            <a:spAutoFit/>
          </a:bodyPr>
          <a:lstStyle/>
          <a:p>
            <a:pPr lvl="0" algn="just">
              <a:defRPr/>
            </a:pPr>
            <a:r>
              <a:rPr lang="vi-VN" sz="4000" dirty="0">
                <a:solidFill>
                  <a:srgbClr val="000000"/>
                </a:solidFill>
                <a:latin typeface="Cambria" panose="02040503050406030204" pitchFamily="18" charset="0"/>
                <a:ea typeface="Cambria" panose="02040503050406030204" pitchFamily="18" charset="0"/>
              </a:rPr>
              <a:t>–Nội dung chính của mỗi phần là gì?</a:t>
            </a:r>
          </a:p>
          <a:p>
            <a:pPr lvl="0" algn="just">
              <a:defRPr/>
            </a:pPr>
            <a:r>
              <a:rPr lang="vi-VN" sz="4000" dirty="0">
                <a:solidFill>
                  <a:srgbClr val="000000"/>
                </a:solidFill>
                <a:latin typeface="Cambria" panose="02040503050406030204" pitchFamily="18" charset="0"/>
                <a:ea typeface="Cambria" panose="02040503050406030204" pitchFamily="18" charset="0"/>
              </a:rPr>
              <a:t>–Có những cách nào để thể hiện tình cảm, cảm xúc về một sự việc?</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9" name="TextBox 18">
            <a:extLst>
              <a:ext uri="{FF2B5EF4-FFF2-40B4-BE49-F238E27FC236}">
                <a16:creationId xmlns:a16="http://schemas.microsoft.com/office/drawing/2014/main" id="{EE84F6BE-BD2D-6F91-F518-3AAADAD44838}"/>
              </a:ext>
            </a:extLst>
          </p:cNvPr>
          <p:cNvSpPr txBox="1"/>
          <p:nvPr/>
        </p:nvSpPr>
        <p:spPr>
          <a:xfrm>
            <a:off x="4794772" y="5576628"/>
            <a:ext cx="1978305" cy="1123712"/>
          </a:xfrm>
          <a:prstGeom prst="roundRect">
            <a:avLst/>
          </a:prstGeom>
          <a:solidFill>
            <a:schemeClr val="bg2">
              <a:lumMod val="25000"/>
            </a:schemeClr>
          </a:solidFill>
          <a:ln w="76200">
            <a:solidFill>
              <a:schemeClr val="bg1"/>
            </a:solidFill>
          </a:ln>
        </p:spPr>
        <p:txBody>
          <a:bodyPr wrap="none" rtlCol="0">
            <a:spAutoFit/>
          </a:bodyPr>
          <a:lstStyle/>
          <a:p>
            <a:r>
              <a:rPr lang="vi-VN" sz="6000">
                <a:solidFill>
                  <a:schemeClr val="bg1"/>
                </a:solidFill>
                <a:latin typeface="Cambria" panose="02040503050406030204" pitchFamily="18" charset="0"/>
                <a:ea typeface="Cambria" panose="02040503050406030204" pitchFamily="18" charset="0"/>
              </a:rPr>
              <a:t>Gợi ý</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7820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 calcmode="lin" valueType="num">
                                      <p:cBhvr>
                                        <p:cTn id="2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 calcmode="lin" valueType="num">
                                      <p:cBhvr>
                                        <p:cTn id="35"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1242</Words>
  <Application>Microsoft Office PowerPoint</Application>
  <PresentationFormat>Widescreen</PresentationFormat>
  <Paragraphs>55</Paragraphs>
  <Slides>14</Slides>
  <Notes>1</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等线</vt:lpstr>
      <vt:lpstr>#9Slide07 HoneyCream</vt:lpstr>
      <vt:lpstr>Arial</vt:lpstr>
      <vt:lpstr>Calibri</vt:lpstr>
      <vt:lpstr>Calibri Light</vt:lpstr>
      <vt:lpstr>Cambria</vt:lpstr>
      <vt:lpstr>SVN-Kitten</vt:lpstr>
      <vt:lpstr>SVN-Newton</vt:lpstr>
      <vt:lpstr>Times New Roman</vt:lpstr>
      <vt:lpstr>UTM Candombe</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Cúc Lê</cp:lastModifiedBy>
  <cp:revision>5</cp:revision>
  <dcterms:created xsi:type="dcterms:W3CDTF">2025-02-07T07:56:48Z</dcterms:created>
  <dcterms:modified xsi:type="dcterms:W3CDTF">2025-02-18T08:12:57Z</dcterms:modified>
</cp:coreProperties>
</file>