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72" r:id="rId4"/>
    <p:sldId id="274" r:id="rId5"/>
    <p:sldId id="275" r:id="rId6"/>
    <p:sldId id="276" r:id="rId7"/>
    <p:sldId id="277" r:id="rId8"/>
    <p:sldId id="258" r:id="rId9"/>
    <p:sldId id="278" r:id="rId10"/>
    <p:sldId id="279" r:id="rId11"/>
    <p:sldId id="280" r:id="rId12"/>
    <p:sldId id="281"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71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B23C-A550-4125-BD3B-D4B5ECFD77C9}"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72949-67E3-4EB6-983C-F38C9924093A}" type="slidenum">
              <a:rPr lang="en-US" smtClean="0"/>
              <a:t>‹#›</a:t>
            </a:fld>
            <a:endParaRPr lang="en-US"/>
          </a:p>
        </p:txBody>
      </p:sp>
    </p:spTree>
    <p:extLst>
      <p:ext uri="{BB962C8B-B14F-4D97-AF65-F5344CB8AC3E}">
        <p14:creationId xmlns:p14="http://schemas.microsoft.com/office/powerpoint/2010/main" val="259748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Calibri" panose="020F0502020204030204" pitchFamily="34" charset="0"/>
              </a:rPr>
              <a:t>Trong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hát</a:t>
            </a:r>
            <a:r>
              <a:rPr lang="en-US" sz="1800" i="1" dirty="0">
                <a:effectLst/>
                <a:latin typeface="Times New Roman" panose="02020603050405020304" pitchFamily="18" charset="0"/>
                <a:ea typeface="Calibri" panose="020F0502020204030204" pitchFamily="34" charset="0"/>
              </a:rPr>
              <a:t> “ </a:t>
            </a:r>
            <a:r>
              <a:rPr lang="en-US" sz="1800" i="1" dirty="0" err="1">
                <a:effectLst/>
                <a:latin typeface="Times New Roman" panose="02020603050405020304" pitchFamily="18" charset="0"/>
                <a:ea typeface="Calibri" panose="020F0502020204030204" pitchFamily="34" charset="0"/>
              </a:rPr>
              <a:t>Trái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này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của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thấy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trẻ</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ở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châu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lục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với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màu</a:t>
            </a:r>
            <a:r>
              <a:rPr lang="en-US" sz="1800" i="1" dirty="0">
                <a:effectLst/>
                <a:latin typeface="Times New Roman" panose="02020603050405020304" pitchFamily="18" charset="0"/>
                <a:ea typeface="Calibri" panose="020F0502020204030204" pitchFamily="34" charset="0"/>
              </a:rPr>
              <a:t> da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nhưng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không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phân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ngoại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bạn</a:t>
            </a:r>
            <a:r>
              <a:rPr lang="en-US" sz="1800" i="1" dirty="0">
                <a:effectLst/>
                <a:latin typeface="Times New Roman" panose="02020603050405020304" pitchFamily="18" charset="0"/>
                <a:ea typeface="Calibri" panose="020F0502020204030204" pitchFamily="34" charset="0"/>
              </a:rPr>
              <a:t> nhỏ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yêu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quý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ạ, </a:t>
            </a:r>
            <a:r>
              <a:rPr lang="en-US" sz="1800" i="1" dirty="0" err="1">
                <a:effectLst/>
                <a:latin typeface="Times New Roman" panose="02020603050405020304" pitchFamily="18" charset="0"/>
                <a:ea typeface="Calibri" panose="020F0502020204030204" pitchFamily="34" charset="0"/>
              </a:rPr>
              <a:t>khi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sinh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mỗi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điểm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ngoại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riêng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hôm</a:t>
            </a:r>
            <a:r>
              <a:rPr lang="en-US" sz="1800" i="1" dirty="0">
                <a:effectLst/>
                <a:latin typeface="Times New Roman" panose="02020603050405020304" pitchFamily="18" charset="0"/>
                <a:ea typeface="Calibri" panose="020F0502020204030204" pitchFamily="34" charset="0"/>
              </a:rPr>
              <a:t> nay </a:t>
            </a:r>
            <a:r>
              <a:rPr lang="en-US" sz="1800" i="1" dirty="0" err="1">
                <a:effectLst/>
                <a:latin typeface="Times New Roman" panose="02020603050405020304" pitchFamily="18" charset="0"/>
                <a:ea typeface="Calibri" panose="020F0502020204030204" pitchFamily="34" charset="0"/>
              </a:rPr>
              <a:t>sẽ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giúp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tìm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hiểu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tạo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văn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0572949-67E3-4EB6-983C-F38C9924093A}" type="slidenum">
              <a:rPr lang="en-US" smtClean="0"/>
              <a:t>1</a:t>
            </a:fld>
            <a:endParaRPr lang="en-US"/>
          </a:p>
        </p:txBody>
      </p:sp>
    </p:spTree>
    <p:extLst>
      <p:ext uri="{BB962C8B-B14F-4D97-AF65-F5344CB8AC3E}">
        <p14:creationId xmlns:p14="http://schemas.microsoft.com/office/powerpoint/2010/main" val="44797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85D6E54-C229-D853-A257-3BE3A1D4FD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3" name="Freeform 3"/>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3"/>
            <a:stretch>
              <a:fillRect/>
            </a:stretch>
          </a:blipFill>
        </p:spPr>
        <p:txBody>
          <a:bodyPr/>
          <a:lstStyle/>
          <a:p>
            <a:endParaRPr lang="en-US"/>
          </a:p>
        </p:txBody>
      </p:sp>
      <p:sp>
        <p:nvSpPr>
          <p:cNvPr id="6" name="Freeform 6"/>
          <p:cNvSpPr/>
          <p:nvPr/>
        </p:nvSpPr>
        <p:spPr>
          <a:xfrm>
            <a:off x="11660624" y="-777479"/>
            <a:ext cx="6815404" cy="4114800"/>
          </a:xfrm>
          <a:custGeom>
            <a:avLst/>
            <a:gdLst/>
            <a:ahLst/>
            <a:cxnLst/>
            <a:rect l="l" t="t" r="r" b="b"/>
            <a:pathLst>
              <a:path w="6815404" h="4114800">
                <a:moveTo>
                  <a:pt x="0" y="0"/>
                </a:moveTo>
                <a:lnTo>
                  <a:pt x="6815404" y="0"/>
                </a:lnTo>
                <a:lnTo>
                  <a:pt x="6815404" y="4114800"/>
                </a:lnTo>
                <a:lnTo>
                  <a:pt x="0" y="4114800"/>
                </a:lnTo>
                <a:lnTo>
                  <a:pt x="0" y="0"/>
                </a:lnTo>
                <a:close/>
              </a:path>
            </a:pathLst>
          </a:custGeom>
          <a:blipFill>
            <a:blip r:embed="rId4"/>
            <a:stretch>
              <a:fillRect/>
            </a:stretch>
          </a:blipFill>
        </p:spPr>
        <p:txBody>
          <a:bodyPr/>
          <a:lstStyle/>
          <a:p>
            <a:endParaRPr lang="en-US"/>
          </a:p>
        </p:txBody>
      </p:sp>
      <p:sp>
        <p:nvSpPr>
          <p:cNvPr id="7" name="Freeform 7"/>
          <p:cNvSpPr/>
          <p:nvPr/>
        </p:nvSpPr>
        <p:spPr>
          <a:xfrm>
            <a:off x="-951790" y="-1028700"/>
            <a:ext cx="6815404" cy="4114800"/>
          </a:xfrm>
          <a:custGeom>
            <a:avLst/>
            <a:gdLst/>
            <a:ahLst/>
            <a:cxnLst/>
            <a:rect l="l" t="t" r="r" b="b"/>
            <a:pathLst>
              <a:path w="6815404" h="4114800">
                <a:moveTo>
                  <a:pt x="0" y="0"/>
                </a:moveTo>
                <a:lnTo>
                  <a:pt x="6815404" y="0"/>
                </a:lnTo>
                <a:lnTo>
                  <a:pt x="6815404" y="4114800"/>
                </a:lnTo>
                <a:lnTo>
                  <a:pt x="0" y="4114800"/>
                </a:lnTo>
                <a:lnTo>
                  <a:pt x="0" y="0"/>
                </a:lnTo>
                <a:close/>
              </a:path>
            </a:pathLst>
          </a:custGeom>
          <a:blipFill>
            <a:blip r:embed="rId4"/>
            <a:stretch>
              <a:fillRect/>
            </a:stretch>
          </a:blipFill>
        </p:spPr>
        <p:txBody>
          <a:bodyPr/>
          <a:lstStyle/>
          <a:p>
            <a:endParaRPr lang="en-US"/>
          </a:p>
        </p:txBody>
      </p:sp>
      <p:sp>
        <p:nvSpPr>
          <p:cNvPr id="8" name="Freeform 8"/>
          <p:cNvSpPr/>
          <p:nvPr/>
        </p:nvSpPr>
        <p:spPr>
          <a:xfrm>
            <a:off x="3257550" y="1677930"/>
            <a:ext cx="11772900" cy="6342650"/>
          </a:xfrm>
          <a:custGeom>
            <a:avLst/>
            <a:gdLst/>
            <a:ahLst/>
            <a:cxnLst/>
            <a:rect l="l" t="t" r="r" b="b"/>
            <a:pathLst>
              <a:path w="11772900" h="6342650">
                <a:moveTo>
                  <a:pt x="0" y="0"/>
                </a:moveTo>
                <a:lnTo>
                  <a:pt x="11772900" y="0"/>
                </a:lnTo>
                <a:lnTo>
                  <a:pt x="11772900" y="6342650"/>
                </a:lnTo>
                <a:lnTo>
                  <a:pt x="0" y="63426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7FD0F267-FEDA-B24C-DEDF-722471A36B49}"/>
              </a:ext>
            </a:extLst>
          </p:cNvPr>
          <p:cNvPicPr>
            <a:picLocks noChangeAspect="1"/>
          </p:cNvPicPr>
          <p:nvPr/>
        </p:nvPicPr>
        <p:blipFill>
          <a:blip r:embed="rId7"/>
          <a:stretch>
            <a:fillRect/>
          </a:stretch>
        </p:blipFill>
        <p:spPr>
          <a:xfrm>
            <a:off x="4893417" y="3158082"/>
            <a:ext cx="8608298" cy="4102964"/>
          </a:xfrm>
          <a:prstGeom prst="rect">
            <a:avLst/>
          </a:prstGeom>
        </p:spPr>
      </p:pic>
      <p:pic>
        <p:nvPicPr>
          <p:cNvPr id="14" name="Picture 13">
            <a:extLst>
              <a:ext uri="{FF2B5EF4-FFF2-40B4-BE49-F238E27FC236}">
                <a16:creationId xmlns:a16="http://schemas.microsoft.com/office/drawing/2014/main" id="{AE17C013-FA22-1B3F-4ADE-AC6C7C66832C}"/>
              </a:ext>
            </a:extLst>
          </p:cNvPr>
          <p:cNvPicPr>
            <a:picLocks noChangeAspect="1"/>
          </p:cNvPicPr>
          <p:nvPr/>
        </p:nvPicPr>
        <p:blipFill>
          <a:blip r:embed="rId8"/>
          <a:stretch>
            <a:fillRect/>
          </a:stretch>
        </p:blipFill>
        <p:spPr>
          <a:xfrm>
            <a:off x="7010400" y="342900"/>
            <a:ext cx="4374333" cy="1981200"/>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913101B2-9F47-91F1-4B83-1440631738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0" name="Table 9">
            <a:extLst>
              <a:ext uri="{FF2B5EF4-FFF2-40B4-BE49-F238E27FC236}">
                <a16:creationId xmlns:a16="http://schemas.microsoft.com/office/drawing/2014/main" id="{27B7EA5C-073C-97F1-F31E-96F667793C37}"/>
              </a:ext>
            </a:extLst>
          </p:cNvPr>
          <p:cNvGraphicFramePr>
            <a:graphicFrameLocks noGrp="1"/>
          </p:cNvGraphicFramePr>
          <p:nvPr>
            <p:extLst>
              <p:ext uri="{D42A27DB-BD31-4B8C-83A1-F6EECF244321}">
                <p14:modId xmlns:p14="http://schemas.microsoft.com/office/powerpoint/2010/main" val="1602943447"/>
              </p:ext>
            </p:extLst>
          </p:nvPr>
        </p:nvGraphicFramePr>
        <p:xfrm>
          <a:off x="1524000" y="1442022"/>
          <a:ext cx="15087600" cy="7968678"/>
        </p:xfrm>
        <a:graphic>
          <a:graphicData uri="http://schemas.openxmlformats.org/drawingml/2006/table">
            <a:tbl>
              <a:tblPr firstRow="1" firstCol="1" bandRow="1">
                <a:tableStyleId>{5C22544A-7EE6-4342-B048-85BDC9FD1C3A}</a:tableStyleId>
              </a:tblPr>
              <a:tblGrid>
                <a:gridCol w="5456116">
                  <a:extLst>
                    <a:ext uri="{9D8B030D-6E8A-4147-A177-3AD203B41FA5}">
                      <a16:colId xmlns:a16="http://schemas.microsoft.com/office/drawing/2014/main" val="187188543"/>
                    </a:ext>
                  </a:extLst>
                </a:gridCol>
                <a:gridCol w="9631484">
                  <a:extLst>
                    <a:ext uri="{9D8B030D-6E8A-4147-A177-3AD203B41FA5}">
                      <a16:colId xmlns:a16="http://schemas.microsoft.com/office/drawing/2014/main" val="2058850360"/>
                    </a:ext>
                  </a:extLst>
                </a:gridCol>
              </a:tblGrid>
              <a:tr h="4546217">
                <a:tc>
                  <a:txBody>
                    <a:bodyPr/>
                    <a:lstStyle/>
                    <a:p>
                      <a:pPr marL="0" marR="0" algn="ctr">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Lựa chọn các từ ngữ có sức gợi tả</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ngoại hình:</a:t>
                      </a:r>
                      <a:r>
                        <a:rPr lang="nl-NL" sz="360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nước da rám đỏ; thân hình rắn chắc, cân đối, nở nang, vai rộng, ngực nở căng, bụng thon hằn rõ những múi;</a:t>
                      </a:r>
                      <a:endParaRPr lang="en-US" sz="4000" b="0" dirty="0">
                        <a:solidFill>
                          <a:srgbClr val="002060"/>
                        </a:solidFill>
                        <a:effectLst/>
                        <a:latin typeface="Cambria" panose="02040503050406030204" pitchFamily="18" charset="0"/>
                        <a:ea typeface="Cambria" panose="02040503050406030204" pitchFamily="18" charset="0"/>
                      </a:endParaRPr>
                    </a:p>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hoạt động: </a:t>
                      </a:r>
                      <a:r>
                        <a:rPr lang="nl-NL" sz="4000" b="0" dirty="0">
                          <a:solidFill>
                            <a:srgbClr val="002060"/>
                          </a:solidFill>
                          <a:effectLst/>
                          <a:latin typeface="Cambria" panose="02040503050406030204" pitchFamily="18" charset="0"/>
                          <a:ea typeface="Cambria" panose="02040503050406030204" pitchFamily="18" charset="0"/>
                        </a:rPr>
                        <a:t>đưa lên đưa xuống thoăn thoắt,</a:t>
                      </a:r>
                      <a:r>
                        <a:rPr lang="nl-NL" sz="3600" b="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đu mình xuống nước.  </a:t>
                      </a:r>
                      <a:endParaRPr lang="en-US" sz="40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551039"/>
                  </a:ext>
                </a:extLst>
              </a:tr>
              <a:tr h="3422461">
                <a:tc>
                  <a:txBody>
                    <a:bodyPr/>
                    <a:lstStyle/>
                    <a:p>
                      <a:pPr marL="0" marR="0" algn="ctr">
                        <a:lnSpc>
                          <a:spcPct val="120000"/>
                        </a:lnSpc>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Sử dụng hình ảnh so sánh</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ngoại hình: </a:t>
                      </a:r>
                      <a:r>
                        <a:rPr lang="nl-NL" sz="4400" b="0" dirty="0">
                          <a:solidFill>
                            <a:srgbClr val="002060"/>
                          </a:solidFill>
                          <a:effectLst/>
                          <a:latin typeface="Cambria" panose="02040503050406030204" pitchFamily="18" charset="0"/>
                          <a:ea typeface="Cambria" panose="02040503050406030204" pitchFamily="18" charset="0"/>
                        </a:rPr>
                        <a:t>hai cánh tay gân guốc như hai mái bơi chèo</a:t>
                      </a:r>
                      <a:endParaRPr lang="en-US" sz="4400" b="0" dirty="0">
                        <a:solidFill>
                          <a:srgbClr val="00206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hoạt động: </a:t>
                      </a:r>
                      <a:r>
                        <a:rPr lang="nl-NL" sz="4400" b="0" dirty="0">
                          <a:solidFill>
                            <a:srgbClr val="002060"/>
                          </a:solidFill>
                          <a:effectLst/>
                          <a:latin typeface="Cambria" panose="02040503050406030204" pitchFamily="18" charset="0"/>
                          <a:ea typeface="Cambria" panose="02040503050406030204" pitchFamily="18" charset="0"/>
                        </a:rPr>
                        <a:t>Nó ngụp một cái lặn biến đi như một con cá.</a:t>
                      </a:r>
                      <a:endParaRPr lang="en-US" sz="44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76194"/>
                  </a:ext>
                </a:extLst>
              </a:tr>
            </a:tbl>
          </a:graphicData>
        </a:graphic>
      </p:graphicFrame>
    </p:spTree>
    <p:extLst>
      <p:ext uri="{BB962C8B-B14F-4D97-AF65-F5344CB8AC3E}">
        <p14:creationId xmlns:p14="http://schemas.microsoft.com/office/powerpoint/2010/main" val="27004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2.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Trao đổi về những điểm cần lưu ý khi viết bài văn tả người.</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sp>
        <p:nvSpPr>
          <p:cNvPr id="2" name="Rectangle: Top Corners One Rounded and One Snipped 1">
            <a:extLst>
              <a:ext uri="{FF2B5EF4-FFF2-40B4-BE49-F238E27FC236}">
                <a16:creationId xmlns:a16="http://schemas.microsoft.com/office/drawing/2014/main" id="{80CB75E3-6E53-2DB4-127D-1DCB0986E150}"/>
              </a:ext>
            </a:extLst>
          </p:cNvPr>
          <p:cNvSpPr/>
          <p:nvPr/>
        </p:nvSpPr>
        <p:spPr>
          <a:xfrm>
            <a:off x="1676400" y="32385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Bố</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cục</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 name="Rectangle: Top Corners One Rounded and One Snipped 2">
            <a:extLst>
              <a:ext uri="{FF2B5EF4-FFF2-40B4-BE49-F238E27FC236}">
                <a16:creationId xmlns:a16="http://schemas.microsoft.com/office/drawing/2014/main" id="{74453904-4DDB-C22B-DCFC-833F5F2B4EAC}"/>
              </a:ext>
            </a:extLst>
          </p:cNvPr>
          <p:cNvSpPr/>
          <p:nvPr/>
        </p:nvSpPr>
        <p:spPr>
          <a:xfrm>
            <a:off x="8458200" y="3238500"/>
            <a:ext cx="80772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chi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tiết</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miêu</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4" name="Rectangle: Top Corners One Rounded and One Snipped 3">
            <a:extLst>
              <a:ext uri="{FF2B5EF4-FFF2-40B4-BE49-F238E27FC236}">
                <a16:creationId xmlns:a16="http://schemas.microsoft.com/office/drawing/2014/main" id="{854FF176-2706-0686-A234-3FA744EED705}"/>
              </a:ext>
            </a:extLst>
          </p:cNvPr>
          <p:cNvSpPr/>
          <p:nvPr/>
        </p:nvSpPr>
        <p:spPr>
          <a:xfrm>
            <a:off x="7162800" y="56769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50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00EF11C0-BAB1-764F-1404-DE988C57A37F}"/>
              </a:ext>
            </a:extLst>
          </p:cNvPr>
          <p:cNvSpPr txBox="1"/>
          <p:nvPr/>
        </p:nvSpPr>
        <p:spPr>
          <a:xfrm>
            <a:off x="2667000" y="800100"/>
            <a:ext cx="13654700" cy="830997"/>
          </a:xfrm>
          <a:prstGeom prst="rect">
            <a:avLst/>
          </a:prstGeom>
          <a:noFill/>
        </p:spPr>
        <p:txBody>
          <a:bodyPr wrap="none" rtlCol="0">
            <a:spAutoFit/>
          </a:bodyPr>
          <a:lstStyle/>
          <a:p>
            <a:r>
              <a:rPr lang="vi-VN" sz="4800" dirty="0">
                <a:solidFill>
                  <a:schemeClr val="accent2"/>
                </a:solidFill>
                <a:latin typeface="#9Slide03 BoosterNextFYBlack" panose="02000A03000000020004" pitchFamily="2" charset="-93"/>
              </a:rPr>
              <a:t>Những điểm cần lưu ý khi viết bài văn tả người:</a:t>
            </a:r>
          </a:p>
        </p:txBody>
      </p:sp>
      <p:grpSp>
        <p:nvGrpSpPr>
          <p:cNvPr id="10" name="Group 9">
            <a:extLst>
              <a:ext uri="{FF2B5EF4-FFF2-40B4-BE49-F238E27FC236}">
                <a16:creationId xmlns:a16="http://schemas.microsoft.com/office/drawing/2014/main" id="{46BDE2BE-BF7C-D004-8A11-04346EF48C70}"/>
              </a:ext>
            </a:extLst>
          </p:cNvPr>
          <p:cNvGrpSpPr/>
          <p:nvPr/>
        </p:nvGrpSpPr>
        <p:grpSpPr>
          <a:xfrm>
            <a:off x="1905000" y="2400300"/>
            <a:ext cx="14935200" cy="7467600"/>
            <a:chOff x="981091" y="1984248"/>
            <a:chExt cx="6720840" cy="4096512"/>
          </a:xfrm>
        </p:grpSpPr>
        <p:grpSp>
          <p:nvGrpSpPr>
            <p:cNvPr id="11" name="Group 10">
              <a:extLst>
                <a:ext uri="{FF2B5EF4-FFF2-40B4-BE49-F238E27FC236}">
                  <a16:creationId xmlns:a16="http://schemas.microsoft.com/office/drawing/2014/main" id="{A8C69E1D-5597-74A9-46DC-6EDBFDFD8FC3}"/>
                </a:ext>
              </a:extLst>
            </p:cNvPr>
            <p:cNvGrpSpPr/>
            <p:nvPr/>
          </p:nvGrpSpPr>
          <p:grpSpPr>
            <a:xfrm>
              <a:off x="981091" y="1984248"/>
              <a:ext cx="6720840" cy="4096512"/>
              <a:chOff x="981091" y="1984248"/>
              <a:chExt cx="6720840" cy="4096512"/>
            </a:xfrm>
          </p:grpSpPr>
          <p:grpSp>
            <p:nvGrpSpPr>
              <p:cNvPr id="13" name="Group 12">
                <a:extLst>
                  <a:ext uri="{FF2B5EF4-FFF2-40B4-BE49-F238E27FC236}">
                    <a16:creationId xmlns:a16="http://schemas.microsoft.com/office/drawing/2014/main" id="{E16025D9-1289-1D3B-7327-1D1A3D09E62F}"/>
                  </a:ext>
                </a:extLst>
              </p:cNvPr>
              <p:cNvGrpSpPr/>
              <p:nvPr/>
            </p:nvGrpSpPr>
            <p:grpSpPr>
              <a:xfrm>
                <a:off x="981091" y="1984248"/>
                <a:ext cx="6720840" cy="4096512"/>
                <a:chOff x="981091" y="1984248"/>
                <a:chExt cx="6720840" cy="4096512"/>
              </a:xfrm>
            </p:grpSpPr>
            <p:sp>
              <p:nvSpPr>
                <p:cNvPr id="15" name="Rectangle: Diagonal Corners Rounded 14">
                  <a:extLst>
                    <a:ext uri="{FF2B5EF4-FFF2-40B4-BE49-F238E27FC236}">
                      <a16:creationId xmlns:a16="http://schemas.microsoft.com/office/drawing/2014/main" id="{3CA4BEFA-A9A6-22AC-87D8-975869219BD0}"/>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Diagonal Corners Rounded 15">
                  <a:extLst>
                    <a:ext uri="{FF2B5EF4-FFF2-40B4-BE49-F238E27FC236}">
                      <a16:creationId xmlns:a16="http://schemas.microsoft.com/office/drawing/2014/main" id="{DFF2B2CB-EA74-DCAC-7640-DF8E9CDFB83D}"/>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E5B5E281-1CC4-A1B5-82AC-19B3A70573EE}"/>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65DF570B-23DF-404B-FDAA-E2625CCE2B51}"/>
                </a:ext>
              </a:extLst>
            </p:cNvPr>
            <p:cNvSpPr txBox="1"/>
            <p:nvPr/>
          </p:nvSpPr>
          <p:spPr>
            <a:xfrm>
              <a:off x="1189813" y="2674671"/>
              <a:ext cx="6428630" cy="2937771"/>
            </a:xfrm>
            <a:prstGeom prst="rect">
              <a:avLst/>
            </a:prstGeom>
            <a:noFill/>
          </p:spPr>
          <p:txBody>
            <a:bodyPr wrap="square">
              <a:spAutoFit/>
            </a:bodyPr>
            <a:lstStyle/>
            <a:p>
              <a:pPr marL="0" marR="0">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Bố cục của bài văn phải đảm bảo có đủ 3 phần: mở bài, thân bài, kết bài.</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Cách lựa chọn chi tiết miêu tả: cần chọn lựa các chi tiết tiêu biểu, khi miêu tả có thể làm rõ liên tưởng, hình dung về người được tả.</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Cần quan sát người được tả thật kĩ: về ngoại hình, thói quen, cử chỉ, hành động, công việc, quan hệ của người đó với mọi người xung quanh.</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Chọn từ ngữ miêu tả thích hợp: dùng từ ngữ phù hợp với người miêu tả về tuổi tác, giới tính, nghề nghiệp.</a:t>
              </a:r>
              <a:endParaRPr lang="en-US" sz="38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819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endParaRPr lang="en-US"/>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endParaRPr lang="en-US"/>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endParaRPr lang="en-US"/>
            </a:p>
          </p:txBody>
        </p:sp>
        <p:sp>
          <p:nvSpPr>
            <p:cNvPr id="19" name="TextBox 4"/>
            <p:cNvSpPr txBox="1"/>
            <p:nvPr/>
          </p:nvSpPr>
          <p:spPr>
            <a:xfrm>
              <a:off x="0" y="-38100"/>
              <a:ext cx="3847845" cy="1326225"/>
            </a:xfrm>
            <a:prstGeom prst="rect">
              <a:avLst/>
            </a:prstGeom>
          </p:spPr>
          <p:txBody>
            <a:bodyPr lIns="50800" tIns="50800" rIns="50800" bIns="50800" rtlCol="0" anchor="ctr"/>
            <a:lstStyle/>
            <a:p>
              <a:pPr algn="ctr">
                <a:lnSpc>
                  <a:spcPts val="2659"/>
                </a:lnSpc>
              </a:pPr>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0" dirty="0">
                  <a:solidFill>
                    <a:srgbClr val="FF0000"/>
                  </a:solidFill>
                  <a:effectLst/>
                  <a:latin typeface="#9Slide03 BoosterNextFYBlack" panose="02000A03000000020004" pitchFamily="2" charset="-93"/>
                  <a:ea typeface="MS Mincho" panose="02020609040205080304" pitchFamily="49" charset="-128"/>
                </a:rPr>
                <a:t>1. </a:t>
              </a:r>
              <a:r>
                <a:rPr lang="vi-VN" sz="5400" b="0" dirty="0">
                  <a:solidFill>
                    <a:srgbClr val="FF0000"/>
                  </a:solidFill>
                  <a:effectLst/>
                  <a:latin typeface="#9Slide03 BoosterNextFYBlack" panose="02000A03000000020004" pitchFamily="2" charset="-93"/>
                  <a:ea typeface="MS Mincho" panose="02020609040205080304" pitchFamily="49" charset="-128"/>
                </a:rPr>
                <a:t>Đọc bài văn dưới đây và thực hiện yêu cầu.</a:t>
              </a:r>
              <a:endParaRPr lang="vi-VN" sz="5400" b="1" dirty="0">
                <a:solidFill>
                  <a:srgbClr val="FF0000"/>
                </a:solidFill>
                <a:effectLst/>
                <a:latin typeface="#9Slide03 BoosterNextFYBlack" panose="02000A03000000020004" pitchFamily="2" charset="-93"/>
                <a:ea typeface="Times New Roman" panose="02020603050405020304" pitchFamily="18" charset="0"/>
              </a:endParaRPr>
            </a:p>
          </p:txBody>
        </p:sp>
      </p:grpSp>
      <p:pic>
        <p:nvPicPr>
          <p:cNvPr id="25" name="Picture 24">
            <a:extLst>
              <a:ext uri="{FF2B5EF4-FFF2-40B4-BE49-F238E27FC236}">
                <a16:creationId xmlns:a16="http://schemas.microsoft.com/office/drawing/2014/main" id="{830559C3-B2A5-0C71-2586-D0EFAE7EA77F}"/>
              </a:ext>
            </a:extLst>
          </p:cNvPr>
          <p:cNvPicPr>
            <a:picLocks noChangeAspect="1"/>
          </p:cNvPicPr>
          <p:nvPr/>
        </p:nvPicPr>
        <p:blipFill>
          <a:blip r:embed="rId4"/>
          <a:stretch>
            <a:fillRect/>
          </a:stretch>
        </p:blipFill>
        <p:spPr>
          <a:xfrm>
            <a:off x="10515600" y="7734300"/>
            <a:ext cx="7019925" cy="2447925"/>
          </a:xfrm>
          <a:prstGeom prst="rect">
            <a:avLst/>
          </a:prstGeom>
        </p:spPr>
      </p:pic>
      <p:sp>
        <p:nvSpPr>
          <p:cNvPr id="26" name="TextBox 25">
            <a:extLst>
              <a:ext uri="{FF2B5EF4-FFF2-40B4-BE49-F238E27FC236}">
                <a16:creationId xmlns:a16="http://schemas.microsoft.com/office/drawing/2014/main" id="{61D0CA04-8305-DA9E-8BDA-681F5BF70C92}"/>
              </a:ext>
            </a:extLst>
          </p:cNvPr>
          <p:cNvSpPr txBox="1"/>
          <p:nvPr/>
        </p:nvSpPr>
        <p:spPr>
          <a:xfrm>
            <a:off x="1143000" y="2019300"/>
            <a:ext cx="16078200" cy="7971413"/>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Chú bé vùng biển</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Thắng, con cá vược của thôn Bần, là địch thủ bơi lội đáng gờm nhất của bọn trẻ.</a:t>
            </a:r>
          </a:p>
          <a:p>
            <a:pPr algn="just"/>
            <a:r>
              <a:rPr lang="vi-VN" sz="3200" b="0" i="0" dirty="0">
                <a:solidFill>
                  <a:srgbClr val="000000"/>
                </a:solidFill>
                <a:effectLst/>
                <a:latin typeface="Cambria" panose="02040503050406030204" pitchFamily="18" charset="0"/>
                <a:ea typeface="Cambria" panose="02040503050406030204" pitchFamily="18" charset="0"/>
              </a:rPr>
              <a:t>Lúc này, Thắng đang ngồi trên chiếc thuyền đậu ở ngoài cùng. Nó trạc tuổi thằng Chân “phệ” nhưng cao hơn hẳn cái đầu. Nó cởi trần, phơi nước da rám đỏ khoẻ mạnh của những đứa trẻ lớn với nắng, nước mặn và gió biển. Thân hình nó rắn chắc, cân đối, nở nang: cổ mập, vai rộng, ngực nở căng, bụng thon hằn rõ những múi, hai cánh tay gân guốc như hai cái bơi chèo, cặp đùi dế chắc nịch. Thắng có cặp mắt to và sáng. Miệng tươi, hay cười. Cái trán hơi dô ra, trông có vẻ là một tay bướng bỉnh, gan dạ.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Tấm lưới rộng đang vá phủ lên hai đầu gối, tay Thắng cầm kim tre đưa lên đưa xuống thoăn thoắt coi bộ rất thành thạo. Chỗ lưới thủng cứ mỗi lúc một nhỏ dần lại. Tay vẫn thoăn thoắt vá lưới nhưng mắt Thắng thỉnh thoảng lại nhìn lên bờ như có ý chờ đợi ai. Nhác trông thấy lũ trẻ chạy xuống bến, nó vội vàng đặt tấm lưới trên gối xuống, bước đến bên mạn thuyền, bám tay vào cọc chèo và đu mình xuống nước, êm không một tiếng động. Nó ngụp một cái lặn biến đi như một con cá.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Bọn trẻ đứng trên bờ nhìn nó lặn vừa ghen vừa phục.</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Trần Vân)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7824678"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1120" y="1174529"/>
              <a:ext cx="3406483" cy="1046440"/>
            </a:xfrm>
            <a:prstGeom prst="rect">
              <a:avLst/>
            </a:prstGeom>
            <a:noFill/>
          </p:spPr>
          <p:txBody>
            <a:bodyPr wrap="square" rtlCol="0">
              <a:spAutoFit/>
            </a:bodyPr>
            <a:lstStyle/>
            <a:p>
              <a:pPr algn="ctr" defTabSz="1371600"/>
              <a:r>
                <a:rPr lang="vi-VN" sz="4800" b="1" i="0" dirty="0">
                  <a:solidFill>
                    <a:srgbClr val="000000"/>
                  </a:solidFill>
                  <a:effectLst/>
                  <a:latin typeface="Cambria" panose="02040503050406030204" pitchFamily="18" charset="0"/>
                  <a:ea typeface="Cambria" panose="02040503050406030204" pitchFamily="18" charset="0"/>
                </a:rPr>
                <a:t>a. Người được tả trong bài văn trên là ai?</a:t>
              </a:r>
              <a:endParaRPr lang="vi-VN" sz="4800" b="1" dirty="0">
                <a:solidFill>
                  <a:prstClr val="black"/>
                </a:solidFill>
                <a:latin typeface="Cambria" panose="02040503050406030204" pitchFamily="18" charset="0"/>
                <a:ea typeface="Cambria" panose="02040503050406030204" pitchFamily="18" charset="0"/>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defTabSz="1371600">
              <a:defRPr/>
            </a:pPr>
            <a:endParaRPr lang="vi-VN" sz="2700">
              <a:solidFill>
                <a:prstClr val="black"/>
              </a:solidFill>
              <a:latin typeface="Arial" panose="020B0604020202020204" pitchFamily="34" charset="0"/>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7620000" y="4152900"/>
            <a:ext cx="8774145" cy="4247317"/>
          </a:xfrm>
          <a:prstGeom prst="rect">
            <a:avLst/>
          </a:prstGeom>
          <a:noFill/>
        </p:spPr>
        <p:txBody>
          <a:bodyPr wrap="square">
            <a:spAutoFit/>
          </a:bodyPr>
          <a:lstStyle/>
          <a:p>
            <a:pPr algn="just" defTabSz="1371600"/>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Người được tả trong bài văn trên là Thắng, cậu bé được ví như con cá vược của thôn Bần, là người bơi giỏi trong số đám trẻ của thôn.</a:t>
            </a:r>
          </a:p>
        </p:txBody>
      </p:sp>
    </p:spTree>
    <p:extLst>
      <p:ext uri="{BB962C8B-B14F-4D97-AF65-F5344CB8AC3E}">
        <p14:creationId xmlns:p14="http://schemas.microsoft.com/office/powerpoint/2010/main" val="184150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Phần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mở</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văn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Từ</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Thắng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đến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đáng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gờm</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nhất</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bọn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trẻ</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667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rPr>
              <a:t>Nội dung chính: </a:t>
            </a:r>
            <a:r>
              <a:rPr lang="vi-VN" sz="4800" dirty="0">
                <a:solidFill>
                  <a:srgbClr val="002060"/>
                </a:solidFill>
              </a:rPr>
              <a:t>Giới thiệu nhân vật Thắng và tài năng của cậu bé.</a:t>
            </a:r>
          </a:p>
        </p:txBody>
      </p:sp>
    </p:spTree>
    <p:extLst>
      <p:ext uri="{BB962C8B-B14F-4D97-AF65-F5344CB8AC3E}">
        <p14:creationId xmlns:p14="http://schemas.microsoft.com/office/powerpoint/2010/main" val="35163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3"/>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Phần thân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Từ “Lúc này” đến “biến đi như một con cá”.</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3429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dáng vóc, thân hình, tư thế và tác phong làm việc, cách bơi của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3040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923330"/>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Câu còn lại.</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8194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thái độ, cảm xúc của bạn bè với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6125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86580"/>
            <a:ext cx="7824678" cy="3971714"/>
            <a:chOff x="676348" y="769676"/>
            <a:chExt cx="3968803" cy="22036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3681" y="859976"/>
              <a:ext cx="3406483" cy="211339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Trong phần thân bài, đặc điểm của người được tả (một đứa trẻ lớn lên với nắng, nước mặn và gió biển) hiện ra như thế nào?</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86DD0B8C-9928-5765-FC80-8C89D5E828B5}"/>
              </a:ext>
            </a:extLst>
          </p:cNvPr>
          <p:cNvPicPr>
            <a:picLocks noChangeAspect="1"/>
          </p:cNvPicPr>
          <p:nvPr/>
        </p:nvPicPr>
        <p:blipFill>
          <a:blip r:embed="rId6"/>
          <a:stretch>
            <a:fillRect/>
          </a:stretch>
        </p:blipFill>
        <p:spPr>
          <a:xfrm>
            <a:off x="7086600" y="4381500"/>
            <a:ext cx="10497269" cy="5029200"/>
          </a:xfrm>
          <a:prstGeom prst="rect">
            <a:avLst/>
          </a:prstGeom>
        </p:spPr>
      </p:pic>
    </p:spTree>
    <p:extLst>
      <p:ext uri="{BB962C8B-B14F-4D97-AF65-F5344CB8AC3E}">
        <p14:creationId xmlns:p14="http://schemas.microsoft.com/office/powerpoint/2010/main" val="35019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ACA48954-5D4F-E658-56B6-174A6D8F7853}"/>
              </a:ext>
            </a:extLst>
          </p:cNvPr>
          <p:cNvGraphicFramePr>
            <a:graphicFrameLocks noGrp="1"/>
          </p:cNvGraphicFramePr>
          <p:nvPr>
            <p:extLst>
              <p:ext uri="{D42A27DB-BD31-4B8C-83A1-F6EECF244321}">
                <p14:modId xmlns:p14="http://schemas.microsoft.com/office/powerpoint/2010/main" val="1987545040"/>
              </p:ext>
            </p:extLst>
          </p:nvPr>
        </p:nvGraphicFramePr>
        <p:xfrm>
          <a:off x="0" y="0"/>
          <a:ext cx="18288000" cy="10286998"/>
        </p:xfrm>
        <a:graphic>
          <a:graphicData uri="http://schemas.openxmlformats.org/drawingml/2006/table">
            <a:tbl>
              <a:tblPr firstRow="1" firstCol="1" bandRow="1">
                <a:tableStyleId>{5C22544A-7EE6-4342-B048-85BDC9FD1C3A}</a:tableStyleId>
              </a:tblPr>
              <a:tblGrid>
                <a:gridCol w="2827130">
                  <a:extLst>
                    <a:ext uri="{9D8B030D-6E8A-4147-A177-3AD203B41FA5}">
                      <a16:colId xmlns:a16="http://schemas.microsoft.com/office/drawing/2014/main" val="3145472589"/>
                    </a:ext>
                  </a:extLst>
                </a:gridCol>
                <a:gridCol w="5565912">
                  <a:extLst>
                    <a:ext uri="{9D8B030D-6E8A-4147-A177-3AD203B41FA5}">
                      <a16:colId xmlns:a16="http://schemas.microsoft.com/office/drawing/2014/main" val="810731956"/>
                    </a:ext>
                  </a:extLst>
                </a:gridCol>
                <a:gridCol w="9894958">
                  <a:extLst>
                    <a:ext uri="{9D8B030D-6E8A-4147-A177-3AD203B41FA5}">
                      <a16:colId xmlns:a16="http://schemas.microsoft.com/office/drawing/2014/main" val="1722747235"/>
                    </a:ext>
                  </a:extLst>
                </a:gridCol>
              </a:tblGrid>
              <a:tr h="1263895">
                <a:tc rowSpan="5">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Ngoại hình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Tầm vóc so với lứa tuổi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Cao hơn hẳn các bạn một cái đầu.</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81271551"/>
                  </a:ext>
                </a:extLst>
              </a:tr>
              <a:tr h="1956999">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Dáng người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Thân hình rắn chắc, cân đối, nở nang: cổ mập, vai rộng, ngực nở căng, bụng thon hằn rõ những múi, hai cánh tay gân guốc như hai cái bơi chèo, cặp đùi dế chắc nịch.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9240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Nước da</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nl-NL" sz="3200">
                          <a:effectLst/>
                          <a:latin typeface="Cambria" panose="02040503050406030204" pitchFamily="18" charset="0"/>
                          <a:ea typeface="Cambria" panose="02040503050406030204" pitchFamily="18" charset="0"/>
                        </a:rPr>
                        <a:t>Nước da rám đỏ khoẻ mạnh</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18984"/>
                  </a:ext>
                </a:extLst>
              </a:tr>
              <a:tr h="1295647">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Gương mặt</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Cặp mắt to và sáng. Miệng tươi, hay cười. Cái trán hơi dô ra.</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9078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Trang phục</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Cởi trần</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247674"/>
                  </a:ext>
                </a:extLst>
              </a:tr>
              <a:tr h="3652886">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Hoạt động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Việc làm cử chỉ...</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Lúc đan lưới:</a:t>
                      </a:r>
                      <a:r>
                        <a:rPr lang="en-US" sz="3200" dirty="0">
                          <a:effectLst/>
                          <a:latin typeface="Cambria" panose="02040503050406030204" pitchFamily="18" charset="0"/>
                          <a:ea typeface="Cambria" panose="02040503050406030204" pitchFamily="18" charset="0"/>
                        </a:rPr>
                        <a:t> </a:t>
                      </a:r>
                      <a:r>
                        <a:rPr lang="nl-NL" sz="3200" dirty="0">
                          <a:effectLst/>
                          <a:latin typeface="Cambria" panose="02040503050406030204" pitchFamily="18" charset="0"/>
                          <a:ea typeface="Cambria" panose="02040503050406030204" pitchFamily="18" charset="0"/>
                        </a:rPr>
                        <a:t>tay Thắng cầm kim tre đưa lên đưa xuống thoăn thoắt coi bộ rất thành thạo. </a:t>
                      </a:r>
                      <a:endParaRPr lang="en-US" sz="3200"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 Lúc trông thấy các bạn: nó vội vàng đặt tấm lưới trên gối xuống, bước đến bên mạn thuyền, bám tay vào cọc chèo và đu mình xuống nước, êm không một tiếng động. Nó ngụp một cái lặn biến đi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029998"/>
                  </a:ext>
                </a:extLst>
              </a:tr>
              <a:tr h="705857">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Sở trường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Điểm mạnh nổi trội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Bơi ngụp, lặn xuống nước giỏi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3309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10781" y="1284289"/>
              <a:ext cx="3610331" cy="964367"/>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Bằng cách nào, tác giả làm nổi bật đặc điểm của người được tả?</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5867400" y="42291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từ</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ngữ</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có</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sức</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gợi</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1" name="Rectangle: Top Corners One Rounded and One Snipped 10">
            <a:extLst>
              <a:ext uri="{FF2B5EF4-FFF2-40B4-BE49-F238E27FC236}">
                <a16:creationId xmlns:a16="http://schemas.microsoft.com/office/drawing/2014/main" id="{8DEEF90F-6E1B-B6A3-BE09-CE658912A40E}"/>
              </a:ext>
            </a:extLst>
          </p:cNvPr>
          <p:cNvSpPr/>
          <p:nvPr/>
        </p:nvSpPr>
        <p:spPr>
          <a:xfrm>
            <a:off x="11277600" y="63627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Sử</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dụng</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hình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ảnh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so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sánh</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3" name="Rectangle: Top Corners One Rounded and One Snipped 12">
            <a:extLst>
              <a:ext uri="{FF2B5EF4-FFF2-40B4-BE49-F238E27FC236}">
                <a16:creationId xmlns:a16="http://schemas.microsoft.com/office/drawing/2014/main" id="{EE7BECCD-113B-77E2-D9B2-B93AB7D02A53}"/>
              </a:ext>
            </a:extLst>
          </p:cNvPr>
          <p:cNvSpPr/>
          <p:nvPr/>
        </p:nvSpPr>
        <p:spPr>
          <a:xfrm>
            <a:off x="8763000" y="8724900"/>
            <a:ext cx="3352800" cy="10668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4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1170</Words>
  <Application>Microsoft Office PowerPoint</Application>
  <PresentationFormat>Custom</PresentationFormat>
  <Paragraphs>61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#9Slide03 BoosterNextFYBlack</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Cúc Lê</cp:lastModifiedBy>
  <cp:revision>19</cp:revision>
  <dcterms:created xsi:type="dcterms:W3CDTF">2006-08-16T00:00:00Z</dcterms:created>
  <dcterms:modified xsi:type="dcterms:W3CDTF">2025-01-23T07:17:59Z</dcterms:modified>
  <dc:identifier>DAGSGSjGnWM</dc:identifier>
</cp:coreProperties>
</file>