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66" r:id="rId4"/>
    <p:sldId id="262" r:id="rId5"/>
    <p:sldId id="263" r:id="rId6"/>
    <p:sldId id="265" r:id="rId7"/>
    <p:sldId id="272" r:id="rId8"/>
    <p:sldId id="274" r:id="rId9"/>
    <p:sldId id="276" r:id="rId10"/>
    <p:sldId id="275" r:id="rId11"/>
    <p:sldId id="278" r:id="rId12"/>
    <p:sldId id="277" r:id="rId13"/>
    <p:sldId id="279" r:id="rId14"/>
    <p:sldId id="280" r:id="rId15"/>
    <p:sldId id="281" r:id="rId16"/>
    <p:sldId id="289"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73CD-D420-58F3-6196-30EB76A47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EBF027-4219-B8B7-EEF3-EB8BBA5ED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B3F9E-EA36-E24F-8BE1-F64867061025}"/>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5" name="Footer Placeholder 4">
            <a:extLst>
              <a:ext uri="{FF2B5EF4-FFF2-40B4-BE49-F238E27FC236}">
                <a16:creationId xmlns:a16="http://schemas.microsoft.com/office/drawing/2014/main" id="{B4D994DC-41CA-DAC7-EEE8-47DCBAD1B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D9450-DEC1-8BED-3333-1AFB42D0FE52}"/>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1728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64D7-A778-4F6E-8D43-71EDE641C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0A357-98EC-CF3C-9085-DC24C8C1F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E75B4-FABD-FBC1-C836-73FC33B496AC}"/>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5" name="Footer Placeholder 4">
            <a:extLst>
              <a:ext uri="{FF2B5EF4-FFF2-40B4-BE49-F238E27FC236}">
                <a16:creationId xmlns:a16="http://schemas.microsoft.com/office/drawing/2014/main" id="{CD7FBB48-038A-4689-AB2A-93532D668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78A36-80C4-6DD6-7A67-6E9D7E6CC11B}"/>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348890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FF752-7AE1-53B8-E219-3F3F69FAA2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5F851-5DF9-3234-1951-2BF23A8692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5837A-8BD0-2EC8-BEF6-EBB653223F4D}"/>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5" name="Footer Placeholder 4">
            <a:extLst>
              <a:ext uri="{FF2B5EF4-FFF2-40B4-BE49-F238E27FC236}">
                <a16:creationId xmlns:a16="http://schemas.microsoft.com/office/drawing/2014/main" id="{A13A82E0-62BB-621D-0148-A711DD270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7C84B-15F2-7897-A7F9-EC142DD2F72A}"/>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212025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D512-ACAA-5D53-3651-24B1D86072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DD4F8-F8CF-D45E-0072-AE869A09CD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9164-DF3F-DC80-EC8D-81934C61503A}"/>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5" name="Footer Placeholder 4">
            <a:extLst>
              <a:ext uri="{FF2B5EF4-FFF2-40B4-BE49-F238E27FC236}">
                <a16:creationId xmlns:a16="http://schemas.microsoft.com/office/drawing/2014/main" id="{7F355D5A-66C8-9FCC-6DE0-5892A5884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F1374-DADB-7121-BFE4-3674D971864C}"/>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366243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F984-0D87-991F-0C81-6CA652187E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C9A573-D2EC-F69B-5A00-9B56DE854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C77ED-B4AC-AE34-6D7D-A7ABCC467546}"/>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5" name="Footer Placeholder 4">
            <a:extLst>
              <a:ext uri="{FF2B5EF4-FFF2-40B4-BE49-F238E27FC236}">
                <a16:creationId xmlns:a16="http://schemas.microsoft.com/office/drawing/2014/main" id="{25BF9AAC-3AD1-D318-09D2-C4103CEF1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0FAEC-8613-695B-D512-0103B8A9312F}"/>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132266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4BF8-1631-5184-9D21-F11C5B700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531CF-F815-E7F4-F255-CB6D063087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59FEF5-D318-7781-6B4F-ACB8F6462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1874C9-B278-2F2E-5D47-FF05EF6165BA}"/>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6" name="Footer Placeholder 5">
            <a:extLst>
              <a:ext uri="{FF2B5EF4-FFF2-40B4-BE49-F238E27FC236}">
                <a16:creationId xmlns:a16="http://schemas.microsoft.com/office/drawing/2014/main" id="{0A703421-C319-C890-4438-A94D47CB1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524A9-AD02-61C9-465B-DC0157F63741}"/>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359354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ED7F-5B55-3395-4564-A5C9A7A1F2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5A3CA8-8545-A309-5DD8-1DC9EE62A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084FA-7518-A0BF-4B70-BCE2CDB6A6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9F0D31-8831-2EB9-F7FD-119DAD424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739C1-92B5-7F1E-962C-F94A3987B3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2F001-A561-D1FA-8391-2FF922797741}"/>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8" name="Footer Placeholder 7">
            <a:extLst>
              <a:ext uri="{FF2B5EF4-FFF2-40B4-BE49-F238E27FC236}">
                <a16:creationId xmlns:a16="http://schemas.microsoft.com/office/drawing/2014/main" id="{620080F2-0CD6-1F38-6086-425050F08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F325FD-9D4C-213B-D8D6-1FE5D8FB8CF2}"/>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3110284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F7AA-90E3-E1C3-1BE7-CA07FBB66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186763-B585-85EA-942F-44F0E8A2D917}"/>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4" name="Footer Placeholder 3">
            <a:extLst>
              <a:ext uri="{FF2B5EF4-FFF2-40B4-BE49-F238E27FC236}">
                <a16:creationId xmlns:a16="http://schemas.microsoft.com/office/drawing/2014/main" id="{B45C717E-DDF3-D197-400C-D8B2256B8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90193D-D35D-9271-FA3C-A652ACC90FFF}"/>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80529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2C48D3-6270-1203-19AA-462A12689883}"/>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3" name="Footer Placeholder 2">
            <a:extLst>
              <a:ext uri="{FF2B5EF4-FFF2-40B4-BE49-F238E27FC236}">
                <a16:creationId xmlns:a16="http://schemas.microsoft.com/office/drawing/2014/main" id="{485556A6-B390-E9F2-C9E7-CB56C6E976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51F3AF-12EC-336E-EAF4-EDF8AAE81D7C}"/>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286733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EFBA-2575-3220-2E6D-2A6179451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801D6-5EF0-11DD-4CD8-40D7A7A7E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C85A2F-DD86-B650-DE5C-66247FA10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DA24C-B47F-2C33-6EB8-E2FA1A5A002C}"/>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6" name="Footer Placeholder 5">
            <a:extLst>
              <a:ext uri="{FF2B5EF4-FFF2-40B4-BE49-F238E27FC236}">
                <a16:creationId xmlns:a16="http://schemas.microsoft.com/office/drawing/2014/main" id="{AFF94A98-A457-4D31-0931-D2D7956AD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B9EDC-CA51-4E4F-1B3D-224F3A053AC9}"/>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248287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088E-FB06-E0D1-B5F0-EB57A76A0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0F4227-24C4-73BA-5F05-A9A9741B8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A571AA-08C1-D88D-3B63-1E98A392F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7E1063-1590-117A-BDF3-FFE8AA9CCFB3}"/>
              </a:ext>
            </a:extLst>
          </p:cNvPr>
          <p:cNvSpPr>
            <a:spLocks noGrp="1"/>
          </p:cNvSpPr>
          <p:nvPr>
            <p:ph type="dt" sz="half" idx="10"/>
          </p:nvPr>
        </p:nvSpPr>
        <p:spPr/>
        <p:txBody>
          <a:bodyPr/>
          <a:lstStyle/>
          <a:p>
            <a:fld id="{1C402CA1-BC9E-401E-9D32-0294A5903F3E}" type="datetimeFigureOut">
              <a:rPr lang="en-US" smtClean="0"/>
              <a:t>1/9/2025</a:t>
            </a:fld>
            <a:endParaRPr lang="en-US"/>
          </a:p>
        </p:txBody>
      </p:sp>
      <p:sp>
        <p:nvSpPr>
          <p:cNvPr id="6" name="Footer Placeholder 5">
            <a:extLst>
              <a:ext uri="{FF2B5EF4-FFF2-40B4-BE49-F238E27FC236}">
                <a16:creationId xmlns:a16="http://schemas.microsoft.com/office/drawing/2014/main" id="{CC13E44B-47BF-3793-A30A-AF0871788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18530-B795-5C9A-460A-3A4C8DC0F780}"/>
              </a:ext>
            </a:extLst>
          </p:cNvPr>
          <p:cNvSpPr>
            <a:spLocks noGrp="1"/>
          </p:cNvSpPr>
          <p:nvPr>
            <p:ph type="sldNum" sz="quarter" idx="12"/>
          </p:nvPr>
        </p:nvSpPr>
        <p:spPr/>
        <p:txBody>
          <a:bodyPr/>
          <a:lstStyle/>
          <a:p>
            <a:fld id="{6BE1BFFE-DC43-47D4-828E-098D6CC8FCC0}" type="slidenum">
              <a:rPr lang="en-US" smtClean="0"/>
              <a:t>‹#›</a:t>
            </a:fld>
            <a:endParaRPr lang="en-US"/>
          </a:p>
        </p:txBody>
      </p:sp>
    </p:spTree>
    <p:extLst>
      <p:ext uri="{BB962C8B-B14F-4D97-AF65-F5344CB8AC3E}">
        <p14:creationId xmlns:p14="http://schemas.microsoft.com/office/powerpoint/2010/main" val="380620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654A6-8E83-39D8-A51A-DDAAFE287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577678-4C7A-7FB1-6B04-B514AED60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4E313-8CA1-C723-AC3B-3179511FD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02CA1-BC9E-401E-9D32-0294A5903F3E}" type="datetimeFigureOut">
              <a:rPr lang="en-US" smtClean="0"/>
              <a:t>1/9/2025</a:t>
            </a:fld>
            <a:endParaRPr lang="en-US"/>
          </a:p>
        </p:txBody>
      </p:sp>
      <p:sp>
        <p:nvSpPr>
          <p:cNvPr id="5" name="Footer Placeholder 4">
            <a:extLst>
              <a:ext uri="{FF2B5EF4-FFF2-40B4-BE49-F238E27FC236}">
                <a16:creationId xmlns:a16="http://schemas.microsoft.com/office/drawing/2014/main" id="{EABA6275-EBD6-90F4-0706-0E8AC3479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01600-06C0-95A1-59F2-329136326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1BFFE-DC43-47D4-828E-098D6CC8FCC0}" type="slidenum">
              <a:rPr lang="en-US" smtClean="0"/>
              <a:t>‹#›</a:t>
            </a:fld>
            <a:endParaRPr lang="en-US"/>
          </a:p>
        </p:txBody>
      </p:sp>
      <p:pic>
        <p:nvPicPr>
          <p:cNvPr id="8" name="Picture 7">
            <a:extLst>
              <a:ext uri="{FF2B5EF4-FFF2-40B4-BE49-F238E27FC236}">
                <a16:creationId xmlns:a16="http://schemas.microsoft.com/office/drawing/2014/main" id="{6AA3F46D-A6B3-AD16-4ADF-F5C1E08A65F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2141" y="136525"/>
            <a:ext cx="12885941" cy="8515350"/>
          </a:xfrm>
          <a:prstGeom prst="rect">
            <a:avLst/>
          </a:prstGeom>
        </p:spPr>
      </p:pic>
    </p:spTree>
    <p:extLst>
      <p:ext uri="{BB962C8B-B14F-4D97-AF65-F5344CB8AC3E}">
        <p14:creationId xmlns:p14="http://schemas.microsoft.com/office/powerpoint/2010/main" val="400132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81512" y="894793"/>
            <a:ext cx="6922887" cy="4743818"/>
          </a:xfrm>
          <a:prstGeom prst="rect">
            <a:avLst/>
          </a:prstGeom>
        </p:spPr>
      </p:pic>
    </p:spTree>
    <p:extLst>
      <p:ext uri="{BB962C8B-B14F-4D97-AF65-F5344CB8AC3E}">
        <p14:creationId xmlns:p14="http://schemas.microsoft.com/office/powerpoint/2010/main" val="381765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2B854-963A-32EC-848F-BA664DD4047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BCAA9841-73F5-83B4-107F-F90B75CEADF4}"/>
              </a:ext>
            </a:extLst>
          </p:cNvPr>
          <p:cNvGrpSpPr/>
          <p:nvPr/>
        </p:nvGrpSpPr>
        <p:grpSpPr>
          <a:xfrm>
            <a:off x="306771" y="731365"/>
            <a:ext cx="11578458" cy="1200423"/>
            <a:chOff x="720313" y="201191"/>
            <a:chExt cx="828640" cy="315807"/>
          </a:xfrm>
        </p:grpSpPr>
        <p:sp>
          <p:nvSpPr>
            <p:cNvPr id="7" name="Rounded Rectangle 13">
              <a:extLst>
                <a:ext uri="{FF2B5EF4-FFF2-40B4-BE49-F238E27FC236}">
                  <a16:creationId xmlns:a16="http://schemas.microsoft.com/office/drawing/2014/main" id="{CA6B2C18-2CDF-8962-C7E3-F3BC2A775E90}"/>
                </a:ext>
              </a:extLst>
            </p:cNvPr>
            <p:cNvSpPr/>
            <p:nvPr/>
          </p:nvSpPr>
          <p:spPr>
            <a:xfrm>
              <a:off x="720313" y="201216"/>
              <a:ext cx="828640" cy="315782"/>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86F00F53-B901-8A38-AF78-338082ACFC82}"/>
                </a:ext>
              </a:extLst>
            </p:cNvPr>
            <p:cNvSpPr txBox="1"/>
            <p:nvPr/>
          </p:nvSpPr>
          <p:spPr>
            <a:xfrm>
              <a:off x="732871" y="201191"/>
              <a:ext cx="805820" cy="315782"/>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3. T</a:t>
              </a:r>
              <a:r>
                <a:rPr lang="vi-VN" sz="3600" b="1" dirty="0">
                  <a:solidFill>
                    <a:srgbClr val="FF0000"/>
                  </a:solidFill>
                  <a:latin typeface="Tahoma" panose="020B0604030504040204" pitchFamily="34" charset="0"/>
                  <a:ea typeface="Tahoma" panose="020B0604030504040204" pitchFamily="34" charset="0"/>
                  <a:cs typeface="Tahoma" panose="020B0604030504040204" pitchFamily="34" charset="0"/>
                </a:rPr>
                <a:t>heo em, vì sao ông quản dạy cho anh Tễu diễn những quân rối hề?</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13">
            <a:extLst>
              <a:ext uri="{FF2B5EF4-FFF2-40B4-BE49-F238E27FC236}">
                <a16:creationId xmlns:a16="http://schemas.microsoft.com/office/drawing/2014/main" id="{28605D2B-4C9C-AAA5-D2B6-BAD56E8EC77B}"/>
              </a:ext>
            </a:extLst>
          </p:cNvPr>
          <p:cNvPicPr>
            <a:picLocks noChangeAspect="1"/>
          </p:cNvPicPr>
          <p:nvPr/>
        </p:nvPicPr>
        <p:blipFill>
          <a:blip r:embed="rId2"/>
          <a:stretch>
            <a:fillRect/>
          </a:stretch>
        </p:blipFill>
        <p:spPr>
          <a:xfrm>
            <a:off x="-101651" y="2179585"/>
            <a:ext cx="5712892" cy="2633080"/>
          </a:xfrm>
          <a:prstGeom prst="rect">
            <a:avLst/>
          </a:prstGeom>
        </p:spPr>
      </p:pic>
      <p:pic>
        <p:nvPicPr>
          <p:cNvPr id="17" name="Picture 16">
            <a:extLst>
              <a:ext uri="{FF2B5EF4-FFF2-40B4-BE49-F238E27FC236}">
                <a16:creationId xmlns:a16="http://schemas.microsoft.com/office/drawing/2014/main" id="{A4487123-1E35-032C-0120-CE09CBD0B2E9}"/>
              </a:ext>
            </a:extLst>
          </p:cNvPr>
          <p:cNvPicPr>
            <a:picLocks noChangeAspect="1"/>
          </p:cNvPicPr>
          <p:nvPr/>
        </p:nvPicPr>
        <p:blipFill>
          <a:blip r:embed="rId3"/>
          <a:stretch>
            <a:fillRect/>
          </a:stretch>
        </p:blipFill>
        <p:spPr>
          <a:xfrm>
            <a:off x="5611241" y="1931693"/>
            <a:ext cx="6449459" cy="2980351"/>
          </a:xfrm>
          <a:prstGeom prst="rect">
            <a:avLst/>
          </a:prstGeom>
        </p:spPr>
      </p:pic>
      <p:pic>
        <p:nvPicPr>
          <p:cNvPr id="23" name="Picture 22">
            <a:extLst>
              <a:ext uri="{FF2B5EF4-FFF2-40B4-BE49-F238E27FC236}">
                <a16:creationId xmlns:a16="http://schemas.microsoft.com/office/drawing/2014/main" id="{1E1D66A2-0B06-27E1-F2B3-DA84FAD6DF36}"/>
              </a:ext>
            </a:extLst>
          </p:cNvPr>
          <p:cNvPicPr>
            <a:picLocks noChangeAspect="1"/>
          </p:cNvPicPr>
          <p:nvPr/>
        </p:nvPicPr>
        <p:blipFill>
          <a:blip r:embed="rId4"/>
          <a:stretch>
            <a:fillRect/>
          </a:stretch>
        </p:blipFill>
        <p:spPr>
          <a:xfrm>
            <a:off x="448646" y="4270186"/>
            <a:ext cx="6591334" cy="3045617"/>
          </a:xfrm>
          <a:prstGeom prst="rect">
            <a:avLst/>
          </a:prstGeom>
        </p:spPr>
      </p:pic>
    </p:spTree>
    <p:extLst>
      <p:ext uri="{BB962C8B-B14F-4D97-AF65-F5344CB8AC3E}">
        <p14:creationId xmlns:p14="http://schemas.microsoft.com/office/powerpoint/2010/main" val="220978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17E8E-C1CC-4DED-7798-638182F154B3}"/>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4B7C08C9-6EA1-424B-3946-7035590DD3D1}"/>
              </a:ext>
            </a:extLst>
          </p:cNvPr>
          <p:cNvSpPr txBox="1"/>
          <p:nvPr/>
        </p:nvSpPr>
        <p:spPr>
          <a:xfrm>
            <a:off x="521370" y="938832"/>
            <a:ext cx="11397916" cy="6093976"/>
          </a:xfrm>
          <a:prstGeom prst="rect">
            <a:avLst/>
          </a:prstGeom>
          <a:noFill/>
        </p:spPr>
        <p:txBody>
          <a:bodyPr wrap="square" rtlCol="0">
            <a:spAutoFit/>
          </a:bodyPr>
          <a:lstStyle/>
          <a:p>
            <a:pPr algn="just"/>
            <a:r>
              <a:rPr lang="vi-VN" sz="2600" b="1" dirty="0">
                <a:latin typeface="Tahoma" panose="020B0604030504040204" pitchFamily="34" charset="0"/>
                <a:ea typeface="Tahoma" panose="020B0604030504040204" pitchFamily="34" charset="0"/>
                <a:cs typeface="Tahoma" panose="020B0604030504040204" pitchFamily="34" charset="0"/>
              </a:rPr>
              <a:t>Cảnh 2: </a:t>
            </a:r>
            <a:r>
              <a:rPr lang="vi-VN" sz="2600" i="1" dirty="0">
                <a:latin typeface="Tahoma" panose="020B0604030504040204" pitchFamily="34" charset="0"/>
                <a:ea typeface="Tahoma" panose="020B0604030504040204" pitchFamily="34" charset="0"/>
                <a:cs typeface="Tahoma" panose="020B0604030504040204" pitchFamily="34" charset="0"/>
              </a:rPr>
              <a:t>Ba năm sau, ở thuỷ đình phường rối nước.</a:t>
            </a:r>
            <a:endParaRPr lang="en-US" sz="2600" i="1" dirty="0">
              <a:latin typeface="Tahoma" panose="020B0604030504040204" pitchFamily="34" charset="0"/>
              <a:ea typeface="Tahoma" panose="020B0604030504040204" pitchFamily="34" charset="0"/>
              <a:cs typeface="Tahoma" panose="020B0604030504040204" pitchFamily="34" charset="0"/>
            </a:endParaRPr>
          </a:p>
          <a:p>
            <a:pPr algn="just"/>
            <a:r>
              <a:rPr lang="vi-VN" sz="2600" b="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vi-VN" sz="2600" dirty="0">
                <a:latin typeface="Tahoma" panose="020B0604030504040204" pitchFamily="34" charset="0"/>
                <a:ea typeface="Tahoma" panose="020B0604030504040204" pitchFamily="34" charset="0"/>
                <a:cs typeface="Tahoma" panose="020B0604030504040204" pitchFamily="34" charset="0"/>
              </a:rPr>
              <a:t>- Con đã được hát ca thoả thích, vì sao sau các buổi diễn, ta thấy con đăm chiêu như vậy?</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Thưa ông quản! Gần đây, con thường mơ thấy một nơi có nhà thuỷ đình rộng mênh mông, thoả sức ngân nga cho tròn vành rõ chữ. Ở đó có nhiều người đẹp như tiên đang múa ca, vẫy gọi con...</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en-US" sz="2600" i="1" dirty="0">
                <a:latin typeface="Tahoma" panose="020B0604030504040204" pitchFamily="34" charset="0"/>
                <a:ea typeface="Tahoma" panose="020B0604030504040204" pitchFamily="34" charset="0"/>
                <a:cs typeface="Tahoma" panose="020B0604030504040204" pitchFamily="34" charset="0"/>
              </a:rPr>
              <a:t>-</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Ta nghĩ đó chính là mong ước tìm cho nghề rối nước những tích trò hay hơn, những quân rối đẹp hơn! Con cứ đi theo tâm nguyện của mình. Chỉ xin con cho phường rối làng ta lấy chính con làm hình mẫu khắc tạc một quân rối mới, thay con ở lại múa ca với bạn nghề.</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Xin vâng. Quân rối chú Tễu sẽ thay con ca hát</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 với mọi người. Con xin cảm ơn</a:t>
            </a:r>
            <a:r>
              <a:rPr lang="en-US" sz="2600" dirty="0">
                <a:latin typeface="Tahoma" panose="020B0604030504040204" pitchFamily="34" charset="0"/>
                <a:ea typeface="Tahoma" panose="020B0604030504040204" pitchFamily="34" charset="0"/>
                <a:cs typeface="Tahoma" panose="020B0604030504040204" pitchFamily="34" charset="0"/>
              </a:rPr>
              <a:t>!</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(Ngày tiễn chân anh Tễu, cả phường rồi cùng</a:t>
            </a:r>
            <a:r>
              <a:rPr lang="en-US" sz="2600" dirty="0">
                <a:latin typeface="Tahoma" panose="020B0604030504040204" pitchFamily="34" charset="0"/>
                <a:ea typeface="Tahoma" panose="020B0604030504040204" pitchFamily="34" charset="0"/>
                <a:cs typeface="Tahoma" panose="020B0604030504040204" pitchFamily="34" charset="0"/>
              </a:rPr>
              <a:t> </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hát “Hãy vui...i.... a... là vui như chú Tễu…”.)</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339FE0B6-5B91-3536-83BB-AF8392A5906E}"/>
              </a:ext>
            </a:extLst>
          </p:cNvPr>
          <p:cNvSpPr/>
          <p:nvPr/>
        </p:nvSpPr>
        <p:spPr>
          <a:xfrm>
            <a:off x="20062" y="938832"/>
            <a:ext cx="545414" cy="55781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UTM Avo" panose="02040603050506020204" pitchFamily="18" charset="0"/>
              </a:rPr>
              <a:t>2</a:t>
            </a:r>
          </a:p>
        </p:txBody>
      </p:sp>
      <p:pic>
        <p:nvPicPr>
          <p:cNvPr id="4" name="Picture 3">
            <a:extLst>
              <a:ext uri="{FF2B5EF4-FFF2-40B4-BE49-F238E27FC236}">
                <a16:creationId xmlns:a16="http://schemas.microsoft.com/office/drawing/2014/main" id="{E4473A24-6E07-80DB-CAFF-FE98F5372F87}"/>
              </a:ext>
            </a:extLst>
          </p:cNvPr>
          <p:cNvPicPr>
            <a:picLocks noChangeAspect="1"/>
          </p:cNvPicPr>
          <p:nvPr/>
        </p:nvPicPr>
        <p:blipFill>
          <a:blip r:embed="rId2"/>
          <a:stretch>
            <a:fillRect/>
          </a:stretch>
        </p:blipFill>
        <p:spPr>
          <a:xfrm>
            <a:off x="343890" y="187286"/>
            <a:ext cx="3158466" cy="895927"/>
          </a:xfrm>
          <a:prstGeom prst="rect">
            <a:avLst/>
          </a:prstGeom>
        </p:spPr>
      </p:pic>
    </p:spTree>
    <p:extLst>
      <p:ext uri="{BB962C8B-B14F-4D97-AF65-F5344CB8AC3E}">
        <p14:creationId xmlns:p14="http://schemas.microsoft.com/office/powerpoint/2010/main" val="79056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E70A14-C643-FE3E-424E-54968C630D00}"/>
              </a:ext>
            </a:extLst>
          </p:cNvPr>
          <p:cNvPicPr>
            <a:picLocks noChangeAspect="1"/>
          </p:cNvPicPr>
          <p:nvPr/>
        </p:nvPicPr>
        <p:blipFill>
          <a:blip r:embed="rId2" cstate="hqprint">
            <a:extLst>
              <a:ext uri="{28A0092B-C50C-407E-A947-70E740481C1C}">
                <a14:useLocalDpi xmlns:a14="http://schemas.microsoft.com/office/drawing/2010/main" val="0"/>
              </a:ext>
            </a:extLst>
          </a:blip>
          <a:srcRect l="50000" t="40935"/>
          <a:stretch/>
        </p:blipFill>
        <p:spPr>
          <a:xfrm>
            <a:off x="605158" y="4643422"/>
            <a:ext cx="3272588" cy="2262704"/>
          </a:xfrm>
          <a:prstGeom prst="rect">
            <a:avLst/>
          </a:prstGeom>
        </p:spPr>
      </p:pic>
      <p:grpSp>
        <p:nvGrpSpPr>
          <p:cNvPr id="5" name="Group 4">
            <a:extLst>
              <a:ext uri="{FF2B5EF4-FFF2-40B4-BE49-F238E27FC236}">
                <a16:creationId xmlns:a16="http://schemas.microsoft.com/office/drawing/2014/main" id="{DF964EC2-6CE5-5B50-94F8-98722471B97F}"/>
              </a:ext>
            </a:extLst>
          </p:cNvPr>
          <p:cNvGrpSpPr/>
          <p:nvPr/>
        </p:nvGrpSpPr>
        <p:grpSpPr>
          <a:xfrm>
            <a:off x="292701" y="272729"/>
            <a:ext cx="11592528" cy="1570811"/>
            <a:chOff x="719306" y="163004"/>
            <a:chExt cx="829647" cy="361507"/>
          </a:xfrm>
        </p:grpSpPr>
        <p:sp>
          <p:nvSpPr>
            <p:cNvPr id="6" name="Rounded Rectangle 13">
              <a:extLst>
                <a:ext uri="{FF2B5EF4-FFF2-40B4-BE49-F238E27FC236}">
                  <a16:creationId xmlns:a16="http://schemas.microsoft.com/office/drawing/2014/main" id="{1011EA92-B524-A176-8A57-7344022E77F2}"/>
                </a:ext>
              </a:extLst>
            </p:cNvPr>
            <p:cNvSpPr/>
            <p:nvPr/>
          </p:nvSpPr>
          <p:spPr>
            <a:xfrm>
              <a:off x="720313" y="163004"/>
              <a:ext cx="828640" cy="353994"/>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extBox 6">
              <a:extLst>
                <a:ext uri="{FF2B5EF4-FFF2-40B4-BE49-F238E27FC236}">
                  <a16:creationId xmlns:a16="http://schemas.microsoft.com/office/drawing/2014/main" id="{022B5A84-75AF-0ED6-C1AE-CF057E0FF133}"/>
                </a:ext>
              </a:extLst>
            </p:cNvPr>
            <p:cNvSpPr txBox="1"/>
            <p:nvPr/>
          </p:nvSpPr>
          <p:spPr>
            <a:xfrm>
              <a:off x="719306" y="163269"/>
              <a:ext cx="828640" cy="361242"/>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4. </a:t>
              </a: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Ở cảnh 2, điều gì khiến anh Tễu có những xáo trộn trong tâm tư? Vì sao ông quản khích lệ anh Tễu đi theo tâm nguyện của mình? </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0" name="Picture 9">
            <a:extLst>
              <a:ext uri="{FF2B5EF4-FFF2-40B4-BE49-F238E27FC236}">
                <a16:creationId xmlns:a16="http://schemas.microsoft.com/office/drawing/2014/main" id="{2974B016-9E71-25D3-F2D3-2FA0F0B4E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485" y="2408295"/>
            <a:ext cx="5381277" cy="3028132"/>
          </a:xfrm>
          <a:prstGeom prst="rect">
            <a:avLst/>
          </a:prstGeom>
        </p:spPr>
      </p:pic>
    </p:spTree>
    <p:extLst>
      <p:ext uri="{BB962C8B-B14F-4D97-AF65-F5344CB8AC3E}">
        <p14:creationId xmlns:p14="http://schemas.microsoft.com/office/powerpoint/2010/main" val="253476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64" presetClass="path" presetSubtype="0" repeatCount="indefinite" accel="50000" decel="50000" autoRev="1" fill="hold" nodeType="withEffect">
                                  <p:stCondLst>
                                    <p:cond delay="0"/>
                                  </p:stCondLst>
                                  <p:childTnLst>
                                    <p:animMotion origin="layout" path="M 0.00303 0.04013 L 0.00338 0.00309 " pathEditMode="relative" rAng="0" ptsTypes="AA">
                                      <p:cBhvr>
                                        <p:cTn id="15" dur="1000" fill="hold"/>
                                        <p:tgtEl>
                                          <p:spTgt spid="10"/>
                                        </p:tgtEl>
                                        <p:attrNameLst>
                                          <p:attrName>ppt_x</p:attrName>
                                          <p:attrName>ppt_y</p:attrName>
                                        </p:attrNameLst>
                                      </p:cBhvr>
                                      <p:rCtr x="17" y="-1852"/>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18DEF-9183-520D-2425-C9CCBE78641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EDA489D-08EA-2C25-9290-4FA4B832FA21}"/>
              </a:ext>
            </a:extLst>
          </p:cNvPr>
          <p:cNvGrpSpPr/>
          <p:nvPr/>
        </p:nvGrpSpPr>
        <p:grpSpPr>
          <a:xfrm>
            <a:off x="278631" y="536184"/>
            <a:ext cx="11606599" cy="1106508"/>
            <a:chOff x="718299" y="163004"/>
            <a:chExt cx="830654" cy="254652"/>
          </a:xfrm>
        </p:grpSpPr>
        <p:sp>
          <p:nvSpPr>
            <p:cNvPr id="6" name="Rounded Rectangle 13">
              <a:extLst>
                <a:ext uri="{FF2B5EF4-FFF2-40B4-BE49-F238E27FC236}">
                  <a16:creationId xmlns:a16="http://schemas.microsoft.com/office/drawing/2014/main" id="{110E3630-707F-192E-629A-E7DBFB883584}"/>
                </a:ext>
              </a:extLst>
            </p:cNvPr>
            <p:cNvSpPr/>
            <p:nvPr/>
          </p:nvSpPr>
          <p:spPr>
            <a:xfrm>
              <a:off x="720313" y="163004"/>
              <a:ext cx="828640" cy="247911"/>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extBox 6">
              <a:extLst>
                <a:ext uri="{FF2B5EF4-FFF2-40B4-BE49-F238E27FC236}">
                  <a16:creationId xmlns:a16="http://schemas.microsoft.com/office/drawing/2014/main" id="{ECAE5596-0E1E-AD7E-FB4E-F0261BA4E1FF}"/>
                </a:ext>
              </a:extLst>
            </p:cNvPr>
            <p:cNvSpPr txBox="1"/>
            <p:nvPr/>
          </p:nvSpPr>
          <p:spPr>
            <a:xfrm>
              <a:off x="718299" y="169745"/>
              <a:ext cx="828640" cy="247911"/>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4. </a:t>
              </a: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Ở cảnh 2, điều gì khiến anh Tễu có những xáo trộn trong tâm tư? </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a:extLst>
              <a:ext uri="{FF2B5EF4-FFF2-40B4-BE49-F238E27FC236}">
                <a16:creationId xmlns:a16="http://schemas.microsoft.com/office/drawing/2014/main" id="{21AC1B00-9170-86AB-7985-D73459314CAA}"/>
              </a:ext>
            </a:extLst>
          </p:cNvPr>
          <p:cNvSpPr txBox="1"/>
          <p:nvPr/>
        </p:nvSpPr>
        <p:spPr>
          <a:xfrm>
            <a:off x="306772" y="1877671"/>
            <a:ext cx="11578457" cy="3970318"/>
          </a:xfrm>
          <a:prstGeom prst="rect">
            <a:avLst/>
          </a:prstGeom>
          <a:noFill/>
        </p:spPr>
        <p:txBody>
          <a:bodyPr wrap="square" rtlCol="0">
            <a:spAutoFit/>
          </a:bodyPr>
          <a:lstStyle/>
          <a:p>
            <a:pPr algn="just"/>
            <a:r>
              <a:rPr lang="vi-VN" sz="3600" dirty="0">
                <a:latin typeface="Tahoma" panose="020B0604030504040204" pitchFamily="34" charset="0"/>
                <a:ea typeface="Tahoma" panose="020B0604030504040204" pitchFamily="34" charset="0"/>
                <a:cs typeface="Tahoma" panose="020B0604030504040204" pitchFamily="34" charset="0"/>
              </a:rPr>
              <a:t>Anh Tễu có những xáo trộn trong tâm tư vì mơ thấy một nơi có nhà thuỷ đình rộng mênh mông, thoả sức ngân nga cho tròn vành rõ chữ. Ở đó có nhiều người đẹp như tiên đang múa ca, vẫy gọi anh Tễu.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Những</a:t>
            </a:r>
            <a:r>
              <a:rPr lang="en-US" sz="3600" dirty="0">
                <a:latin typeface="Tahoma" panose="020B0604030504040204" pitchFamily="34" charset="0"/>
                <a:ea typeface="Tahoma" panose="020B0604030504040204" pitchFamily="34" charset="0"/>
                <a:cs typeface="Tahoma" panose="020B0604030504040204" pitchFamily="34" charset="0"/>
              </a:rPr>
              <a:t> </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giấc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lẽ</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khiến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anh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Tễu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bâng</a:t>
            </a:r>
            <a:r>
              <a:rPr lang="en-US" sz="3600" dirty="0">
                <a:latin typeface="Tahoma" panose="020B0604030504040204" pitchFamily="34" charset="0"/>
                <a:ea typeface="Tahoma" panose="020B0604030504040204" pitchFamily="34" charset="0"/>
                <a:cs typeface="Tahoma" panose="020B0604030504040204" pitchFamily="34" charset="0"/>
              </a:rPr>
              <a:t> </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khuâng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thấy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thực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khơi</a:t>
            </a:r>
            <a:r>
              <a:rPr lang="en-US" sz="3600" dirty="0">
                <a:latin typeface="Tahoma" panose="020B0604030504040204" pitchFamily="34" charset="0"/>
                <a:ea typeface="Tahoma" panose="020B0604030504040204" pitchFamily="34" charset="0"/>
                <a:cs typeface="Tahoma" panose="020B0604030504040204" pitchFamily="34" charset="0"/>
              </a:rPr>
              <a:t> </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dậy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niềm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cao</a:t>
            </a:r>
            <a:r>
              <a:rPr lang="en-US" sz="3600" dirty="0">
                <a:latin typeface="Tahoma" panose="020B0604030504040204" pitchFamily="34" charset="0"/>
                <a:ea typeface="Tahoma" panose="020B0604030504040204" pitchFamily="34" charset="0"/>
                <a:cs typeface="Tahoma" panose="020B0604030504040204" pitchFamily="34" charset="0"/>
              </a:rPr>
              <a:t> xa…</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76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DF61C-71BB-7AED-8235-95C677F09AC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F03157F-31BF-7CEA-E221-905E0AC00C33}"/>
              </a:ext>
            </a:extLst>
          </p:cNvPr>
          <p:cNvGrpSpPr/>
          <p:nvPr/>
        </p:nvGrpSpPr>
        <p:grpSpPr>
          <a:xfrm>
            <a:off x="278631" y="536184"/>
            <a:ext cx="11606599" cy="1106508"/>
            <a:chOff x="718299" y="163004"/>
            <a:chExt cx="830654" cy="254652"/>
          </a:xfrm>
        </p:grpSpPr>
        <p:sp>
          <p:nvSpPr>
            <p:cNvPr id="6" name="Rounded Rectangle 13">
              <a:extLst>
                <a:ext uri="{FF2B5EF4-FFF2-40B4-BE49-F238E27FC236}">
                  <a16:creationId xmlns:a16="http://schemas.microsoft.com/office/drawing/2014/main" id="{9CD8885C-FAEF-DA2C-0367-145E6DDAB562}"/>
                </a:ext>
              </a:extLst>
            </p:cNvPr>
            <p:cNvSpPr/>
            <p:nvPr/>
          </p:nvSpPr>
          <p:spPr>
            <a:xfrm>
              <a:off x="720313" y="163004"/>
              <a:ext cx="828640" cy="247911"/>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extBox 6">
              <a:extLst>
                <a:ext uri="{FF2B5EF4-FFF2-40B4-BE49-F238E27FC236}">
                  <a16:creationId xmlns:a16="http://schemas.microsoft.com/office/drawing/2014/main" id="{A3867179-A8EA-32A2-33C9-F8BBD1499837}"/>
                </a:ext>
              </a:extLst>
            </p:cNvPr>
            <p:cNvSpPr txBox="1"/>
            <p:nvPr/>
          </p:nvSpPr>
          <p:spPr>
            <a:xfrm>
              <a:off x="718299" y="169745"/>
              <a:ext cx="828640" cy="247911"/>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4. </a:t>
              </a: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Vì sao ông quản khích lệ anh Tễu đi theo tâm nguyện của mình? </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a:extLst>
              <a:ext uri="{FF2B5EF4-FFF2-40B4-BE49-F238E27FC236}">
                <a16:creationId xmlns:a16="http://schemas.microsoft.com/office/drawing/2014/main" id="{389E4E36-4039-DF69-9382-D62A9DBB8710}"/>
              </a:ext>
            </a:extLst>
          </p:cNvPr>
          <p:cNvSpPr txBox="1"/>
          <p:nvPr/>
        </p:nvSpPr>
        <p:spPr>
          <a:xfrm>
            <a:off x="316148" y="1801811"/>
            <a:ext cx="11578457" cy="1754326"/>
          </a:xfrm>
          <a:prstGeom prst="rect">
            <a:avLst/>
          </a:prstGeom>
          <a:noFill/>
        </p:spPr>
        <p:txBody>
          <a:bodyPr wrap="square" rtlCol="0">
            <a:spAutoFit/>
          </a:bodyPr>
          <a:lstStyle/>
          <a:p>
            <a:pPr algn="just"/>
            <a:r>
              <a:rPr lang="vi-VN" sz="3600" dirty="0">
                <a:latin typeface="Tahoma" panose="020B0604030504040204" pitchFamily="34" charset="0"/>
                <a:ea typeface="Tahoma" panose="020B0604030504040204" pitchFamily="34" charset="0"/>
                <a:cs typeface="Tahoma" panose="020B0604030504040204" pitchFamily="34" charset="0"/>
              </a:rPr>
              <a:t>Ông quản khích lệ anh Tễu đi theo tâm nguyện của mình vì ông nghĩ đó chính là mong ước tìm cho nghề rối nước những tích trò hay hơn, những quân rối đẹp hơn.</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299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45F355-7B05-366F-A7E9-8D1D56351E85}"/>
              </a:ext>
            </a:extLst>
          </p:cNvPr>
          <p:cNvGrpSpPr/>
          <p:nvPr/>
        </p:nvGrpSpPr>
        <p:grpSpPr>
          <a:xfrm>
            <a:off x="292700" y="1464652"/>
            <a:ext cx="11606599" cy="1106508"/>
            <a:chOff x="718299" y="163004"/>
            <a:chExt cx="830654" cy="254652"/>
          </a:xfrm>
        </p:grpSpPr>
        <p:sp>
          <p:nvSpPr>
            <p:cNvPr id="5" name="Rounded Rectangle 13">
              <a:extLst>
                <a:ext uri="{FF2B5EF4-FFF2-40B4-BE49-F238E27FC236}">
                  <a16:creationId xmlns:a16="http://schemas.microsoft.com/office/drawing/2014/main" id="{9FEAABF0-4D69-D2CB-21A8-DF2141242DCD}"/>
                </a:ext>
              </a:extLst>
            </p:cNvPr>
            <p:cNvSpPr/>
            <p:nvPr/>
          </p:nvSpPr>
          <p:spPr>
            <a:xfrm>
              <a:off x="720313" y="163004"/>
              <a:ext cx="828640" cy="247911"/>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367CBEE9-5FB1-8DA2-4786-85DF082FB4DA}"/>
                </a:ext>
              </a:extLst>
            </p:cNvPr>
            <p:cNvSpPr txBox="1"/>
            <p:nvPr/>
          </p:nvSpPr>
          <p:spPr>
            <a:xfrm>
              <a:off x="718299" y="169745"/>
              <a:ext cx="828640" cy="247911"/>
            </a:xfrm>
            <a:prstGeom prst="rect">
              <a:avLst/>
            </a:prstGeom>
            <a:noFill/>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Vở kịch giải thích thế nào về sự xuất hiện nhân vật chú Tễu trong các vở rối nước?</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7" name="TextBox 6">
            <a:extLst>
              <a:ext uri="{FF2B5EF4-FFF2-40B4-BE49-F238E27FC236}">
                <a16:creationId xmlns:a16="http://schemas.microsoft.com/office/drawing/2014/main" id="{426724DD-567E-EBF8-4142-9295C8FDACBC}"/>
              </a:ext>
            </a:extLst>
          </p:cNvPr>
          <p:cNvSpPr txBox="1"/>
          <p:nvPr/>
        </p:nvSpPr>
        <p:spPr>
          <a:xfrm>
            <a:off x="3431534" y="2791408"/>
            <a:ext cx="8526004" cy="4031873"/>
          </a:xfrm>
          <a:prstGeom prst="rect">
            <a:avLst/>
          </a:prstGeom>
          <a:noFill/>
        </p:spPr>
        <p:txBody>
          <a:bodyPr wrap="square" rtlCol="0">
            <a:spAutoFit/>
          </a:bodyPr>
          <a:lstStyle/>
          <a:p>
            <a:pPr algn="just"/>
            <a:r>
              <a:rPr lang="vi-VN" sz="3200" dirty="0">
                <a:latin typeface="Tahoma" panose="020B0604030504040204" pitchFamily="34" charset="0"/>
                <a:ea typeface="Tahoma" panose="020B0604030504040204" pitchFamily="34" charset="0"/>
                <a:cs typeface="Tahoma" panose="020B0604030504040204" pitchFamily="34" charset="0"/>
              </a:rPr>
              <a:t>Vở kịch giải thích sự xuất hiện nhân vật chú Tễu trong các vở rối nước là: Sau khi anh Tễu rời phường rối nước, ông quản phường xin anh lấy chính hình mẫu anh khắc tạc thành một quân rối mới, thay anh Tễu ở lại múa cá với bạn nghề trong phường. Do vậy đây là một nhân vật được hình tượng hóa từ một con người có thật, mang nhiều ý nghĩa.</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869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1FB51C56-BA92-4C77-8B43-4EEDBABBF529}"/>
              </a:ext>
            </a:extLst>
          </p:cNvPr>
          <p:cNvSpPr/>
          <p:nvPr/>
        </p:nvSpPr>
        <p:spPr>
          <a:xfrm>
            <a:off x="1177636" y="2277629"/>
            <a:ext cx="9933709" cy="3679828"/>
          </a:xfrm>
          <a:custGeom>
            <a:avLst/>
            <a:gdLst>
              <a:gd name="connsiteX0" fmla="*/ 0 w 8082161"/>
              <a:gd name="connsiteY0" fmla="*/ 561799 h 2300476"/>
              <a:gd name="connsiteX1" fmla="*/ 561799 w 8082161"/>
              <a:gd name="connsiteY1" fmla="*/ 0 h 2300476"/>
              <a:gd name="connsiteX2" fmla="*/ 7520362 w 8082161"/>
              <a:gd name="connsiteY2" fmla="*/ 0 h 2300476"/>
              <a:gd name="connsiteX3" fmla="*/ 8082161 w 8082161"/>
              <a:gd name="connsiteY3" fmla="*/ 561799 h 2300476"/>
              <a:gd name="connsiteX4" fmla="*/ 8082161 w 8082161"/>
              <a:gd name="connsiteY4" fmla="*/ 1738677 h 2300476"/>
              <a:gd name="connsiteX5" fmla="*/ 7520362 w 8082161"/>
              <a:gd name="connsiteY5" fmla="*/ 2300476 h 2300476"/>
              <a:gd name="connsiteX6" fmla="*/ 561799 w 8082161"/>
              <a:gd name="connsiteY6" fmla="*/ 2300476 h 2300476"/>
              <a:gd name="connsiteX7" fmla="*/ 0 w 8082161"/>
              <a:gd name="connsiteY7" fmla="*/ 1738677 h 2300476"/>
              <a:gd name="connsiteX8" fmla="*/ 0 w 8082161"/>
              <a:gd name="connsiteY8" fmla="*/ 561799 h 23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2161" h="2300476" fill="none" extrusionOk="0">
                <a:moveTo>
                  <a:pt x="0" y="561799"/>
                </a:moveTo>
                <a:cubicBezTo>
                  <a:pt x="-6344" y="273757"/>
                  <a:pt x="228001" y="-15809"/>
                  <a:pt x="561799" y="0"/>
                </a:cubicBezTo>
                <a:cubicBezTo>
                  <a:pt x="2918706" y="-35273"/>
                  <a:pt x="5743783" y="-144294"/>
                  <a:pt x="7520362" y="0"/>
                </a:cubicBezTo>
                <a:cubicBezTo>
                  <a:pt x="7851981" y="6497"/>
                  <a:pt x="8044317" y="219618"/>
                  <a:pt x="8082161" y="561799"/>
                </a:cubicBezTo>
                <a:cubicBezTo>
                  <a:pt x="8156616" y="1140603"/>
                  <a:pt x="8109831" y="1349860"/>
                  <a:pt x="8082161" y="1738677"/>
                </a:cubicBezTo>
                <a:cubicBezTo>
                  <a:pt x="8085864" y="2046150"/>
                  <a:pt x="7838182" y="2292294"/>
                  <a:pt x="7520362" y="2300476"/>
                </a:cubicBezTo>
                <a:cubicBezTo>
                  <a:pt x="6622960" y="2378001"/>
                  <a:pt x="1908345" y="2256773"/>
                  <a:pt x="561799" y="2300476"/>
                </a:cubicBezTo>
                <a:cubicBezTo>
                  <a:pt x="219695" y="2291657"/>
                  <a:pt x="-61894" y="2048104"/>
                  <a:pt x="0" y="1738677"/>
                </a:cubicBezTo>
                <a:cubicBezTo>
                  <a:pt x="-8286" y="1521722"/>
                  <a:pt x="19872" y="1126454"/>
                  <a:pt x="0" y="561799"/>
                </a:cubicBezTo>
                <a:close/>
              </a:path>
              <a:path w="8082161" h="2300476" stroke="0" extrusionOk="0">
                <a:moveTo>
                  <a:pt x="0" y="561799"/>
                </a:moveTo>
                <a:cubicBezTo>
                  <a:pt x="-10723" y="214476"/>
                  <a:pt x="223617" y="22604"/>
                  <a:pt x="561799" y="0"/>
                </a:cubicBezTo>
                <a:cubicBezTo>
                  <a:pt x="3396193" y="-95379"/>
                  <a:pt x="4170804" y="58096"/>
                  <a:pt x="7520362" y="0"/>
                </a:cubicBezTo>
                <a:cubicBezTo>
                  <a:pt x="7810897" y="-13894"/>
                  <a:pt x="8034067" y="216961"/>
                  <a:pt x="8082161" y="561799"/>
                </a:cubicBezTo>
                <a:cubicBezTo>
                  <a:pt x="8047753" y="877866"/>
                  <a:pt x="8163181" y="1516498"/>
                  <a:pt x="8082161" y="1738677"/>
                </a:cubicBezTo>
                <a:cubicBezTo>
                  <a:pt x="8108514" y="2017625"/>
                  <a:pt x="7802785" y="2272734"/>
                  <a:pt x="7520362" y="2300476"/>
                </a:cubicBezTo>
                <a:cubicBezTo>
                  <a:pt x="5395029" y="2240570"/>
                  <a:pt x="3707183" y="2382990"/>
                  <a:pt x="561799" y="2300476"/>
                </a:cubicBezTo>
                <a:cubicBezTo>
                  <a:pt x="213603" y="2309851"/>
                  <a:pt x="-11849" y="2060976"/>
                  <a:pt x="0" y="1738677"/>
                </a:cubicBezTo>
                <a:cubicBezTo>
                  <a:pt x="-19840" y="1183478"/>
                  <a:pt x="50800" y="1116264"/>
                  <a:pt x="0" y="56179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xmlns="" sd="3906556544">
                  <a:custGeom>
                    <a:avLst/>
                    <a:gdLst>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067301" fill="none" extrusionOk="0">
                        <a:moveTo>
                          <a:pt x="0" y="749066"/>
                        </a:moveTo>
                        <a:cubicBezTo>
                          <a:pt x="-1979" y="342303"/>
                          <a:pt x="290882" y="-29895"/>
                          <a:pt x="749066" y="0"/>
                        </a:cubicBezTo>
                        <a:cubicBezTo>
                          <a:pt x="4265788" y="-35273"/>
                          <a:pt x="8946736" y="-144294"/>
                          <a:pt x="10027149" y="0"/>
                        </a:cubicBezTo>
                        <a:cubicBezTo>
                          <a:pt x="10472905" y="9758"/>
                          <a:pt x="10745423" y="309406"/>
                          <a:pt x="10776215" y="749066"/>
                        </a:cubicBezTo>
                        <a:cubicBezTo>
                          <a:pt x="10672541" y="1057724"/>
                          <a:pt x="10906061" y="1740029"/>
                          <a:pt x="10776215" y="2318235"/>
                        </a:cubicBezTo>
                        <a:cubicBezTo>
                          <a:pt x="10800033" y="2713922"/>
                          <a:pt x="10453182" y="3053929"/>
                          <a:pt x="10027149" y="3067301"/>
                        </a:cubicBezTo>
                        <a:cubicBezTo>
                          <a:pt x="6114303" y="3144826"/>
                          <a:pt x="3254600" y="3023598"/>
                          <a:pt x="749066" y="3067301"/>
                        </a:cubicBezTo>
                        <a:cubicBezTo>
                          <a:pt x="313539" y="3061253"/>
                          <a:pt x="-7494" y="2731831"/>
                          <a:pt x="0" y="2318235"/>
                        </a:cubicBezTo>
                        <a:cubicBezTo>
                          <a:pt x="-111200" y="1742500"/>
                          <a:pt x="-14225" y="1193733"/>
                          <a:pt x="0" y="749066"/>
                        </a:cubicBezTo>
                        <a:close/>
                      </a:path>
                      <a:path w="10776215" h="3067301" stroke="0" extrusionOk="0">
                        <a:moveTo>
                          <a:pt x="0" y="749066"/>
                        </a:moveTo>
                        <a:cubicBezTo>
                          <a:pt x="-2255" y="327577"/>
                          <a:pt x="331136" y="3428"/>
                          <a:pt x="749066" y="0"/>
                        </a:cubicBezTo>
                        <a:cubicBezTo>
                          <a:pt x="2887899" y="-95379"/>
                          <a:pt x="5518082" y="58096"/>
                          <a:pt x="10027149" y="0"/>
                        </a:cubicBezTo>
                        <a:cubicBezTo>
                          <a:pt x="10383215" y="-40569"/>
                          <a:pt x="10768424" y="329768"/>
                          <a:pt x="10776215" y="749066"/>
                        </a:cubicBezTo>
                        <a:cubicBezTo>
                          <a:pt x="10773762" y="1262415"/>
                          <a:pt x="10819662" y="1587397"/>
                          <a:pt x="10776215" y="2318235"/>
                        </a:cubicBezTo>
                        <a:cubicBezTo>
                          <a:pt x="10806594" y="2695822"/>
                          <a:pt x="10411885" y="3038450"/>
                          <a:pt x="10027149" y="3067301"/>
                        </a:cubicBezTo>
                        <a:cubicBezTo>
                          <a:pt x="5813793" y="3007395"/>
                          <a:pt x="4125933" y="3149815"/>
                          <a:pt x="749066" y="3067301"/>
                        </a:cubicBezTo>
                        <a:cubicBezTo>
                          <a:pt x="305804" y="3074610"/>
                          <a:pt x="-32910" y="2765335"/>
                          <a:pt x="0" y="2318235"/>
                        </a:cubicBezTo>
                        <a:cubicBezTo>
                          <a:pt x="-122395" y="1720077"/>
                          <a:pt x="-121494" y="1337690"/>
                          <a:pt x="0" y="74906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4800" b="1" i="1" kern="0" dirty="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Nội</a:t>
            </a:r>
            <a:r>
              <a:rPr lang="en-US" sz="4800" b="1" i="1" kern="0" dirty="0" smtClean="0">
                <a:solidFill>
                  <a:schemeClr val="tx1"/>
                </a:solidFill>
                <a:cs typeface="Calibri" panose="020F0502020204030204" pitchFamily="34" charset="0"/>
                <a:sym typeface="Arial"/>
              </a:rPr>
              <a:t> </a:t>
            </a:r>
            <a:r>
              <a:rPr lang="en-US" sz="4800" b="1" i="1" kern="0" smtClean="0">
                <a:solidFill>
                  <a:schemeClr val="tx1"/>
                </a:solidFill>
                <a:cs typeface="Calibri" panose="020F0502020204030204" pitchFamily="34" charset="0"/>
                <a:sym typeface="Arial"/>
              </a:rPr>
              <a:t>dung: Đưa</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ra</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một</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cách</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giải</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thích</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về</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sự</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xuất</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hiện</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của</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nhân</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vật</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chú</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Tễu</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được</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yêu</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thích</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trong</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các</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vở</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múa</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rối</a:t>
            </a:r>
            <a:r>
              <a:rPr lang="en-US" sz="4800" b="1" i="1" kern="0" dirty="0" smtClean="0">
                <a:solidFill>
                  <a:schemeClr val="tx1"/>
                </a:solidFill>
                <a:cs typeface="Calibri" panose="020F0502020204030204" pitchFamily="34" charset="0"/>
                <a:sym typeface="Arial"/>
              </a:rPr>
              <a:t> </a:t>
            </a:r>
            <a:r>
              <a:rPr lang="en-US" sz="4800" b="1" i="1" kern="0" dirty="0" err="1" smtClean="0">
                <a:solidFill>
                  <a:schemeClr val="tx1"/>
                </a:solidFill>
                <a:cs typeface="Calibri" panose="020F0502020204030204" pitchFamily="34" charset="0"/>
                <a:sym typeface="Arial"/>
              </a:rPr>
              <a:t>nước</a:t>
            </a:r>
            <a:r>
              <a:rPr lang="en-US" sz="4800" b="1" i="1" kern="0" dirty="0" smtClean="0">
                <a:solidFill>
                  <a:schemeClr val="tx1"/>
                </a:solidFill>
                <a:cs typeface="Calibri" panose="020F0502020204030204" pitchFamily="34" charset="0"/>
                <a:sym typeface="Arial"/>
              </a:rPr>
              <a:t>.</a:t>
            </a:r>
            <a:endParaRPr lang="vi-VN" sz="4800" kern="0" dirty="0">
              <a:solidFill>
                <a:schemeClr val="tx1"/>
              </a:solidFill>
              <a:cs typeface="Calibri" panose="020F0502020204030204" pitchFamily="34" charset="0"/>
              <a:sym typeface="Arial"/>
            </a:endParaRPr>
          </a:p>
        </p:txBody>
      </p:sp>
    </p:spTree>
    <p:extLst>
      <p:ext uri="{BB962C8B-B14F-4D97-AF65-F5344CB8AC3E}">
        <p14:creationId xmlns:p14="http://schemas.microsoft.com/office/powerpoint/2010/main" val="15314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1A41-EC87-C226-8A61-1DEF65C2CBD6}"/>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74388857-936C-ED41-E944-B59CD25CC20C}"/>
              </a:ext>
            </a:extLst>
          </p:cNvPr>
          <p:cNvSpPr/>
          <p:nvPr/>
        </p:nvSpPr>
        <p:spPr>
          <a:xfrm>
            <a:off x="193783" y="1838058"/>
            <a:ext cx="553312" cy="46531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UTM Avo" panose="02040603050506020204" pitchFamily="18" charset="0"/>
              </a:rPr>
              <a:t>1</a:t>
            </a:r>
          </a:p>
        </p:txBody>
      </p:sp>
      <p:pic>
        <p:nvPicPr>
          <p:cNvPr id="15" name="Picture 14">
            <a:extLst>
              <a:ext uri="{FF2B5EF4-FFF2-40B4-BE49-F238E27FC236}">
                <a16:creationId xmlns:a16="http://schemas.microsoft.com/office/drawing/2014/main" id="{ACFCF9AD-A975-D989-B2B4-75E3B2B89B81}"/>
              </a:ext>
            </a:extLst>
          </p:cNvPr>
          <p:cNvPicPr>
            <a:picLocks noChangeAspect="1"/>
          </p:cNvPicPr>
          <p:nvPr/>
        </p:nvPicPr>
        <p:blipFill>
          <a:blip r:embed="rId2"/>
          <a:stretch>
            <a:fillRect/>
          </a:stretch>
        </p:blipFill>
        <p:spPr>
          <a:xfrm>
            <a:off x="2065264" y="4684295"/>
            <a:ext cx="10117956" cy="2292430"/>
          </a:xfrm>
          <a:prstGeom prst="rect">
            <a:avLst/>
          </a:prstGeom>
        </p:spPr>
      </p:pic>
      <p:pic>
        <p:nvPicPr>
          <p:cNvPr id="18" name="Picture 17">
            <a:extLst>
              <a:ext uri="{FF2B5EF4-FFF2-40B4-BE49-F238E27FC236}">
                <a16:creationId xmlns:a16="http://schemas.microsoft.com/office/drawing/2014/main" id="{0315675B-5E96-3C23-9EAA-DAB20FFF94BB}"/>
              </a:ext>
            </a:extLst>
          </p:cNvPr>
          <p:cNvPicPr>
            <a:picLocks noChangeAspect="1"/>
          </p:cNvPicPr>
          <p:nvPr/>
        </p:nvPicPr>
        <p:blipFill>
          <a:blip r:embed="rId3"/>
          <a:stretch>
            <a:fillRect/>
          </a:stretch>
        </p:blipFill>
        <p:spPr>
          <a:xfrm>
            <a:off x="470439" y="921668"/>
            <a:ext cx="11466016" cy="4153173"/>
          </a:xfrm>
          <a:prstGeom prst="rect">
            <a:avLst/>
          </a:prstGeom>
        </p:spPr>
      </p:pic>
      <p:sp>
        <p:nvSpPr>
          <p:cNvPr id="9" name="Rounded Rectangle 8"/>
          <p:cNvSpPr/>
          <p:nvPr/>
        </p:nvSpPr>
        <p:spPr>
          <a:xfrm>
            <a:off x="886690" y="53958"/>
            <a:ext cx="2499447" cy="671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B050"/>
                </a:solidFill>
              </a:rPr>
              <a:t>Đọc</a:t>
            </a:r>
            <a:r>
              <a:rPr lang="en-US" sz="2800" b="1" dirty="0" smtClean="0">
                <a:solidFill>
                  <a:srgbClr val="00B050"/>
                </a:solidFill>
              </a:rPr>
              <a:t> </a:t>
            </a:r>
            <a:r>
              <a:rPr lang="en-US" sz="2800" b="1" dirty="0" err="1" smtClean="0">
                <a:solidFill>
                  <a:srgbClr val="00B050"/>
                </a:solidFill>
              </a:rPr>
              <a:t>diễn</a:t>
            </a:r>
            <a:r>
              <a:rPr lang="en-US" sz="2800" b="1" dirty="0" smtClean="0">
                <a:solidFill>
                  <a:srgbClr val="00B050"/>
                </a:solidFill>
              </a:rPr>
              <a:t> </a:t>
            </a:r>
            <a:r>
              <a:rPr lang="en-US" sz="2800" b="1" dirty="0" err="1" smtClean="0">
                <a:solidFill>
                  <a:srgbClr val="00B050"/>
                </a:solidFill>
              </a:rPr>
              <a:t>cảm</a:t>
            </a:r>
            <a:endParaRPr lang="en-US" sz="2800" b="1" dirty="0">
              <a:solidFill>
                <a:srgbClr val="00B050"/>
              </a:solidFill>
            </a:endParaRPr>
          </a:p>
        </p:txBody>
      </p:sp>
    </p:spTree>
    <p:extLst>
      <p:ext uri="{BB962C8B-B14F-4D97-AF65-F5344CB8AC3E}">
        <p14:creationId xmlns:p14="http://schemas.microsoft.com/office/powerpoint/2010/main" val="259524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A6D3A-DF2F-B1F6-028D-3E48357C46F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1BF9A315-2665-EFC6-790A-12BC2EBEFF25}"/>
              </a:ext>
            </a:extLst>
          </p:cNvPr>
          <p:cNvSpPr txBox="1"/>
          <p:nvPr/>
        </p:nvSpPr>
        <p:spPr>
          <a:xfrm>
            <a:off x="521370" y="938832"/>
            <a:ext cx="11397916" cy="6093976"/>
          </a:xfrm>
          <a:prstGeom prst="rect">
            <a:avLst/>
          </a:prstGeom>
          <a:noFill/>
        </p:spPr>
        <p:txBody>
          <a:bodyPr wrap="square" rtlCol="0">
            <a:spAutoFit/>
          </a:bodyPr>
          <a:lstStyle/>
          <a:p>
            <a:pPr algn="just"/>
            <a:r>
              <a:rPr lang="vi-VN" sz="2600" b="1" dirty="0">
                <a:latin typeface="Tahoma" panose="020B0604030504040204" pitchFamily="34" charset="0"/>
                <a:ea typeface="Tahoma" panose="020B0604030504040204" pitchFamily="34" charset="0"/>
                <a:cs typeface="Tahoma" panose="020B0604030504040204" pitchFamily="34" charset="0"/>
              </a:rPr>
              <a:t>Cảnh 2: </a:t>
            </a:r>
            <a:r>
              <a:rPr lang="vi-VN" sz="2600" i="1" dirty="0">
                <a:latin typeface="Tahoma" panose="020B0604030504040204" pitchFamily="34" charset="0"/>
                <a:ea typeface="Tahoma" panose="020B0604030504040204" pitchFamily="34" charset="0"/>
                <a:cs typeface="Tahoma" panose="020B0604030504040204" pitchFamily="34" charset="0"/>
              </a:rPr>
              <a:t>Ba năm sau, ở thuỷ đình phường rối nước.</a:t>
            </a:r>
            <a:endParaRPr lang="en-US" sz="2600" i="1" dirty="0">
              <a:latin typeface="Tahoma" panose="020B0604030504040204" pitchFamily="34" charset="0"/>
              <a:ea typeface="Tahoma" panose="020B0604030504040204" pitchFamily="34" charset="0"/>
              <a:cs typeface="Tahoma" panose="020B0604030504040204" pitchFamily="34" charset="0"/>
            </a:endParaRPr>
          </a:p>
          <a:p>
            <a:pPr algn="just"/>
            <a:r>
              <a:rPr lang="vi-VN" sz="2600" b="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vi-VN" sz="2600" dirty="0">
                <a:latin typeface="Tahoma" panose="020B0604030504040204" pitchFamily="34" charset="0"/>
                <a:ea typeface="Tahoma" panose="020B0604030504040204" pitchFamily="34" charset="0"/>
                <a:cs typeface="Tahoma" panose="020B0604030504040204" pitchFamily="34" charset="0"/>
              </a:rPr>
              <a:t>- Con đã được hát ca thoả thích, vì sao sau các buổi diễn, ta thấy con đăm chiêu như vậy?</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Thưa ông quản! Gần đây, con thường mơ thấy một nơi có nhà thuỷ đình rộng mênh mông, thoả sức ngân nga cho tròn vành rõ chữ. Ở đó có nhiều người đẹp như tiên đang múa ca, vẫy gọi con...</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en-US" sz="2600" i="1" dirty="0">
                <a:latin typeface="Tahoma" panose="020B0604030504040204" pitchFamily="34" charset="0"/>
                <a:ea typeface="Tahoma" panose="020B0604030504040204" pitchFamily="34" charset="0"/>
                <a:cs typeface="Tahoma" panose="020B0604030504040204" pitchFamily="34" charset="0"/>
              </a:rPr>
              <a:t>-</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Ta nghĩ đó chính là mong ước tìm cho nghề rối nước những tích trò hay hơn, những quân rối đẹp hơn! Con cứ đi theo tâm nguyện của mình. Chỉ xin con cho phường rối làng ta lấy chính con làm hình mẫu khắc tạc một quân rối mới, thay con ở lại múa ca với bạn nghề.</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Xin vâng. Quân rối chú Tễu sẽ thay con ca hát</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 với mọi người. Con xin cảm ơn</a:t>
            </a:r>
            <a:r>
              <a:rPr lang="en-US" sz="2600" dirty="0">
                <a:latin typeface="Tahoma" panose="020B0604030504040204" pitchFamily="34" charset="0"/>
                <a:ea typeface="Tahoma" panose="020B0604030504040204" pitchFamily="34" charset="0"/>
                <a:cs typeface="Tahoma" panose="020B0604030504040204" pitchFamily="34" charset="0"/>
              </a:rPr>
              <a:t>!</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(Ngày tiễn chân anh Tễu, cả phường rồi cùng</a:t>
            </a:r>
            <a:r>
              <a:rPr lang="en-US" sz="2600" dirty="0">
                <a:latin typeface="Tahoma" panose="020B0604030504040204" pitchFamily="34" charset="0"/>
                <a:ea typeface="Tahoma" panose="020B0604030504040204" pitchFamily="34" charset="0"/>
                <a:cs typeface="Tahoma" panose="020B0604030504040204" pitchFamily="34" charset="0"/>
              </a:rPr>
              <a:t> </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hát “Hãy vui...i.... a... là vui như chú Tễu…”.)</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CCC4BA14-A7FC-D869-65E8-93C40BA9CEAD}"/>
              </a:ext>
            </a:extLst>
          </p:cNvPr>
          <p:cNvSpPr/>
          <p:nvPr/>
        </p:nvSpPr>
        <p:spPr>
          <a:xfrm>
            <a:off x="20062" y="938832"/>
            <a:ext cx="545414" cy="55781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UTM Avo" panose="02040603050506020204" pitchFamily="18" charset="0"/>
              </a:rPr>
              <a:t>2</a:t>
            </a:r>
          </a:p>
        </p:txBody>
      </p:sp>
      <p:sp>
        <p:nvSpPr>
          <p:cNvPr id="8" name="Rounded Rectangle 7"/>
          <p:cNvSpPr/>
          <p:nvPr/>
        </p:nvSpPr>
        <p:spPr>
          <a:xfrm>
            <a:off x="886690" y="53958"/>
            <a:ext cx="2499447" cy="6715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B050"/>
                </a:solidFill>
              </a:rPr>
              <a:t>Đọc</a:t>
            </a:r>
            <a:r>
              <a:rPr lang="en-US" sz="2800" b="1" dirty="0" smtClean="0">
                <a:solidFill>
                  <a:srgbClr val="00B050"/>
                </a:solidFill>
              </a:rPr>
              <a:t> </a:t>
            </a:r>
            <a:r>
              <a:rPr lang="en-US" sz="2800" b="1" dirty="0" err="1" smtClean="0">
                <a:solidFill>
                  <a:srgbClr val="00B050"/>
                </a:solidFill>
              </a:rPr>
              <a:t>diễn</a:t>
            </a:r>
            <a:r>
              <a:rPr lang="en-US" sz="2800" b="1" dirty="0" smtClean="0">
                <a:solidFill>
                  <a:srgbClr val="00B050"/>
                </a:solidFill>
              </a:rPr>
              <a:t> </a:t>
            </a:r>
            <a:r>
              <a:rPr lang="en-US" sz="2800" b="1" dirty="0" err="1" smtClean="0">
                <a:solidFill>
                  <a:srgbClr val="00B050"/>
                </a:solidFill>
              </a:rPr>
              <a:t>cảm</a:t>
            </a:r>
            <a:endParaRPr lang="en-US" sz="2800" b="1" dirty="0">
              <a:solidFill>
                <a:srgbClr val="00B050"/>
              </a:solidFill>
            </a:endParaRPr>
          </a:p>
        </p:txBody>
      </p:sp>
    </p:spTree>
    <p:extLst>
      <p:ext uri="{BB962C8B-B14F-4D97-AF65-F5344CB8AC3E}">
        <p14:creationId xmlns:p14="http://schemas.microsoft.com/office/powerpoint/2010/main" val="253944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8999" y="812800"/>
            <a:ext cx="6392498" cy="4152979"/>
          </a:xfrm>
          <a:prstGeom prst="rect">
            <a:avLst/>
          </a:prstGeom>
        </p:spPr>
      </p:pic>
    </p:spTree>
    <p:extLst>
      <p:ext uri="{BB962C8B-B14F-4D97-AF65-F5344CB8AC3E}">
        <p14:creationId xmlns:p14="http://schemas.microsoft.com/office/powerpoint/2010/main" val="3643713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8BDF-C715-3D03-4BE2-288A9340161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23C34D2F-954D-C707-F3FD-C532F2C5EC75}"/>
              </a:ext>
            </a:extLst>
          </p:cNvPr>
          <p:cNvPicPr>
            <a:picLocks noChangeAspect="1"/>
          </p:cNvPicPr>
          <p:nvPr/>
        </p:nvPicPr>
        <p:blipFill>
          <a:blip r:embed="rId2"/>
          <a:stretch>
            <a:fillRect/>
          </a:stretch>
        </p:blipFill>
        <p:spPr>
          <a:xfrm>
            <a:off x="2065264" y="4684295"/>
            <a:ext cx="10117956" cy="2292430"/>
          </a:xfrm>
          <a:prstGeom prst="rect">
            <a:avLst/>
          </a:prstGeom>
        </p:spPr>
      </p:pic>
      <p:pic>
        <p:nvPicPr>
          <p:cNvPr id="18" name="Picture 17">
            <a:extLst>
              <a:ext uri="{FF2B5EF4-FFF2-40B4-BE49-F238E27FC236}">
                <a16:creationId xmlns:a16="http://schemas.microsoft.com/office/drawing/2014/main" id="{FBFE3D50-2922-BA23-6259-31EE38672EB2}"/>
              </a:ext>
            </a:extLst>
          </p:cNvPr>
          <p:cNvPicPr>
            <a:picLocks noChangeAspect="1"/>
          </p:cNvPicPr>
          <p:nvPr/>
        </p:nvPicPr>
        <p:blipFill>
          <a:blip r:embed="rId3"/>
          <a:stretch>
            <a:fillRect/>
          </a:stretch>
        </p:blipFill>
        <p:spPr>
          <a:xfrm>
            <a:off x="109395" y="531122"/>
            <a:ext cx="11466016" cy="4153173"/>
          </a:xfrm>
          <a:prstGeom prst="rect">
            <a:avLst/>
          </a:prstGeom>
        </p:spPr>
      </p:pic>
    </p:spTree>
    <p:extLst>
      <p:ext uri="{BB962C8B-B14F-4D97-AF65-F5344CB8AC3E}">
        <p14:creationId xmlns:p14="http://schemas.microsoft.com/office/powerpoint/2010/main" val="282039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7814-76FF-F100-65CA-B54D43FBDA4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9DAA512-0AF1-E605-DB77-318B7225F9C9}"/>
              </a:ext>
            </a:extLst>
          </p:cNvPr>
          <p:cNvPicPr>
            <a:picLocks noChangeAspect="1"/>
          </p:cNvPicPr>
          <p:nvPr/>
        </p:nvPicPr>
        <p:blipFill>
          <a:blip r:embed="rId2"/>
          <a:stretch>
            <a:fillRect/>
          </a:stretch>
        </p:blipFill>
        <p:spPr>
          <a:xfrm>
            <a:off x="932753" y="0"/>
            <a:ext cx="1965831" cy="1083212"/>
          </a:xfrm>
          <a:prstGeom prst="rect">
            <a:avLst/>
          </a:prstGeom>
        </p:spPr>
      </p:pic>
      <p:sp>
        <p:nvSpPr>
          <p:cNvPr id="13" name="TextBox 12">
            <a:extLst>
              <a:ext uri="{FF2B5EF4-FFF2-40B4-BE49-F238E27FC236}">
                <a16:creationId xmlns:a16="http://schemas.microsoft.com/office/drawing/2014/main" id="{66C48168-6FD5-8D0E-4E96-B266CEFA2294}"/>
              </a:ext>
            </a:extLst>
          </p:cNvPr>
          <p:cNvSpPr txBox="1"/>
          <p:nvPr/>
        </p:nvSpPr>
        <p:spPr>
          <a:xfrm>
            <a:off x="521370" y="938832"/>
            <a:ext cx="11397916" cy="6093976"/>
          </a:xfrm>
          <a:prstGeom prst="rect">
            <a:avLst/>
          </a:prstGeom>
          <a:noFill/>
        </p:spPr>
        <p:txBody>
          <a:bodyPr wrap="square" rtlCol="0">
            <a:spAutoFit/>
          </a:bodyPr>
          <a:lstStyle/>
          <a:p>
            <a:pPr algn="just"/>
            <a:r>
              <a:rPr lang="vi-VN" sz="2600" b="1" dirty="0">
                <a:latin typeface="Tahoma" panose="020B0604030504040204" pitchFamily="34" charset="0"/>
                <a:ea typeface="Tahoma" panose="020B0604030504040204" pitchFamily="34" charset="0"/>
                <a:cs typeface="Tahoma" panose="020B0604030504040204" pitchFamily="34" charset="0"/>
              </a:rPr>
              <a:t>Cảnh 2: </a:t>
            </a:r>
            <a:r>
              <a:rPr lang="vi-VN" sz="2600" i="1" dirty="0">
                <a:latin typeface="Tahoma" panose="020B0604030504040204" pitchFamily="34" charset="0"/>
                <a:ea typeface="Tahoma" panose="020B0604030504040204" pitchFamily="34" charset="0"/>
                <a:cs typeface="Tahoma" panose="020B0604030504040204" pitchFamily="34" charset="0"/>
              </a:rPr>
              <a:t>Ba năm sau, ở thuỷ đình phường rối nước.</a:t>
            </a:r>
            <a:endParaRPr lang="en-US" sz="2600" i="1" dirty="0">
              <a:latin typeface="Tahoma" panose="020B0604030504040204" pitchFamily="34" charset="0"/>
              <a:ea typeface="Tahoma" panose="020B0604030504040204" pitchFamily="34" charset="0"/>
              <a:cs typeface="Tahoma" panose="020B0604030504040204" pitchFamily="34" charset="0"/>
            </a:endParaRPr>
          </a:p>
          <a:p>
            <a:pPr algn="just"/>
            <a:r>
              <a:rPr lang="vi-VN" sz="2600" b="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vi-VN" sz="2600" dirty="0">
                <a:latin typeface="Tahoma" panose="020B0604030504040204" pitchFamily="34" charset="0"/>
                <a:ea typeface="Tahoma" panose="020B0604030504040204" pitchFamily="34" charset="0"/>
                <a:cs typeface="Tahoma" panose="020B0604030504040204" pitchFamily="34" charset="0"/>
              </a:rPr>
              <a:t>- Con đã được hát ca thoả thích, vì sao sau các buổi diễn, ta thấy con đăm chiêu như vậy?</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Thưa ông quản! Gần đây, con thường mơ thấy một nơi có nhà thuỷ đình rộng mênh mông, thoả sức ngân nga cho tròn vành rõ chữ. Ở đó có nhiều người đẹp như tiên đang múa ca, vẫy gọi con...</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en-US" sz="2600" i="1" dirty="0">
                <a:latin typeface="Tahoma" panose="020B0604030504040204" pitchFamily="34" charset="0"/>
                <a:ea typeface="Tahoma" panose="020B0604030504040204" pitchFamily="34" charset="0"/>
                <a:cs typeface="Tahoma" panose="020B0604030504040204" pitchFamily="34" charset="0"/>
              </a:rPr>
              <a:t>-</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Ta nghĩ đó chính là mong ước tìm cho nghề rối nước những tích trò hay hơn, những quân rối đẹp hơn! Con cứ đi theo tâm nguyện của mình. Chỉ xin con cho phường rối làng ta lấy chính con làm hình mẫu khắc tạc một quân rối mới, thay con ở lại múa ca với bạn nghề.</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Xin vâng. Quân rối chú Tễu sẽ thay con ca hát</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 với mọi người. Con xin cảm ơn</a:t>
            </a:r>
            <a:r>
              <a:rPr lang="en-US" sz="2600" dirty="0">
                <a:latin typeface="Tahoma" panose="020B0604030504040204" pitchFamily="34" charset="0"/>
                <a:ea typeface="Tahoma" panose="020B0604030504040204" pitchFamily="34" charset="0"/>
                <a:cs typeface="Tahoma" panose="020B0604030504040204" pitchFamily="34" charset="0"/>
              </a:rPr>
              <a:t>!</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(Ngày tiễn chân anh Tễu, cả phường rồi cùng</a:t>
            </a:r>
            <a:r>
              <a:rPr lang="en-US" sz="2600" dirty="0">
                <a:latin typeface="Tahoma" panose="020B0604030504040204" pitchFamily="34" charset="0"/>
                <a:ea typeface="Tahoma" panose="020B0604030504040204" pitchFamily="34" charset="0"/>
                <a:cs typeface="Tahoma" panose="020B0604030504040204" pitchFamily="34" charset="0"/>
              </a:rPr>
              <a:t> </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hát “Hãy vui...i.... a... là vui như chú Tễu…”.)</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377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44760-A198-052E-1E03-61442980DA0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C769BAF-C6A4-9D6B-AA1C-2A8ADB9B3374}"/>
              </a:ext>
            </a:extLst>
          </p:cNvPr>
          <p:cNvPicPr>
            <a:picLocks noChangeAspect="1"/>
          </p:cNvPicPr>
          <p:nvPr/>
        </p:nvPicPr>
        <p:blipFill>
          <a:blip r:embed="rId2"/>
          <a:stretch>
            <a:fillRect/>
          </a:stretch>
        </p:blipFill>
        <p:spPr>
          <a:xfrm>
            <a:off x="710475" y="24583"/>
            <a:ext cx="2603191" cy="911462"/>
          </a:xfrm>
          <a:prstGeom prst="rect">
            <a:avLst/>
          </a:prstGeom>
        </p:spPr>
      </p:pic>
      <p:sp>
        <p:nvSpPr>
          <p:cNvPr id="8" name="Oval 7">
            <a:extLst>
              <a:ext uri="{FF2B5EF4-FFF2-40B4-BE49-F238E27FC236}">
                <a16:creationId xmlns:a16="http://schemas.microsoft.com/office/drawing/2014/main" id="{811730C9-1114-6397-7431-82D37023C015}"/>
              </a:ext>
            </a:extLst>
          </p:cNvPr>
          <p:cNvSpPr/>
          <p:nvPr/>
        </p:nvSpPr>
        <p:spPr>
          <a:xfrm>
            <a:off x="193783" y="1838058"/>
            <a:ext cx="553312" cy="46531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UTM Avo" panose="02040603050506020204" pitchFamily="18" charset="0"/>
              </a:rPr>
              <a:t>1</a:t>
            </a:r>
          </a:p>
        </p:txBody>
      </p:sp>
      <p:pic>
        <p:nvPicPr>
          <p:cNvPr id="15" name="Picture 14">
            <a:extLst>
              <a:ext uri="{FF2B5EF4-FFF2-40B4-BE49-F238E27FC236}">
                <a16:creationId xmlns:a16="http://schemas.microsoft.com/office/drawing/2014/main" id="{31570C60-0F68-FA23-94C6-F2299CE771E0}"/>
              </a:ext>
            </a:extLst>
          </p:cNvPr>
          <p:cNvPicPr>
            <a:picLocks noChangeAspect="1"/>
          </p:cNvPicPr>
          <p:nvPr/>
        </p:nvPicPr>
        <p:blipFill>
          <a:blip r:embed="rId3"/>
          <a:stretch>
            <a:fillRect/>
          </a:stretch>
        </p:blipFill>
        <p:spPr>
          <a:xfrm>
            <a:off x="2065264" y="4684295"/>
            <a:ext cx="10117956" cy="2292430"/>
          </a:xfrm>
          <a:prstGeom prst="rect">
            <a:avLst/>
          </a:prstGeom>
        </p:spPr>
      </p:pic>
      <p:pic>
        <p:nvPicPr>
          <p:cNvPr id="18" name="Picture 17">
            <a:extLst>
              <a:ext uri="{FF2B5EF4-FFF2-40B4-BE49-F238E27FC236}">
                <a16:creationId xmlns:a16="http://schemas.microsoft.com/office/drawing/2014/main" id="{5EE0A4A6-26F3-9BF5-54A1-C607EBA33901}"/>
              </a:ext>
            </a:extLst>
          </p:cNvPr>
          <p:cNvPicPr>
            <a:picLocks noChangeAspect="1"/>
          </p:cNvPicPr>
          <p:nvPr/>
        </p:nvPicPr>
        <p:blipFill>
          <a:blip r:embed="rId4"/>
          <a:stretch>
            <a:fillRect/>
          </a:stretch>
        </p:blipFill>
        <p:spPr>
          <a:xfrm>
            <a:off x="470439" y="473810"/>
            <a:ext cx="11466016" cy="4153173"/>
          </a:xfrm>
          <a:prstGeom prst="rect">
            <a:avLst/>
          </a:prstGeom>
        </p:spPr>
      </p:pic>
    </p:spTree>
    <p:extLst>
      <p:ext uri="{BB962C8B-B14F-4D97-AF65-F5344CB8AC3E}">
        <p14:creationId xmlns:p14="http://schemas.microsoft.com/office/powerpoint/2010/main" val="381558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2"/>
                                          </p:stCondLst>
                                        </p:cTn>
                                        <p:tgtEl>
                                          <p:spTgt spid="7"/>
                                        </p:tgtEl>
                                      </p:cBhvr>
                                      <p:to x="100000" y="60000"/>
                                    </p:animScale>
                                    <p:animScale>
                                      <p:cBhvr>
                                        <p:cTn id="14" dur="41"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1" decel="50000">
                                          <p:stCondLst>
                                            <p:cond delay="335"/>
                                          </p:stCondLst>
                                        </p:cTn>
                                        <p:tgtEl>
                                          <p:spTgt spid="7"/>
                                        </p:tgtEl>
                                      </p:cBhvr>
                                      <p:to x="100000" y="100000"/>
                                    </p:animScale>
                                    <p:animScale>
                                      <p:cBhvr>
                                        <p:cTn id="17" dur="7">
                                          <p:stCondLst>
                                            <p:cond delay="410"/>
                                          </p:stCondLst>
                                        </p:cTn>
                                        <p:tgtEl>
                                          <p:spTgt spid="7"/>
                                        </p:tgtEl>
                                      </p:cBhvr>
                                      <p:to x="100000" y="90000"/>
                                    </p:animScale>
                                    <p:animScale>
                                      <p:cBhvr>
                                        <p:cTn id="18" dur="41"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1" decel="50000">
                                          <p:stCondLst>
                                            <p:cond delay="459"/>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9D0E-ACD9-E1A2-0C3C-B1CFE28130A4}"/>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6ED0B84E-A4C4-F950-81AC-C478BB1A8310}"/>
              </a:ext>
            </a:extLst>
          </p:cNvPr>
          <p:cNvSpPr txBox="1"/>
          <p:nvPr/>
        </p:nvSpPr>
        <p:spPr>
          <a:xfrm>
            <a:off x="521370" y="938832"/>
            <a:ext cx="11397916" cy="6093976"/>
          </a:xfrm>
          <a:prstGeom prst="rect">
            <a:avLst/>
          </a:prstGeom>
          <a:noFill/>
        </p:spPr>
        <p:txBody>
          <a:bodyPr wrap="square" rtlCol="0">
            <a:spAutoFit/>
          </a:bodyPr>
          <a:lstStyle/>
          <a:p>
            <a:pPr algn="just"/>
            <a:r>
              <a:rPr lang="vi-VN" sz="2600" b="1" dirty="0">
                <a:latin typeface="Tahoma" panose="020B0604030504040204" pitchFamily="34" charset="0"/>
                <a:ea typeface="Tahoma" panose="020B0604030504040204" pitchFamily="34" charset="0"/>
                <a:cs typeface="Tahoma" panose="020B0604030504040204" pitchFamily="34" charset="0"/>
              </a:rPr>
              <a:t>Cảnh 2: </a:t>
            </a:r>
            <a:r>
              <a:rPr lang="vi-VN" sz="2600" i="1" dirty="0">
                <a:latin typeface="Tahoma" panose="020B0604030504040204" pitchFamily="34" charset="0"/>
                <a:ea typeface="Tahoma" panose="020B0604030504040204" pitchFamily="34" charset="0"/>
                <a:cs typeface="Tahoma" panose="020B0604030504040204" pitchFamily="34" charset="0"/>
              </a:rPr>
              <a:t>Ba năm sau, ở thuỷ đình phường rối nước.</a:t>
            </a:r>
            <a:endParaRPr lang="en-US" sz="2600" i="1" dirty="0">
              <a:latin typeface="Tahoma" panose="020B0604030504040204" pitchFamily="34" charset="0"/>
              <a:ea typeface="Tahoma" panose="020B0604030504040204" pitchFamily="34" charset="0"/>
              <a:cs typeface="Tahoma" panose="020B0604030504040204" pitchFamily="34" charset="0"/>
            </a:endParaRPr>
          </a:p>
          <a:p>
            <a:pPr algn="just"/>
            <a:r>
              <a:rPr lang="vi-VN" sz="2600" b="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vi-VN" sz="2600" dirty="0">
                <a:latin typeface="Tahoma" panose="020B0604030504040204" pitchFamily="34" charset="0"/>
                <a:ea typeface="Tahoma" panose="020B0604030504040204" pitchFamily="34" charset="0"/>
                <a:cs typeface="Tahoma" panose="020B0604030504040204" pitchFamily="34" charset="0"/>
              </a:rPr>
              <a:t>- Con đã được hát ca thoả thích, vì sao sau các buổi diễn, ta thấy con đăm chiêu như vậy?</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Thưa ông quản! Gần đây, con thường mơ thấy một nơi có nhà thuỷ đình rộng mênh mông, thoả sức ngân nga cho tròn vành rõ chữ. Ở đó có nhiều người đẹp như tiên đang múa ca, vẫy gọi con...</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Ông quản: </a:t>
            </a:r>
            <a:r>
              <a:rPr lang="en-US" sz="2600" i="1" dirty="0">
                <a:latin typeface="Tahoma" panose="020B0604030504040204" pitchFamily="34" charset="0"/>
                <a:ea typeface="Tahoma" panose="020B0604030504040204" pitchFamily="34" charset="0"/>
                <a:cs typeface="Tahoma" panose="020B0604030504040204" pitchFamily="34" charset="0"/>
              </a:rPr>
              <a:t>-</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Ta nghĩ đó chính là mong ước tìm cho nghề rối nước những tích trò hay hơn, những quân rối đẹp hơn! Con cứ đi theo tâm nguyện của mình. Chỉ xin con cho phường rối làng ta lấy chính con làm hình mẫu khắc tạc một quân rối mới, thay con ở lại múa ca với bạn nghề.</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vi-VN" sz="2600" i="1" dirty="0">
                <a:latin typeface="Tahoma" panose="020B0604030504040204" pitchFamily="34" charset="0"/>
                <a:ea typeface="Tahoma" panose="020B0604030504040204" pitchFamily="34" charset="0"/>
                <a:cs typeface="Tahoma" panose="020B0604030504040204" pitchFamily="34" charset="0"/>
              </a:rPr>
              <a:t>Anh Tễu: </a:t>
            </a:r>
            <a:r>
              <a:rPr lang="en-US" sz="2600" i="1" dirty="0">
                <a:latin typeface="Tahoma" panose="020B0604030504040204" pitchFamily="34" charset="0"/>
                <a:ea typeface="Tahoma" panose="020B0604030504040204" pitchFamily="34" charset="0"/>
                <a:cs typeface="Tahoma" panose="020B0604030504040204" pitchFamily="34" charset="0"/>
              </a:rPr>
              <a:t>  -</a:t>
            </a:r>
            <a:r>
              <a:rPr lang="vi-VN" sz="2600" i="1"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Xin vâng. Quân rối chú Tễu sẽ thay con ca hát</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 với mọi người. Con xin cảm ơn</a:t>
            </a:r>
            <a:r>
              <a:rPr lang="en-US" sz="2600" dirty="0">
                <a:latin typeface="Tahoma" panose="020B0604030504040204" pitchFamily="34" charset="0"/>
                <a:ea typeface="Tahoma" panose="020B0604030504040204" pitchFamily="34" charset="0"/>
                <a:cs typeface="Tahoma" panose="020B0604030504040204" pitchFamily="34" charset="0"/>
              </a:rPr>
              <a:t>!</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(Ngày tiễn chân anh Tễu, cả phường rồi cùng</a:t>
            </a:r>
            <a:r>
              <a:rPr lang="en-US" sz="2600" dirty="0">
                <a:latin typeface="Tahoma" panose="020B0604030504040204" pitchFamily="34" charset="0"/>
                <a:ea typeface="Tahoma" panose="020B0604030504040204" pitchFamily="34" charset="0"/>
                <a:cs typeface="Tahoma" panose="020B0604030504040204" pitchFamily="34" charset="0"/>
              </a:rPr>
              <a:t> </a:t>
            </a:r>
          </a:p>
          <a:p>
            <a:pPr algn="just"/>
            <a:r>
              <a:rPr lang="en-US" sz="26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hát “Hãy vui...i.... a... là vui như chú Tễu…”.)</a:t>
            </a: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C7A5FD17-EFCB-421A-2063-AA9CA6191496}"/>
              </a:ext>
            </a:extLst>
          </p:cNvPr>
          <p:cNvSpPr/>
          <p:nvPr/>
        </p:nvSpPr>
        <p:spPr>
          <a:xfrm>
            <a:off x="20062" y="938832"/>
            <a:ext cx="545414" cy="55781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UTM Avo" panose="02040603050506020204" pitchFamily="18" charset="0"/>
              </a:rPr>
              <a:t>2</a:t>
            </a:r>
          </a:p>
        </p:txBody>
      </p:sp>
      <p:pic>
        <p:nvPicPr>
          <p:cNvPr id="3" name="Picture 2">
            <a:extLst>
              <a:ext uri="{FF2B5EF4-FFF2-40B4-BE49-F238E27FC236}">
                <a16:creationId xmlns:a16="http://schemas.microsoft.com/office/drawing/2014/main" id="{77C40D48-C1F5-81B5-6EAB-DB3265FE7243}"/>
              </a:ext>
            </a:extLst>
          </p:cNvPr>
          <p:cNvPicPr>
            <a:picLocks noChangeAspect="1"/>
          </p:cNvPicPr>
          <p:nvPr/>
        </p:nvPicPr>
        <p:blipFill>
          <a:blip r:embed="rId2"/>
          <a:stretch>
            <a:fillRect/>
          </a:stretch>
        </p:blipFill>
        <p:spPr>
          <a:xfrm>
            <a:off x="710475" y="24583"/>
            <a:ext cx="2603191" cy="911462"/>
          </a:xfrm>
          <a:prstGeom prst="rect">
            <a:avLst/>
          </a:prstGeom>
        </p:spPr>
      </p:pic>
    </p:spTree>
    <p:extLst>
      <p:ext uri="{BB962C8B-B14F-4D97-AF65-F5344CB8AC3E}">
        <p14:creationId xmlns:p14="http://schemas.microsoft.com/office/powerpoint/2010/main" val="233851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E55A0C-42C2-2B0A-63BB-C4C729842726}"/>
              </a:ext>
            </a:extLst>
          </p:cNvPr>
          <p:cNvGrpSpPr/>
          <p:nvPr/>
        </p:nvGrpSpPr>
        <p:grpSpPr>
          <a:xfrm>
            <a:off x="306773" y="729394"/>
            <a:ext cx="11578458" cy="906379"/>
            <a:chOff x="720313" y="278548"/>
            <a:chExt cx="828640" cy="238450"/>
          </a:xfrm>
        </p:grpSpPr>
        <p:sp>
          <p:nvSpPr>
            <p:cNvPr id="7" name="Rounded Rectangle 13">
              <a:extLst>
                <a:ext uri="{FF2B5EF4-FFF2-40B4-BE49-F238E27FC236}">
                  <a16:creationId xmlns:a16="http://schemas.microsoft.com/office/drawing/2014/main" id="{BF000A72-350A-1A67-BA75-FFEB32839816}"/>
                </a:ext>
              </a:extLst>
            </p:cNvPr>
            <p:cNvSpPr/>
            <p:nvPr/>
          </p:nvSpPr>
          <p:spPr>
            <a:xfrm>
              <a:off x="720313" y="278548"/>
              <a:ext cx="828640" cy="23845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9594272F-09A7-C9E7-5AE4-4F4051027E82}"/>
                </a:ext>
              </a:extLst>
            </p:cNvPr>
            <p:cNvSpPr txBox="1"/>
            <p:nvPr/>
          </p:nvSpPr>
          <p:spPr>
            <a:xfrm>
              <a:off x="722608" y="312754"/>
              <a:ext cx="826345" cy="170037"/>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1. Ở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cảnh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do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anh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Tễu</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tìm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gặp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quản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grpSp>
      <p:sp>
        <p:nvSpPr>
          <p:cNvPr id="9" name="TextBox 8">
            <a:extLst>
              <a:ext uri="{FF2B5EF4-FFF2-40B4-BE49-F238E27FC236}">
                <a16:creationId xmlns:a16="http://schemas.microsoft.com/office/drawing/2014/main" id="{07213C06-7582-6B06-6C9D-550B2E0AAE1A}"/>
              </a:ext>
            </a:extLst>
          </p:cNvPr>
          <p:cNvSpPr txBox="1"/>
          <p:nvPr/>
        </p:nvSpPr>
        <p:spPr>
          <a:xfrm>
            <a:off x="481262" y="1706722"/>
            <a:ext cx="12920490" cy="646331"/>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A</a:t>
            </a:r>
            <a:r>
              <a:rPr lang="vi-VN" sz="3600" dirty="0">
                <a:latin typeface="Tahoma" panose="020B0604030504040204" pitchFamily="34" charset="0"/>
                <a:ea typeface="Tahoma" panose="020B0604030504040204" pitchFamily="34" charset="0"/>
                <a:cs typeface="Tahoma" panose="020B0604030504040204" pitchFamily="34" charset="0"/>
              </a:rPr>
              <a:t>nh Tễu tìm gặp ông quản để học nghề rối nước.</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88F0F29A-A626-C18D-E06A-6B5FB43230D7}"/>
              </a:ext>
            </a:extLst>
          </p:cNvPr>
          <p:cNvSpPr txBox="1"/>
          <p:nvPr/>
        </p:nvSpPr>
        <p:spPr>
          <a:xfrm>
            <a:off x="524665" y="2261589"/>
            <a:ext cx="8165432" cy="1200329"/>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Theo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em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anh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Tễu</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lại</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muốn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nghề</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rối</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nước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11" name="TextBox 10">
            <a:extLst>
              <a:ext uri="{FF2B5EF4-FFF2-40B4-BE49-F238E27FC236}">
                <a16:creationId xmlns:a16="http://schemas.microsoft.com/office/drawing/2014/main" id="{46A80047-DDF8-8FD5-7593-F4DD1D286F4A}"/>
              </a:ext>
            </a:extLst>
          </p:cNvPr>
          <p:cNvSpPr txBox="1"/>
          <p:nvPr/>
        </p:nvSpPr>
        <p:spPr>
          <a:xfrm>
            <a:off x="3557778" y="3362908"/>
            <a:ext cx="6767457" cy="3416320"/>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A</a:t>
            </a:r>
            <a:r>
              <a:rPr lang="vi-VN" sz="3600" dirty="0">
                <a:latin typeface="Tahoma" panose="020B0604030504040204" pitchFamily="34" charset="0"/>
                <a:ea typeface="Tahoma" panose="020B0604030504040204" pitchFamily="34" charset="0"/>
                <a:cs typeface="Tahoma" panose="020B0604030504040204" pitchFamily="34" charset="0"/>
              </a:rPr>
              <a:t>nh Tễu </a:t>
            </a:r>
            <a:r>
              <a:rPr lang="en-US" sz="3600" dirty="0" err="1">
                <a:latin typeface="Tahoma" panose="020B0604030504040204" pitchFamily="34" charset="0"/>
                <a:ea typeface="Tahoma" panose="020B0604030504040204" pitchFamily="34" charset="0"/>
                <a:cs typeface="Tahoma" panose="020B0604030504040204" pitchFamily="34" charset="0"/>
              </a:rPr>
              <a:t>muốn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nghề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anh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thích</a:t>
            </a:r>
            <a:r>
              <a:rPr lang="en-US" sz="3600" dirty="0">
                <a:latin typeface="Tahoma" panose="020B0604030504040204" pitchFamily="34" charset="0"/>
                <a:ea typeface="Tahoma" panose="020B0604030504040204" pitchFamily="34" charset="0"/>
                <a:cs typeface="Tahoma" panose="020B0604030504040204" pitchFamily="34" charset="0"/>
              </a:rPr>
              <a:t> ca </a:t>
            </a:r>
            <a:r>
              <a:rPr lang="en-US" sz="3600" dirty="0" err="1">
                <a:latin typeface="Tahoma" panose="020B0604030504040204" pitchFamily="34" charset="0"/>
                <a:ea typeface="Tahoma" panose="020B0604030504040204" pitchFamily="34" charset="0"/>
                <a:cs typeface="Tahoma" panose="020B0604030504040204" pitchFamily="34" charset="0"/>
              </a:rPr>
              <a:t>hát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nhưng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tướng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mạo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không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đẹp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Chỉ</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giấu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mặt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mặt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sau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mành</a:t>
            </a:r>
            <a:r>
              <a:rPr lang="en-US" sz="3600" dirty="0">
                <a:latin typeface="Tahoma" panose="020B0604030504040204" pitchFamily="34" charset="0"/>
                <a:ea typeface="Tahoma" panose="020B0604030504040204" pitchFamily="34" charset="0"/>
                <a:cs typeface="Tahoma" panose="020B0604030504040204" pitchFamily="34" charset="0"/>
              </a:rPr>
              <a:t>.</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7607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2D40-1FBA-BD49-0336-91C5B4EB6C93}"/>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840662C-4EBD-82DD-0FBE-5AAD09F75A64}"/>
              </a:ext>
            </a:extLst>
          </p:cNvPr>
          <p:cNvGrpSpPr/>
          <p:nvPr/>
        </p:nvGrpSpPr>
        <p:grpSpPr>
          <a:xfrm>
            <a:off x="306771" y="715324"/>
            <a:ext cx="11578458" cy="1216464"/>
            <a:chOff x="720313" y="196971"/>
            <a:chExt cx="828640" cy="320027"/>
          </a:xfrm>
        </p:grpSpPr>
        <p:sp>
          <p:nvSpPr>
            <p:cNvPr id="7" name="Rounded Rectangle 13">
              <a:extLst>
                <a:ext uri="{FF2B5EF4-FFF2-40B4-BE49-F238E27FC236}">
                  <a16:creationId xmlns:a16="http://schemas.microsoft.com/office/drawing/2014/main" id="{736DB60E-5535-7709-D3BE-BFA3CB137C60}"/>
                </a:ext>
              </a:extLst>
            </p:cNvPr>
            <p:cNvSpPr/>
            <p:nvPr/>
          </p:nvSpPr>
          <p:spPr>
            <a:xfrm>
              <a:off x="720313" y="201216"/>
              <a:ext cx="828640" cy="315782"/>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DAF1F926-9C58-C9D5-7649-1571CA3F634E}"/>
                </a:ext>
              </a:extLst>
            </p:cNvPr>
            <p:cNvSpPr txBox="1"/>
            <p:nvPr/>
          </p:nvSpPr>
          <p:spPr>
            <a:xfrm>
              <a:off x="732871" y="196971"/>
              <a:ext cx="805820" cy="315782"/>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vi-VN" sz="3600" b="1" dirty="0">
                  <a:solidFill>
                    <a:srgbClr val="FF0000"/>
                  </a:solidFill>
                  <a:latin typeface="Tahoma" panose="020B0604030504040204" pitchFamily="34" charset="0"/>
                  <a:ea typeface="Tahoma" panose="020B0604030504040204" pitchFamily="34" charset="0"/>
                  <a:cs typeface="Tahoma" panose="020B0604030504040204" pitchFamily="34" charset="0"/>
                </a:rPr>
                <a:t>Qua lời chào hỏi, giới thiệu, trò chuyện với ông quản, em thấy anh Tễu là người thế nào?</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a:extLst>
              <a:ext uri="{FF2B5EF4-FFF2-40B4-BE49-F238E27FC236}">
                <a16:creationId xmlns:a16="http://schemas.microsoft.com/office/drawing/2014/main" id="{1BECAA3A-7667-DCF9-B32A-74DE3A8D5C81}"/>
              </a:ext>
            </a:extLst>
          </p:cNvPr>
          <p:cNvSpPr txBox="1"/>
          <p:nvPr/>
        </p:nvSpPr>
        <p:spPr>
          <a:xfrm>
            <a:off x="1010653" y="2179775"/>
            <a:ext cx="9486911" cy="1754326"/>
          </a:xfrm>
          <a:prstGeom prst="rect">
            <a:avLst/>
          </a:prstGeom>
          <a:noFill/>
        </p:spPr>
        <p:txBody>
          <a:bodyPr wrap="square" rtlCol="0">
            <a:spAutoFit/>
          </a:bodyPr>
          <a:lstStyle/>
          <a:p>
            <a:pPr algn="just"/>
            <a:r>
              <a:rPr lang="vi-VN" sz="3600" dirty="0">
                <a:latin typeface="Tahoma" panose="020B0604030504040204" pitchFamily="34" charset="0"/>
                <a:ea typeface="Tahoma" panose="020B0604030504040204" pitchFamily="34" charset="0"/>
                <a:cs typeface="Tahoma" panose="020B0604030504040204" pitchFamily="34" charset="0"/>
              </a:rPr>
              <a:t>Qua lời chào hỏi, giới thiệu, trò chuyện với ông quản, em thấy anh Tễu là người thật thà, hoạt bát, ngộ nghĩnh.</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818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128A-C05E-131D-5B53-102629EF6F0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E1045C3-B517-076D-C5EA-5D2852D8AF8A}"/>
              </a:ext>
            </a:extLst>
          </p:cNvPr>
          <p:cNvPicPr>
            <a:picLocks noChangeAspect="1"/>
          </p:cNvPicPr>
          <p:nvPr/>
        </p:nvPicPr>
        <p:blipFill>
          <a:blip r:embed="rId2"/>
          <a:stretch>
            <a:fillRect/>
          </a:stretch>
        </p:blipFill>
        <p:spPr>
          <a:xfrm>
            <a:off x="5596611" y="1736102"/>
            <a:ext cx="5976331" cy="2761715"/>
          </a:xfrm>
          <a:prstGeom prst="rect">
            <a:avLst/>
          </a:prstGeom>
        </p:spPr>
      </p:pic>
      <p:grpSp>
        <p:nvGrpSpPr>
          <p:cNvPr id="6" name="Group 5">
            <a:extLst>
              <a:ext uri="{FF2B5EF4-FFF2-40B4-BE49-F238E27FC236}">
                <a16:creationId xmlns:a16="http://schemas.microsoft.com/office/drawing/2014/main" id="{F2EFC869-A8C6-DB1D-E090-4805216226EC}"/>
              </a:ext>
            </a:extLst>
          </p:cNvPr>
          <p:cNvGrpSpPr/>
          <p:nvPr/>
        </p:nvGrpSpPr>
        <p:grpSpPr>
          <a:xfrm>
            <a:off x="306771" y="731365"/>
            <a:ext cx="11578458" cy="1200423"/>
            <a:chOff x="720313" y="201191"/>
            <a:chExt cx="828640" cy="315807"/>
          </a:xfrm>
        </p:grpSpPr>
        <p:sp>
          <p:nvSpPr>
            <p:cNvPr id="7" name="Rounded Rectangle 13">
              <a:extLst>
                <a:ext uri="{FF2B5EF4-FFF2-40B4-BE49-F238E27FC236}">
                  <a16:creationId xmlns:a16="http://schemas.microsoft.com/office/drawing/2014/main" id="{D735A342-EB9B-AC62-3D66-8D7121662A85}"/>
                </a:ext>
              </a:extLst>
            </p:cNvPr>
            <p:cNvSpPr/>
            <p:nvPr/>
          </p:nvSpPr>
          <p:spPr>
            <a:xfrm>
              <a:off x="720313" y="201216"/>
              <a:ext cx="828640" cy="315782"/>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E1CBDA0A-69E3-95D0-8745-7801F24A8E1C}"/>
                </a:ext>
              </a:extLst>
            </p:cNvPr>
            <p:cNvSpPr txBox="1"/>
            <p:nvPr/>
          </p:nvSpPr>
          <p:spPr>
            <a:xfrm>
              <a:off x="732871" y="201191"/>
              <a:ext cx="805820" cy="315782"/>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3. T</a:t>
              </a:r>
              <a:r>
                <a:rPr lang="vi-VN" sz="3600" b="1" dirty="0">
                  <a:solidFill>
                    <a:srgbClr val="FF0000"/>
                  </a:solidFill>
                  <a:latin typeface="Tahoma" panose="020B0604030504040204" pitchFamily="34" charset="0"/>
                  <a:ea typeface="Tahoma" panose="020B0604030504040204" pitchFamily="34" charset="0"/>
                  <a:cs typeface="Tahoma" panose="020B0604030504040204" pitchFamily="34" charset="0"/>
                </a:rPr>
                <a:t>heo em, vì sao ông quản dạy cho anh Tễu diễn những quân rối hề?</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13">
            <a:extLst>
              <a:ext uri="{FF2B5EF4-FFF2-40B4-BE49-F238E27FC236}">
                <a16:creationId xmlns:a16="http://schemas.microsoft.com/office/drawing/2014/main" id="{E2734F47-15EB-9376-1675-9A842A1513E5}"/>
              </a:ext>
            </a:extLst>
          </p:cNvPr>
          <p:cNvPicPr>
            <a:picLocks noChangeAspect="1"/>
          </p:cNvPicPr>
          <p:nvPr/>
        </p:nvPicPr>
        <p:blipFill>
          <a:blip r:embed="rId3"/>
          <a:stretch>
            <a:fillRect/>
          </a:stretch>
        </p:blipFill>
        <p:spPr>
          <a:xfrm>
            <a:off x="-232601" y="1854168"/>
            <a:ext cx="5735821" cy="2643649"/>
          </a:xfrm>
          <a:prstGeom prst="rect">
            <a:avLst/>
          </a:prstGeom>
        </p:spPr>
      </p:pic>
      <p:pic>
        <p:nvPicPr>
          <p:cNvPr id="20" name="Picture 19">
            <a:extLst>
              <a:ext uri="{FF2B5EF4-FFF2-40B4-BE49-F238E27FC236}">
                <a16:creationId xmlns:a16="http://schemas.microsoft.com/office/drawing/2014/main" id="{19A26FB6-B7AB-CBBA-06AE-D835D8EC3DF5}"/>
              </a:ext>
            </a:extLst>
          </p:cNvPr>
          <p:cNvPicPr>
            <a:picLocks noChangeAspect="1"/>
          </p:cNvPicPr>
          <p:nvPr/>
        </p:nvPicPr>
        <p:blipFill>
          <a:blip r:embed="rId4"/>
          <a:stretch>
            <a:fillRect/>
          </a:stretch>
        </p:blipFill>
        <p:spPr>
          <a:xfrm>
            <a:off x="3619028" y="4334161"/>
            <a:ext cx="5474682" cy="1792379"/>
          </a:xfrm>
          <a:prstGeom prst="rect">
            <a:avLst/>
          </a:prstGeom>
        </p:spPr>
      </p:pic>
    </p:spTree>
    <p:extLst>
      <p:ext uri="{BB962C8B-B14F-4D97-AF65-F5344CB8AC3E}">
        <p14:creationId xmlns:p14="http://schemas.microsoft.com/office/powerpoint/2010/main" val="117392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3237</TotalTime>
  <Words>1368</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Tahoma</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Thao Ly_GV</dc:creator>
  <cp:lastModifiedBy>Windows User</cp:lastModifiedBy>
  <cp:revision>21</cp:revision>
  <dcterms:created xsi:type="dcterms:W3CDTF">2024-11-14T05:18:02Z</dcterms:created>
  <dcterms:modified xsi:type="dcterms:W3CDTF">2025-01-09T02:02:38Z</dcterms:modified>
</cp:coreProperties>
</file>