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0"/>
  </p:notesMasterIdLst>
  <p:sldIdLst>
    <p:sldId id="274" r:id="rId2"/>
    <p:sldId id="281" r:id="rId3"/>
    <p:sldId id="316" r:id="rId4"/>
    <p:sldId id="266" r:id="rId5"/>
    <p:sldId id="317" r:id="rId6"/>
    <p:sldId id="272" r:id="rId7"/>
    <p:sldId id="318" r:id="rId8"/>
    <p:sldId id="319" r:id="rId9"/>
    <p:sldId id="320" r:id="rId10"/>
    <p:sldId id="321" r:id="rId11"/>
    <p:sldId id="322" r:id="rId12"/>
    <p:sldId id="323" r:id="rId13"/>
    <p:sldId id="328" r:id="rId14"/>
    <p:sldId id="298" r:id="rId15"/>
    <p:sldId id="324" r:id="rId16"/>
    <p:sldId id="325" r:id="rId17"/>
    <p:sldId id="326"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3399"/>
    <a:srgbClr val="3366CC"/>
    <a:srgbClr val="3366FF"/>
    <a:srgbClr val="0099FF"/>
    <a:srgbClr val="FF3300"/>
    <a:srgbClr val="FF6600"/>
    <a:srgbClr val="CC0099"/>
    <a:srgbClr val="2E2E2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snapToGrid="0">
      <p:cViewPr varScale="1">
        <p:scale>
          <a:sx n="63" d="100"/>
          <a:sy n="63" d="100"/>
        </p:scale>
        <p:origin x="7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96872-218E-4E8E-8C38-4BE39E5533D9}"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AADE5-96FB-4879-8578-F041B585BC29}" type="slidenum">
              <a:rPr lang="en-US" smtClean="0"/>
              <a:t>‹#›</a:t>
            </a:fld>
            <a:endParaRPr lang="en-US"/>
          </a:p>
        </p:txBody>
      </p:sp>
    </p:spTree>
    <p:extLst>
      <p:ext uri="{BB962C8B-B14F-4D97-AF65-F5344CB8AC3E}">
        <p14:creationId xmlns:p14="http://schemas.microsoft.com/office/powerpoint/2010/main" val="383640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6C7A8-1282-4CB2-99D6-3DF3FA46177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303157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C7A8-1282-4CB2-99D6-3DF3FA46177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146644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C7A8-1282-4CB2-99D6-3DF3FA46177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307038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6C7A8-1282-4CB2-99D6-3DF3FA46177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319351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F6C7A8-1282-4CB2-99D6-3DF3FA46177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246701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6C7A8-1282-4CB2-99D6-3DF3FA46177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303319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6C7A8-1282-4CB2-99D6-3DF3FA46177F}"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27962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6C7A8-1282-4CB2-99D6-3DF3FA46177F}"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277041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6C7A8-1282-4CB2-99D6-3DF3FA46177F}"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326789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F6C7A8-1282-4CB2-99D6-3DF3FA46177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22698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F6C7A8-1282-4CB2-99D6-3DF3FA46177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96A45-EB61-4D43-A9DD-0DC6BAA56915}" type="slidenum">
              <a:rPr lang="en-US" smtClean="0"/>
              <a:t>‹#›</a:t>
            </a:fld>
            <a:endParaRPr lang="en-US"/>
          </a:p>
        </p:txBody>
      </p:sp>
    </p:spTree>
    <p:extLst>
      <p:ext uri="{BB962C8B-B14F-4D97-AF65-F5344CB8AC3E}">
        <p14:creationId xmlns:p14="http://schemas.microsoft.com/office/powerpoint/2010/main" val="197324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6C7A8-1282-4CB2-99D6-3DF3FA46177F}"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96A45-EB61-4D43-A9DD-0DC6BAA56915}" type="slidenum">
              <a:rPr lang="en-US" smtClean="0"/>
              <a:t>‹#›</a:t>
            </a:fld>
            <a:endParaRPr lang="en-US"/>
          </a:p>
        </p:txBody>
      </p:sp>
      <p:pic>
        <p:nvPicPr>
          <p:cNvPr id="7" name="Picture 6" descr="Logo&#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0000" y="0"/>
            <a:ext cx="2520000" cy="2520000"/>
          </a:xfrm>
          <a:prstGeom prst="rect">
            <a:avLst/>
          </a:prstGeom>
        </p:spPr>
      </p:pic>
    </p:spTree>
    <p:extLst>
      <p:ext uri="{BB962C8B-B14F-4D97-AF65-F5344CB8AC3E}">
        <p14:creationId xmlns:p14="http://schemas.microsoft.com/office/powerpoint/2010/main" val="1708684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icture containing ic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485" y="378000"/>
            <a:ext cx="5940000" cy="5940000"/>
          </a:xfrm>
          <a:prstGeom prst="rect">
            <a:avLst/>
          </a:prstGeom>
        </p:spPr>
      </p:pic>
      <p:pic>
        <p:nvPicPr>
          <p:cNvPr id="3" name="Picture 2"/>
          <p:cNvPicPr>
            <a:picLocks noChangeAspect="1"/>
          </p:cNvPicPr>
          <p:nvPr/>
        </p:nvPicPr>
        <p:blipFill>
          <a:blip r:embed="rId3"/>
          <a:stretch>
            <a:fillRect/>
          </a:stretch>
        </p:blipFill>
        <p:spPr>
          <a:xfrm>
            <a:off x="3695308" y="1711671"/>
            <a:ext cx="6011177" cy="2402032"/>
          </a:xfrm>
          <a:prstGeom prst="rect">
            <a:avLst/>
          </a:prstGeom>
        </p:spPr>
      </p:pic>
      <p:pic>
        <p:nvPicPr>
          <p:cNvPr id="6" name="Picture 5" descr="A round pink label with white text and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486" y="0"/>
            <a:ext cx="1814895" cy="1814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379585"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0" name="TextBox 9"/>
          <p:cNvSpPr txBox="1"/>
          <p:nvPr/>
        </p:nvSpPr>
        <p:spPr>
          <a:xfrm>
            <a:off x="701040" y="616635"/>
            <a:ext cx="10495280" cy="1077218"/>
          </a:xfrm>
          <a:prstGeom prst="rect">
            <a:avLst/>
          </a:prstGeom>
          <a:noFill/>
        </p:spPr>
        <p:txBody>
          <a:bodyPr wrap="square">
            <a:spAutoFit/>
          </a:bodyPr>
          <a:lstStyle/>
          <a:p>
            <a:pPr lvl="0" algn="just"/>
            <a:r>
              <a:rPr lang="vi-VN" sz="3200" dirty="0">
                <a:solidFill>
                  <a:srgbClr val="000000"/>
                </a:solidFill>
                <a:latin typeface="Cambria" panose="02040503050406030204" pitchFamily="18" charset="0"/>
                <a:ea typeface="Cambria" panose="02040503050406030204" pitchFamily="18" charset="0"/>
              </a:rPr>
              <a:t>b. Mặc dù phim hoạt hình thường hướng tới đối tượng trẻ em, nhưng nhiều người lớn vẫn rất yêu thích loại phim này.</a:t>
            </a:r>
          </a:p>
        </p:txBody>
      </p:sp>
      <p:grpSp>
        <p:nvGrpSpPr>
          <p:cNvPr id="15" name="Group 14"/>
          <p:cNvGrpSpPr/>
          <p:nvPr/>
        </p:nvGrpSpPr>
        <p:grpSpPr>
          <a:xfrm>
            <a:off x="3312160" y="2044200"/>
            <a:ext cx="7091680" cy="4214360"/>
            <a:chOff x="7645171" y="-362450"/>
            <a:chExt cx="4141510" cy="3924000"/>
          </a:xfrm>
        </p:grpSpPr>
        <p:pic>
          <p:nvPicPr>
            <p:cNvPr id="16" name="Picture 15" descr="A picture containing text, picture frame, businesscard&#10;&#10;Description automatically generated"/>
            <p:cNvPicPr>
              <a:picLocks noChangeAspect="1"/>
            </p:cNvPicPr>
            <p:nvPr/>
          </p:nvPicPr>
          <p:blipFill rotWithShape="1">
            <a:blip r:embed="rId2" cstate="hqprint">
              <a:extLst>
                <a:ext uri="{28A0092B-C50C-407E-A947-70E740481C1C}">
                  <a14:useLocalDpi xmlns:a14="http://schemas.microsoft.com/office/drawing/2010/main" val="0"/>
                </a:ext>
              </a:extLst>
            </a:blip>
            <a:srcRect t="2626" b="2626"/>
            <a:stretch>
              <a:fillRect/>
            </a:stretch>
          </p:blipFill>
          <p:spPr>
            <a:xfrm rot="1140622">
              <a:off x="7645171" y="-362450"/>
              <a:ext cx="4141510" cy="3924000"/>
            </a:xfrm>
            <a:prstGeom prst="rect">
              <a:avLst/>
            </a:prstGeom>
          </p:spPr>
        </p:pic>
        <p:sp>
          <p:nvSpPr>
            <p:cNvPr id="17" name="TextBox 16"/>
            <p:cNvSpPr txBox="1"/>
            <p:nvPr/>
          </p:nvSpPr>
          <p:spPr>
            <a:xfrm flipH="1">
              <a:off x="8150120" y="1165141"/>
              <a:ext cx="3005669" cy="1461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dirty="0" err="1">
                  <a:solidFill>
                    <a:srgbClr val="FF0000"/>
                  </a:solidFill>
                  <a:effectLst/>
                  <a:latin typeface="Cambria" panose="02040503050406030204" pitchFamily="18" charset="0"/>
                  <a:ea typeface="Cambria" panose="02040503050406030204" pitchFamily="18" charset="0"/>
                </a:rPr>
                <a:t>biểu</a:t>
              </a:r>
              <a:r>
                <a:rPr lang="en-US" sz="4800" dirty="0">
                  <a:solidFill>
                    <a:srgbClr val="FF0000"/>
                  </a:solidFill>
                  <a:effectLst/>
                  <a:latin typeface="Cambria" panose="02040503050406030204" pitchFamily="18" charset="0"/>
                  <a:ea typeface="Cambria" panose="02040503050406030204" pitchFamily="18" charset="0"/>
                </a:rPr>
                <a:t> </a:t>
              </a:r>
              <a:r>
                <a:rPr lang="en-US" sz="4800" dirty="0" err="1">
                  <a:solidFill>
                    <a:srgbClr val="FF0000"/>
                  </a:solidFill>
                  <a:effectLst/>
                  <a:latin typeface="Cambria" panose="02040503050406030204" pitchFamily="18" charset="0"/>
                  <a:ea typeface="Cambria" panose="02040503050406030204" pitchFamily="18" charset="0"/>
                </a:rPr>
                <a:t>thị</a:t>
              </a:r>
              <a:r>
                <a:rPr lang="en-US" sz="4800" dirty="0">
                  <a:solidFill>
                    <a:srgbClr val="FF0000"/>
                  </a:solidFill>
                  <a:effectLst/>
                  <a:latin typeface="Cambria" panose="02040503050406030204" pitchFamily="18" charset="0"/>
                  <a:ea typeface="Cambria" panose="02040503050406030204" pitchFamily="18" charset="0"/>
                </a:rPr>
                <a:t> </a:t>
              </a:r>
              <a:r>
                <a:rPr lang="en-US" sz="4800" dirty="0" err="1">
                  <a:solidFill>
                    <a:srgbClr val="FF0000"/>
                  </a:solidFill>
                  <a:effectLst/>
                  <a:latin typeface="Cambria" panose="02040503050406030204" pitchFamily="18" charset="0"/>
                  <a:ea typeface="Cambria" panose="02040503050406030204" pitchFamily="18" charset="0"/>
                </a:rPr>
                <a:t>quan</a:t>
              </a:r>
              <a:r>
                <a:rPr lang="en-US" sz="4800" dirty="0">
                  <a:solidFill>
                    <a:srgbClr val="FF0000"/>
                  </a:solidFill>
                  <a:effectLst/>
                  <a:latin typeface="Cambria" panose="02040503050406030204" pitchFamily="18" charset="0"/>
                  <a:ea typeface="Cambria" panose="02040503050406030204" pitchFamily="18" charset="0"/>
                </a:rPr>
                <a:t> </a:t>
              </a:r>
              <a:r>
                <a:rPr lang="en-US" sz="4800" dirty="0" err="1">
                  <a:solidFill>
                    <a:srgbClr val="FF0000"/>
                  </a:solidFill>
                  <a:effectLst/>
                  <a:latin typeface="Cambria" panose="02040503050406030204" pitchFamily="18" charset="0"/>
                  <a:ea typeface="Cambria" panose="02040503050406030204" pitchFamily="18" charset="0"/>
                </a:rPr>
                <a:t>hệ</a:t>
              </a:r>
              <a:r>
                <a:rPr lang="en-US" sz="4800" dirty="0">
                  <a:solidFill>
                    <a:srgbClr val="FF0000"/>
                  </a:solidFill>
                  <a:effectLst/>
                  <a:latin typeface="Cambria" panose="02040503050406030204" pitchFamily="18" charset="0"/>
                  <a:ea typeface="Cambria" panose="02040503050406030204" pitchFamily="18" charset="0"/>
                </a:rPr>
                <a:t> </a:t>
              </a:r>
              <a:r>
                <a:rPr lang="en-US" sz="4800" dirty="0" err="1">
                  <a:solidFill>
                    <a:srgbClr val="FF0000"/>
                  </a:solidFill>
                  <a:effectLst/>
                  <a:latin typeface="Cambria" panose="02040503050406030204" pitchFamily="18" charset="0"/>
                  <a:ea typeface="Cambria" panose="02040503050406030204" pitchFamily="18" charset="0"/>
                </a:rPr>
                <a:t>đối</a:t>
              </a:r>
              <a:r>
                <a:rPr lang="en-US" sz="4800" dirty="0">
                  <a:solidFill>
                    <a:srgbClr val="FF0000"/>
                  </a:solidFill>
                  <a:effectLst/>
                  <a:latin typeface="Cambria" panose="02040503050406030204" pitchFamily="18" charset="0"/>
                  <a:ea typeface="Cambria" panose="02040503050406030204" pitchFamily="18" charset="0"/>
                </a:rPr>
                <a:t> </a:t>
              </a:r>
              <a:r>
                <a:rPr lang="en-US" sz="4800" dirty="0" err="1">
                  <a:solidFill>
                    <a:srgbClr val="FF0000"/>
                  </a:solidFill>
                  <a:effectLst/>
                  <a:latin typeface="Cambria" panose="02040503050406030204" pitchFamily="18" charset="0"/>
                  <a:ea typeface="Cambria" panose="02040503050406030204" pitchFamily="18" charset="0"/>
                </a:rPr>
                <a:t>lập</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11" name="Oval 10"/>
          <p:cNvSpPr/>
          <p:nvPr/>
        </p:nvSpPr>
        <p:spPr>
          <a:xfrm>
            <a:off x="1108569" y="599287"/>
            <a:ext cx="1489436" cy="5947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62882" y="1168924"/>
            <a:ext cx="1252037" cy="630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0" name="TextBox 9"/>
          <p:cNvSpPr txBox="1"/>
          <p:nvPr/>
        </p:nvSpPr>
        <p:spPr>
          <a:xfrm>
            <a:off x="701040" y="616635"/>
            <a:ext cx="1099312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Dân ca quan họ không những là niềm tự hào của người dân Kinh Bắc mà còn là niềm tự hào của cả dân tộc Việt Nam.</a:t>
            </a:r>
          </a:p>
        </p:txBody>
      </p:sp>
      <p:cxnSp>
        <p:nvCxnSpPr>
          <p:cNvPr id="12" name="Straight Connector 11"/>
          <p:cNvCxnSpPr/>
          <p:nvPr/>
        </p:nvCxnSpPr>
        <p:spPr>
          <a:xfrm>
            <a:off x="4013200" y="1117600"/>
            <a:ext cx="2235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1615440"/>
            <a:ext cx="1178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276118" y="2015411"/>
            <a:ext cx="7030678" cy="4214360"/>
            <a:chOff x="7646143" y="-371701"/>
            <a:chExt cx="4105885" cy="3924000"/>
          </a:xfrm>
        </p:grpSpPr>
        <p:pic>
          <p:nvPicPr>
            <p:cNvPr id="16" name="Picture 15" descr="A picture containing text, picture frame, businesscard&#10;&#10;Description automatically generated"/>
            <p:cNvPicPr>
              <a:picLocks noChangeAspect="1"/>
            </p:cNvPicPr>
            <p:nvPr/>
          </p:nvPicPr>
          <p:blipFill rotWithShape="1">
            <a:blip r:embed="rId2" cstate="hqprint">
              <a:extLst>
                <a:ext uri="{28A0092B-C50C-407E-A947-70E740481C1C}">
                  <a14:useLocalDpi xmlns:a14="http://schemas.microsoft.com/office/drawing/2010/main" val="0"/>
                </a:ext>
              </a:extLst>
            </a:blip>
            <a:srcRect t="2626" b="2626"/>
            <a:stretch>
              <a:fillRect/>
            </a:stretch>
          </p:blipFill>
          <p:spPr>
            <a:xfrm rot="1140622">
              <a:off x="7646143" y="-371701"/>
              <a:ext cx="4105885" cy="3924000"/>
            </a:xfrm>
            <a:prstGeom prst="rect">
              <a:avLst/>
            </a:prstGeom>
          </p:spPr>
        </p:pic>
        <p:sp>
          <p:nvSpPr>
            <p:cNvPr id="17" name="TextBox 16"/>
            <p:cNvSpPr txBox="1"/>
            <p:nvPr/>
          </p:nvSpPr>
          <p:spPr>
            <a:xfrm flipH="1">
              <a:off x="8150120" y="1165141"/>
              <a:ext cx="3005669" cy="1461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biểu</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thị</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quan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hệ</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tăng</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tiến</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0" name="TextBox 9"/>
          <p:cNvSpPr txBox="1"/>
          <p:nvPr/>
        </p:nvSpPr>
        <p:spPr>
          <a:xfrm>
            <a:off x="701040" y="616635"/>
            <a:ext cx="1099312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Nếu bạn thực sự yêu thích ba lê thì bạn nên theo học từ khi còn nhỏ.</a:t>
            </a:r>
          </a:p>
        </p:txBody>
      </p:sp>
      <p:cxnSp>
        <p:nvCxnSpPr>
          <p:cNvPr id="12" name="Straight Connector 11"/>
          <p:cNvCxnSpPr/>
          <p:nvPr/>
        </p:nvCxnSpPr>
        <p:spPr>
          <a:xfrm>
            <a:off x="1188720" y="1178560"/>
            <a:ext cx="904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93200" y="1229360"/>
            <a:ext cx="7518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312160" y="2044200"/>
            <a:ext cx="7091680" cy="4214360"/>
            <a:chOff x="7645171" y="-362450"/>
            <a:chExt cx="4141510" cy="3924000"/>
          </a:xfrm>
        </p:grpSpPr>
        <p:pic>
          <p:nvPicPr>
            <p:cNvPr id="16" name="Picture 15" descr="A picture containing text, picture frame, businesscard&#10;&#10;Description automatically generated"/>
            <p:cNvPicPr>
              <a:picLocks noChangeAspect="1"/>
            </p:cNvPicPr>
            <p:nvPr/>
          </p:nvPicPr>
          <p:blipFill rotWithShape="1">
            <a:blip r:embed="rId2" cstate="hqprint">
              <a:extLst>
                <a:ext uri="{28A0092B-C50C-407E-A947-70E740481C1C}">
                  <a14:useLocalDpi xmlns:a14="http://schemas.microsoft.com/office/drawing/2010/main" val="0"/>
                </a:ext>
              </a:extLst>
            </a:blip>
            <a:srcRect t="2626" b="2626"/>
            <a:stretch>
              <a:fillRect/>
            </a:stretch>
          </p:blipFill>
          <p:spPr>
            <a:xfrm rot="1140622">
              <a:off x="7645171" y="-362450"/>
              <a:ext cx="4141510" cy="3924000"/>
            </a:xfrm>
            <a:prstGeom prst="rect">
              <a:avLst/>
            </a:prstGeom>
          </p:spPr>
        </p:pic>
        <p:sp>
          <p:nvSpPr>
            <p:cNvPr id="17" name="TextBox 16"/>
            <p:cNvSpPr txBox="1"/>
            <p:nvPr/>
          </p:nvSpPr>
          <p:spPr>
            <a:xfrm flipH="1">
              <a:off x="8150120" y="1165141"/>
              <a:ext cx="3005669" cy="14615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biểu</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thị</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quan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hệ</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điều</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kiện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quả</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8" name="Picture 7" descr="A snail on a leaf&#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a:fillRect/>
          </a:stretch>
        </p:blipFill>
        <p:spPr>
          <a:xfrm flipH="1">
            <a:off x="426720" y="4874590"/>
            <a:ext cx="1008795" cy="1149138"/>
          </a:xfrm>
          <a:prstGeom prst="rect">
            <a:avLst/>
          </a:prstGeom>
        </p:spPr>
      </p:pic>
      <p:sp>
        <p:nvSpPr>
          <p:cNvPr id="7" name="TextBox 6"/>
          <p:cNvSpPr txBox="1"/>
          <p:nvPr/>
        </p:nvSpPr>
        <p:spPr>
          <a:xfrm>
            <a:off x="782320" y="475853"/>
            <a:ext cx="10627360" cy="4524315"/>
          </a:xfrm>
          <a:prstGeom prst="rect">
            <a:avLst/>
          </a:prstGeom>
          <a:noFill/>
        </p:spPr>
        <p:txBody>
          <a:bodyPr wrap="square" rtlCol="0">
            <a:spAutoFit/>
          </a:bodyPr>
          <a:lstStyle/>
          <a:p>
            <a:pPr algn="just"/>
            <a:r>
              <a:rPr lang="vi-VN" sz="3200" b="0" i="0" dirty="0">
                <a:solidFill>
                  <a:srgbClr val="FF0000"/>
                </a:solidFill>
                <a:effectLst/>
                <a:latin typeface="Cambria" panose="02040503050406030204" pitchFamily="18" charset="0"/>
                <a:ea typeface="Cambria" panose="02040503050406030204" pitchFamily="18" charset="0"/>
              </a:rPr>
              <a:t>a. </a:t>
            </a:r>
            <a:r>
              <a:rPr lang="vi-VN" sz="3200" b="1" i="0" dirty="0">
                <a:solidFill>
                  <a:srgbClr val="003399"/>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những bức tranh của Bùi Xuân Phái mang hồn cốt của phố cổ Hà Nội </a:t>
            </a:r>
            <a:r>
              <a:rPr lang="vi-VN" sz="3200" b="1" i="0" dirty="0">
                <a:solidFill>
                  <a:srgbClr val="003399"/>
                </a:solidFill>
                <a:effectLst/>
                <a:latin typeface="Cambria" panose="02040503050406030204" pitchFamily="18" charset="0"/>
                <a:ea typeface="Cambria" panose="02040503050406030204" pitchFamily="18" charset="0"/>
              </a:rPr>
              <a:t>nên</a:t>
            </a:r>
            <a:r>
              <a:rPr lang="vi-VN" sz="3200" b="0" i="0" dirty="0">
                <a:solidFill>
                  <a:srgbClr val="003399"/>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tranh của ông được gọi là “Phố Phái".</a:t>
            </a:r>
          </a:p>
          <a:p>
            <a:pPr algn="just"/>
            <a:r>
              <a:rPr lang="vi-VN" sz="3200" b="0" i="0" dirty="0">
                <a:solidFill>
                  <a:srgbClr val="FF0000"/>
                </a:solidFill>
                <a:effectLst/>
                <a:latin typeface="Cambria" panose="02040503050406030204" pitchFamily="18" charset="0"/>
                <a:ea typeface="Cambria" panose="02040503050406030204" pitchFamily="18" charset="0"/>
              </a:rPr>
              <a:t>b. </a:t>
            </a:r>
            <a:r>
              <a:rPr lang="vi-VN" sz="3200" b="1" i="0" dirty="0">
                <a:solidFill>
                  <a:srgbClr val="7030A0"/>
                </a:solidFill>
                <a:effectLst/>
                <a:latin typeface="Cambria" panose="02040503050406030204" pitchFamily="18" charset="0"/>
                <a:ea typeface="Cambria" panose="02040503050406030204" pitchFamily="18" charset="0"/>
              </a:rPr>
              <a:t>Mặc dù </a:t>
            </a:r>
            <a:r>
              <a:rPr lang="vi-VN" sz="3200" b="0" i="0" dirty="0">
                <a:solidFill>
                  <a:srgbClr val="000000"/>
                </a:solidFill>
                <a:effectLst/>
                <a:latin typeface="Cambria" panose="02040503050406030204" pitchFamily="18" charset="0"/>
                <a:ea typeface="Cambria" panose="02040503050406030204" pitchFamily="18" charset="0"/>
              </a:rPr>
              <a:t>phim hoạt hình thường hướng tới đối tượng trẻ em, </a:t>
            </a:r>
            <a:r>
              <a:rPr lang="vi-VN" sz="3200" b="1" i="0" dirty="0">
                <a:solidFill>
                  <a:srgbClr val="7030A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nhiều người lớn vẫn rất yêu thích loại phim này.</a:t>
            </a:r>
          </a:p>
          <a:p>
            <a:pPr algn="just"/>
            <a:r>
              <a:rPr lang="vi-VN" sz="3200" b="0" i="0" dirty="0">
                <a:solidFill>
                  <a:srgbClr val="FF0000"/>
                </a:solidFill>
                <a:effectLst/>
                <a:latin typeface="Cambria" panose="02040503050406030204" pitchFamily="18" charset="0"/>
                <a:ea typeface="Cambria" panose="02040503050406030204" pitchFamily="18" charset="0"/>
              </a:rPr>
              <a:t>c. </a:t>
            </a:r>
            <a:r>
              <a:rPr lang="vi-VN" sz="3200" b="0" i="0" dirty="0">
                <a:solidFill>
                  <a:srgbClr val="000000"/>
                </a:solidFill>
                <a:effectLst/>
                <a:latin typeface="Cambria" panose="02040503050406030204" pitchFamily="18" charset="0"/>
                <a:ea typeface="Cambria" panose="02040503050406030204" pitchFamily="18" charset="0"/>
              </a:rPr>
              <a:t>Dân ca quan họ </a:t>
            </a:r>
            <a:r>
              <a:rPr lang="vi-VN" sz="3200" b="1" i="0" dirty="0">
                <a:solidFill>
                  <a:schemeClr val="accent6">
                    <a:lumMod val="75000"/>
                  </a:schemeClr>
                </a:solidFill>
                <a:effectLst/>
                <a:latin typeface="Cambria" panose="02040503050406030204" pitchFamily="18" charset="0"/>
                <a:ea typeface="Cambria" panose="02040503050406030204" pitchFamily="18" charset="0"/>
              </a:rPr>
              <a:t>không những </a:t>
            </a:r>
            <a:r>
              <a:rPr lang="vi-VN" sz="3200" b="0" i="0" dirty="0">
                <a:solidFill>
                  <a:srgbClr val="000000"/>
                </a:solidFill>
                <a:effectLst/>
                <a:latin typeface="Cambria" panose="02040503050406030204" pitchFamily="18" charset="0"/>
                <a:ea typeface="Cambria" panose="02040503050406030204" pitchFamily="18" charset="0"/>
              </a:rPr>
              <a:t>là niềm tự hào của người dân Kinh Bắc </a:t>
            </a:r>
            <a:r>
              <a:rPr lang="vi-VN" sz="3200" b="1" i="0" dirty="0">
                <a:solidFill>
                  <a:schemeClr val="accent6">
                    <a:lumMod val="75000"/>
                  </a:schemeClr>
                </a:solidFill>
                <a:effectLst/>
                <a:latin typeface="Cambria" panose="02040503050406030204" pitchFamily="18" charset="0"/>
                <a:ea typeface="Cambria" panose="02040503050406030204" pitchFamily="18" charset="0"/>
              </a:rPr>
              <a:t>mà còn</a:t>
            </a:r>
            <a:r>
              <a:rPr lang="vi-VN" sz="3200" b="0" i="0" dirty="0">
                <a:solidFill>
                  <a:schemeClr val="accent6">
                    <a:lumMod val="75000"/>
                  </a:schemeClr>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là niềm tự hào của cả dân tộc Việt Nam.</a:t>
            </a:r>
          </a:p>
          <a:p>
            <a:pPr algn="just"/>
            <a:r>
              <a:rPr lang="vi-VN" sz="3200" b="0" i="0" dirty="0">
                <a:solidFill>
                  <a:srgbClr val="FF0000"/>
                </a:solidFill>
                <a:effectLst/>
                <a:latin typeface="Cambria" panose="02040503050406030204" pitchFamily="18" charset="0"/>
                <a:ea typeface="Cambria" panose="02040503050406030204" pitchFamily="18" charset="0"/>
              </a:rPr>
              <a:t>d. </a:t>
            </a:r>
            <a:r>
              <a:rPr lang="vi-VN" sz="3200" b="1" i="0" dirty="0">
                <a:solidFill>
                  <a:schemeClr val="accent2">
                    <a:lumMod val="75000"/>
                  </a:schemeClr>
                </a:solidFill>
                <a:effectLst/>
                <a:latin typeface="Cambria" panose="02040503050406030204" pitchFamily="18" charset="0"/>
                <a:ea typeface="Cambria" panose="02040503050406030204" pitchFamily="18" charset="0"/>
              </a:rPr>
              <a:t>Nếu</a:t>
            </a:r>
            <a:r>
              <a:rPr lang="vi-VN" sz="3200" b="0" i="0" dirty="0">
                <a:solidFill>
                  <a:srgbClr val="000000"/>
                </a:solidFill>
                <a:effectLst/>
                <a:latin typeface="Cambria" panose="02040503050406030204" pitchFamily="18" charset="0"/>
                <a:ea typeface="Cambria" panose="02040503050406030204" pitchFamily="18" charset="0"/>
              </a:rPr>
              <a:t> bạn thực sự yêu thích ba lê </a:t>
            </a:r>
            <a:r>
              <a:rPr lang="vi-VN" sz="3200" b="1" i="0" dirty="0">
                <a:solidFill>
                  <a:schemeClr val="accent2">
                    <a:lumMod val="75000"/>
                  </a:schemeClr>
                </a:solidFill>
                <a:effectLst/>
                <a:latin typeface="Cambria" panose="02040503050406030204" pitchFamily="18" charset="0"/>
                <a:ea typeface="Cambria" panose="02040503050406030204" pitchFamily="18" charset="0"/>
              </a:rPr>
              <a:t>thì</a:t>
            </a:r>
            <a:r>
              <a:rPr lang="vi-VN" sz="3200" b="0" i="0" dirty="0">
                <a:solidFill>
                  <a:schemeClr val="accent2">
                    <a:lumMod val="75000"/>
                  </a:schemeClr>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bạn nên theo học từ khi còn nhỏ.</a:t>
            </a:r>
          </a:p>
        </p:txBody>
      </p:sp>
      <p:sp>
        <p:nvSpPr>
          <p:cNvPr id="9" name="TextBox 8"/>
          <p:cNvSpPr txBox="1"/>
          <p:nvPr/>
        </p:nvSpPr>
        <p:spPr>
          <a:xfrm>
            <a:off x="1303089" y="5211861"/>
            <a:ext cx="10746556" cy="954107"/>
          </a:xfrm>
          <a:prstGeom prst="rect">
            <a:avLst/>
          </a:prstGeom>
          <a:noFill/>
          <a:ln w="38100">
            <a:solidFill>
              <a:srgbClr val="FFC000"/>
            </a:solidFill>
          </a:ln>
        </p:spPr>
        <p:txBody>
          <a:bodyPr wrap="square" rtlCol="0">
            <a:spAutoFit/>
          </a:bodyPr>
          <a:lstStyle/>
          <a:p>
            <a:r>
              <a:rPr lang="en-US" sz="2800" b="1" dirty="0" err="1" smtClean="0">
                <a:solidFill>
                  <a:srgbClr val="3366CC"/>
                </a:solidFill>
                <a:latin typeface="Times New Roman" panose="02020603050405020304" pitchFamily="18" charset="0"/>
                <a:cs typeface="Times New Roman" panose="02020603050405020304" pitchFamily="18" charset="0"/>
              </a:rPr>
              <a:t>Các</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cặp</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từ</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vì</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nên</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mặc</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dù</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nhưng</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p>
          <a:p>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không</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những</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mà</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còn</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nếu</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chemeClr val="accent2">
                    <a:lumMod val="75000"/>
                  </a:schemeClr>
                </a:solidFill>
                <a:latin typeface="Times New Roman" panose="02020603050405020304" pitchFamily="18" charset="0"/>
                <a:cs typeface="Times New Roman" panose="02020603050405020304" pitchFamily="18" charset="0"/>
              </a:rPr>
              <a:t>thì</a:t>
            </a:r>
            <a:r>
              <a:rPr lang="en-US" sz="2800" b="1" dirty="0" smtClean="0">
                <a:solidFill>
                  <a:schemeClr val="accent2">
                    <a:lumMod val="75000"/>
                  </a:schemeClr>
                </a:solidFill>
                <a:latin typeface="Times New Roman" panose="02020603050405020304" pitchFamily="18" charset="0"/>
                <a:cs typeface="Times New Roman" panose="02020603050405020304" pitchFamily="18" charset="0"/>
              </a:rPr>
              <a:t> …” </a:t>
            </a:r>
            <a:r>
              <a:rPr lang="en-US" sz="2800" b="1" dirty="0" err="1" smtClean="0">
                <a:solidFill>
                  <a:srgbClr val="3366CC"/>
                </a:solidFill>
                <a:latin typeface="Times New Roman" panose="02020603050405020304" pitchFamily="18" charset="0"/>
                <a:cs typeface="Times New Roman" panose="02020603050405020304" pitchFamily="18" charset="0"/>
              </a:rPr>
              <a:t>được</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gọi</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là</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các</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cặp</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kết</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từ</a:t>
            </a:r>
            <a:r>
              <a:rPr lang="en-US" sz="2800" b="1" dirty="0" smtClean="0">
                <a:solidFill>
                  <a:srgbClr val="3366CC"/>
                </a:solidFill>
                <a:latin typeface="Times New Roman" panose="02020603050405020304" pitchFamily="18" charset="0"/>
                <a:cs typeface="Times New Roman" panose="02020603050405020304" pitchFamily="18" charset="0"/>
              </a:rPr>
              <a:t>.</a:t>
            </a:r>
            <a:endParaRPr lang="en-US" sz="2800" b="1" dirty="0">
              <a:solidFill>
                <a:srgbClr val="3366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51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Rounded Corners 8"/>
          <p:cNvSpPr/>
          <p:nvPr/>
        </p:nvSpPr>
        <p:spPr>
          <a:xfrm>
            <a:off x="515999"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40" name="Picture 39" descr="A picture containing shap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1429" t="16629" r="1429" b="16629"/>
          <a:stretch>
            <a:fillRect/>
          </a:stretch>
        </p:blipFill>
        <p:spPr>
          <a:xfrm>
            <a:off x="1113886" y="1413000"/>
            <a:ext cx="7264527" cy="4032000"/>
          </a:xfrm>
          <a:prstGeom prst="rect">
            <a:avLst/>
          </a:prstGeom>
        </p:spPr>
      </p:pic>
      <p:grpSp>
        <p:nvGrpSpPr>
          <p:cNvPr id="67" name="Group 66"/>
          <p:cNvGrpSpPr/>
          <p:nvPr/>
        </p:nvGrpSpPr>
        <p:grpSpPr>
          <a:xfrm>
            <a:off x="8098173" y="117001"/>
            <a:ext cx="2030536" cy="2906788"/>
            <a:chOff x="8170079" y="458999"/>
            <a:chExt cx="1995923" cy="2448000"/>
          </a:xfrm>
        </p:grpSpPr>
        <p:pic>
          <p:nvPicPr>
            <p:cNvPr id="65" name="Picture 64"/>
            <p:cNvPicPr>
              <a:picLocks noChangeAspect="1"/>
            </p:cNvPicPr>
            <p:nvPr/>
          </p:nvPicPr>
          <p:blipFill>
            <a:blip r:embed="rId3"/>
            <a:stretch>
              <a:fillRect/>
            </a:stretch>
          </p:blipFill>
          <p:spPr>
            <a:xfrm>
              <a:off x="8170079" y="458999"/>
              <a:ext cx="1945344" cy="2448000"/>
            </a:xfrm>
            <a:prstGeom prst="rect">
              <a:avLst/>
            </a:prstGeom>
          </p:spPr>
        </p:pic>
        <p:sp>
          <p:nvSpPr>
            <p:cNvPr id="66" name="TextBox 65"/>
            <p:cNvSpPr txBox="1"/>
            <p:nvPr/>
          </p:nvSpPr>
          <p:spPr>
            <a:xfrm>
              <a:off x="8221535" y="832311"/>
              <a:ext cx="1944467" cy="12182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Kết</a:t>
              </a: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white"/>
                  </a:solidFill>
                  <a:effectLst/>
                  <a:uLnTx/>
                  <a:uFillTx/>
                  <a:latin typeface="Calibri" panose="020F0502020204030204"/>
                  <a:ea typeface="+mn-ea"/>
                  <a:cs typeface="+mn-cs"/>
                </a:rPr>
                <a:t>luận</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extBox 1"/>
          <p:cNvSpPr txBox="1"/>
          <p:nvPr/>
        </p:nvSpPr>
        <p:spPr>
          <a:xfrm>
            <a:off x="1502147" y="2058018"/>
            <a:ext cx="6482080" cy="3046988"/>
          </a:xfrm>
          <a:prstGeom prst="rect">
            <a:avLst/>
          </a:prstGeom>
          <a:noFill/>
        </p:spPr>
        <p:txBody>
          <a:bodyPr wrap="square" rtlCol="0">
            <a:spAutoFit/>
          </a:bodyPr>
          <a:lstStyle/>
          <a:p>
            <a:pPr algn="just"/>
            <a:r>
              <a:rPr lang="en-US" sz="4800" dirty="0" smtClean="0">
                <a:solidFill>
                  <a:schemeClr val="bg1"/>
                </a:solidFill>
                <a:effectLst/>
                <a:ea typeface="Calibri" panose="020F0502020204030204" pitchFamily="34" charset="0"/>
              </a:rPr>
              <a:t>       </a:t>
            </a:r>
            <a:r>
              <a:rPr lang="en-US" sz="4800" dirty="0" err="1" smtClean="0">
                <a:solidFill>
                  <a:schemeClr val="bg1"/>
                </a:solidFill>
                <a:effectLst/>
                <a:ea typeface="Calibri" panose="020F0502020204030204" pitchFamily="34" charset="0"/>
              </a:rPr>
              <a:t>Các</a:t>
            </a:r>
            <a:r>
              <a:rPr lang="en-US" sz="4800" dirty="0" smtClean="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kết</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từ</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không</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chỉ</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dùng</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đơn</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lẻ</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mà</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có</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thể</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dùng</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thành</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từng</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cặp</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với</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nhau</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để</a:t>
            </a:r>
            <a:r>
              <a:rPr lang="en-US" sz="4800" dirty="0">
                <a:solidFill>
                  <a:schemeClr val="bg1"/>
                </a:solidFill>
                <a:effectLst/>
                <a:ea typeface="Calibri" panose="020F0502020204030204" pitchFamily="34" charset="0"/>
              </a:rPr>
              <a:t> </a:t>
            </a:r>
            <a:r>
              <a:rPr lang="en-US" sz="4800" dirty="0" err="1">
                <a:solidFill>
                  <a:schemeClr val="bg1"/>
                </a:solidFill>
                <a:effectLst/>
                <a:ea typeface="Calibri" panose="020F0502020204030204" pitchFamily="34" charset="0"/>
              </a:rPr>
              <a:t>nối</a:t>
            </a:r>
            <a:r>
              <a:rPr lang="en-US" sz="4800" dirty="0">
                <a:solidFill>
                  <a:schemeClr val="bg1"/>
                </a:solidFill>
                <a:effectLst/>
                <a:ea typeface="Calibri" panose="020F0502020204030204" pitchFamily="34" charset="0"/>
              </a:rPr>
              <a:t>.</a:t>
            </a:r>
            <a:endParaRPr lang="en-US" sz="4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802141" y="1432152"/>
            <a:ext cx="10529888" cy="3098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p:cNvGrpSpPr/>
          <p:nvPr/>
        </p:nvGrpSpPr>
        <p:grpSpPr>
          <a:xfrm>
            <a:off x="597279" y="-91440"/>
            <a:ext cx="11482961" cy="1440723"/>
            <a:chOff x="515999" y="0"/>
            <a:chExt cx="11482961" cy="1113104"/>
          </a:xfrm>
        </p:grpSpPr>
        <p:sp>
          <p:nvSpPr>
            <p:cNvPr id="3" name="Rectangle: Rounded Corners 16"/>
            <p:cNvSpPr/>
            <p:nvPr/>
          </p:nvSpPr>
          <p:spPr>
            <a:xfrm>
              <a:off x="652586" y="458999"/>
              <a:ext cx="11346374"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9AA"/>
                </a:solidFill>
                <a:effectLst/>
                <a:uLnTx/>
                <a:uFillTx/>
                <a:latin typeface="Calibri" panose="020F0502020204030204"/>
                <a:ea typeface="+mn-ea"/>
                <a:cs typeface="+mn-cs"/>
              </a:endParaRPr>
            </a:p>
          </p:txBody>
        </p:sp>
        <p:sp>
          <p:nvSpPr>
            <p:cNvPr id="4" name="TextBox 3"/>
            <p:cNvSpPr txBox="1"/>
            <p:nvPr/>
          </p:nvSpPr>
          <p:spPr>
            <a:xfrm>
              <a:off x="1877908" y="185729"/>
              <a:ext cx="9623211" cy="9273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Tìm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phù</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hợp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mỗi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600" b="0" i="0" u="none" strike="noStrike" kern="1200" cap="none" spc="0" normalizeH="0" baseline="0" noProof="0" dirty="0">
                <a:ln w="0"/>
                <a:solidFill>
                  <a:srgbClr val="4C7716"/>
                </a:solidFill>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8" name="Picture 7" descr="A snail on a leaf&#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a:fillRect/>
            </a:stretch>
          </p:blipFill>
          <p:spPr>
            <a:xfrm flipH="1">
              <a:off x="515999" y="0"/>
              <a:ext cx="1402550" cy="1044000"/>
            </a:xfrm>
            <a:prstGeom prst="rect">
              <a:avLst/>
            </a:prstGeom>
          </p:spPr>
        </p:pic>
      </p:grpSp>
      <p:sp>
        <p:nvSpPr>
          <p:cNvPr id="11" name="TextBox 10"/>
          <p:cNvSpPr txBox="1"/>
          <p:nvPr/>
        </p:nvSpPr>
        <p:spPr>
          <a:xfrm>
            <a:off x="849085" y="1219199"/>
            <a:ext cx="11103429" cy="5264646"/>
          </a:xfrm>
          <a:prstGeom prst="rect">
            <a:avLst/>
          </a:prstGeom>
          <a:noFill/>
        </p:spPr>
        <p:txBody>
          <a:bodyPr wrap="square" rtlCol="0">
            <a:spAutoFit/>
          </a:bodyPr>
          <a:lstStyle/>
          <a:p>
            <a:pPr algn="just">
              <a:lnSpc>
                <a:spcPct val="150000"/>
              </a:lnSpc>
            </a:pPr>
            <a:r>
              <a:rPr lang="vi-VN" sz="3800" b="0" i="0" dirty="0">
                <a:solidFill>
                  <a:srgbClr val="000000"/>
                </a:solidFill>
                <a:effectLst/>
                <a:latin typeface="Calibri" panose="020F0502020204030204" pitchFamily="34" charset="0"/>
                <a:cs typeface="Calibri" panose="020F0502020204030204" pitchFamily="34" charset="0"/>
              </a:rPr>
              <a:t>a. Cậu thích xem phim hài </a:t>
            </a:r>
            <a:r>
              <a:rPr lang="vi-VN" sz="3800" b="1" i="0" dirty="0">
                <a:solidFill>
                  <a:srgbClr val="000000"/>
                </a:solidFill>
                <a:effectLst/>
                <a:latin typeface="Calibri" panose="020F0502020204030204" pitchFamily="34" charset="0"/>
                <a:cs typeface="Calibri" panose="020F0502020204030204" pitchFamily="34" charset="0"/>
              </a:rPr>
              <a:t>hay</a:t>
            </a:r>
            <a:r>
              <a:rPr lang="vi-VN" sz="3800" b="0" i="0" dirty="0">
                <a:solidFill>
                  <a:srgbClr val="000000"/>
                </a:solidFill>
                <a:effectLst/>
                <a:latin typeface="Calibri" panose="020F0502020204030204" pitchFamily="34" charset="0"/>
                <a:cs typeface="Calibri" panose="020F0502020204030204" pitchFamily="34" charset="0"/>
              </a:rPr>
              <a:t> phim hành động?</a:t>
            </a:r>
          </a:p>
          <a:p>
            <a:pPr algn="just">
              <a:lnSpc>
                <a:spcPct val="150000"/>
              </a:lnSpc>
            </a:pPr>
            <a:r>
              <a:rPr lang="vi-VN" sz="3800" b="0" i="0" dirty="0">
                <a:solidFill>
                  <a:srgbClr val="000000"/>
                </a:solidFill>
                <a:effectLst/>
                <a:latin typeface="Calibri" panose="020F0502020204030204" pitchFamily="34" charset="0"/>
                <a:cs typeface="Calibri" panose="020F0502020204030204" pitchFamily="34" charset="0"/>
              </a:rPr>
              <a:t>b. Tranh Đông Hồ giản dị </a:t>
            </a:r>
            <a:r>
              <a:rPr lang="vi-VN" sz="3800" b="1" i="0" dirty="0">
                <a:solidFill>
                  <a:srgbClr val="000000"/>
                </a:solidFill>
                <a:effectLst/>
                <a:latin typeface="Calibri" panose="020F0502020204030204" pitchFamily="34" charset="0"/>
                <a:cs typeface="Calibri" panose="020F0502020204030204" pitchFamily="34" charset="0"/>
              </a:rPr>
              <a:t>mà</a:t>
            </a:r>
            <a:r>
              <a:rPr lang="vi-VN" sz="3800" b="0" i="0" dirty="0">
                <a:solidFill>
                  <a:srgbClr val="000000"/>
                </a:solidFill>
                <a:effectLst/>
                <a:latin typeface="Calibri" panose="020F0502020204030204" pitchFamily="34" charset="0"/>
                <a:cs typeface="Calibri" panose="020F0502020204030204" pitchFamily="34" charset="0"/>
              </a:rPr>
              <a:t> tinh tế.</a:t>
            </a:r>
          </a:p>
          <a:p>
            <a:pPr algn="just">
              <a:lnSpc>
                <a:spcPct val="150000"/>
              </a:lnSpc>
            </a:pPr>
            <a:r>
              <a:rPr lang="vi-VN" sz="3800" b="0" i="0" dirty="0">
                <a:solidFill>
                  <a:srgbClr val="000000"/>
                </a:solidFill>
                <a:effectLst/>
                <a:latin typeface="Calibri" panose="020F0502020204030204" pitchFamily="34" charset="0"/>
                <a:cs typeface="Calibri" panose="020F0502020204030204" pitchFamily="34" charset="0"/>
              </a:rPr>
              <a:t>c. </a:t>
            </a:r>
            <a:r>
              <a:rPr lang="vi-VN" sz="3800" b="1" i="0" dirty="0">
                <a:solidFill>
                  <a:srgbClr val="000000"/>
                </a:solidFill>
                <a:effectLst/>
                <a:latin typeface="Calibri" panose="020F0502020204030204" pitchFamily="34" charset="0"/>
                <a:cs typeface="Calibri" panose="020F0502020204030204" pitchFamily="34" charset="0"/>
              </a:rPr>
              <a:t>Nếu</a:t>
            </a:r>
            <a:r>
              <a:rPr lang="vi-VN" sz="3800" b="0" i="0" dirty="0">
                <a:solidFill>
                  <a:srgbClr val="000000"/>
                </a:solidFill>
                <a:effectLst/>
                <a:latin typeface="Calibri" panose="020F0502020204030204" pitchFamily="34" charset="0"/>
                <a:cs typeface="Calibri" panose="020F0502020204030204" pitchFamily="34" charset="0"/>
              </a:rPr>
              <a:t> bạn muốn chơi pi-a-nô thành thạo </a:t>
            </a:r>
            <a:r>
              <a:rPr lang="vi-VN" sz="3800" b="1" i="0" dirty="0">
                <a:solidFill>
                  <a:srgbClr val="000000"/>
                </a:solidFill>
                <a:effectLst/>
                <a:latin typeface="Calibri" panose="020F0502020204030204" pitchFamily="34" charset="0"/>
                <a:cs typeface="Calibri" panose="020F0502020204030204" pitchFamily="34" charset="0"/>
              </a:rPr>
              <a:t>thì</a:t>
            </a:r>
            <a:r>
              <a:rPr lang="vi-VN" sz="3800" b="0" i="0" dirty="0">
                <a:solidFill>
                  <a:srgbClr val="000000"/>
                </a:solidFill>
                <a:effectLst/>
                <a:latin typeface="Calibri" panose="020F0502020204030204" pitchFamily="34" charset="0"/>
                <a:cs typeface="Calibri" panose="020F0502020204030204" pitchFamily="34" charset="0"/>
              </a:rPr>
              <a:t> bạn phải kiên trì.</a:t>
            </a:r>
          </a:p>
          <a:p>
            <a:pPr algn="just">
              <a:lnSpc>
                <a:spcPct val="150000"/>
              </a:lnSpc>
            </a:pPr>
            <a:r>
              <a:rPr lang="vi-VN" sz="3800" b="0" i="0" dirty="0">
                <a:solidFill>
                  <a:srgbClr val="000000"/>
                </a:solidFill>
                <a:effectLst/>
                <a:latin typeface="Calibri" panose="020F0502020204030204" pitchFamily="34" charset="0"/>
                <a:cs typeface="Calibri" panose="020F0502020204030204" pitchFamily="34" charset="0"/>
              </a:rPr>
              <a:t>d. </a:t>
            </a:r>
            <a:r>
              <a:rPr lang="vi-VN" sz="3800" b="1" i="0" dirty="0">
                <a:solidFill>
                  <a:srgbClr val="000000"/>
                </a:solidFill>
                <a:effectLst/>
                <a:latin typeface="Calibri" panose="020F0502020204030204" pitchFamily="34" charset="0"/>
                <a:cs typeface="Calibri" panose="020F0502020204030204" pitchFamily="34" charset="0"/>
              </a:rPr>
              <a:t>Nhờ</a:t>
            </a:r>
            <a:r>
              <a:rPr lang="vi-VN" sz="3800" b="0" i="0" dirty="0">
                <a:solidFill>
                  <a:srgbClr val="000000"/>
                </a:solidFill>
                <a:effectLst/>
                <a:latin typeface="Calibri" panose="020F0502020204030204" pitchFamily="34" charset="0"/>
                <a:cs typeface="Calibri" panose="020F0502020204030204" pitchFamily="34" charset="0"/>
              </a:rPr>
              <a:t> khổ công luyện tập </a:t>
            </a:r>
            <a:r>
              <a:rPr lang="vi-VN" sz="3800" b="1" i="0" dirty="0">
                <a:solidFill>
                  <a:srgbClr val="000000"/>
                </a:solidFill>
                <a:effectLst/>
                <a:latin typeface="Calibri" panose="020F0502020204030204" pitchFamily="34" charset="0"/>
                <a:cs typeface="Calibri" panose="020F0502020204030204" pitchFamily="34" charset="0"/>
              </a:rPr>
              <a:t>mà</a:t>
            </a:r>
            <a:r>
              <a:rPr lang="vi-VN" sz="3800" b="0" i="0" dirty="0">
                <a:solidFill>
                  <a:srgbClr val="000000"/>
                </a:solidFill>
                <a:effectLst/>
                <a:latin typeface="Calibri" panose="020F0502020204030204" pitchFamily="34" charset="0"/>
                <a:cs typeface="Calibri" panose="020F0502020204030204" pitchFamily="34" charset="0"/>
              </a:rPr>
              <a:t> Lê-ô-nác-đô đa Vin-xi đã trở thành một danh hoạ kiệt xuất của thế giới.</a:t>
            </a:r>
          </a:p>
        </p:txBody>
      </p:sp>
      <p:pic>
        <p:nvPicPr>
          <p:cNvPr id="1026"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02086" y="1055913"/>
            <a:ext cx="140425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19057" y="1937656"/>
            <a:ext cx="140425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2999" y="2764970"/>
            <a:ext cx="140425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67799" y="2797626"/>
            <a:ext cx="140425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2999" y="4463141"/>
            <a:ext cx="1404257" cy="1404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PNG , Bông Hoa, Năm Bông Hoa, Hồng PNG miễn  phí tải tập tin PSDComment và Vecto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43599" y="4463141"/>
            <a:ext cx="1404257" cy="140425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2639505" y="735291"/>
            <a:ext cx="3082565" cy="9427"/>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3"/>
                                        </p:tgtEl>
                                        <p:attrNameLst>
                                          <p:attrName>ppt_x</p:attrName>
                                        </p:attrNameLst>
                                      </p:cBhvr>
                                      <p:tavLst>
                                        <p:tav tm="0">
                                          <p:val>
                                            <p:strVal val="ppt_x"/>
                                          </p:val>
                                        </p:tav>
                                        <p:tav tm="100000">
                                          <p:val>
                                            <p:strVal val="ppt_x"/>
                                          </p:val>
                                        </p:tav>
                                      </p:tavLst>
                                    </p:anim>
                                    <p:anim calcmode="lin" valueType="num">
                                      <p:cBhvr additive="base">
                                        <p:cTn id="24" dur="500"/>
                                        <p:tgtEl>
                                          <p:spTgt spid="13"/>
                                        </p:tgtEl>
                                        <p:attrNameLst>
                                          <p:attrName>ppt_y</p:attrName>
                                        </p:attrNameLst>
                                      </p:cBhvr>
                                      <p:tavLst>
                                        <p:tav tm="0">
                                          <p:val>
                                            <p:strVal val="ppt_y"/>
                                          </p:val>
                                        </p:tav>
                                        <p:tav tm="100000">
                                          <p:val>
                                            <p:strVal val="1+ppt_h/2"/>
                                          </p:val>
                                        </p:tav>
                                      </p:tavLst>
                                    </p:anim>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14"/>
                                        </p:tgtEl>
                                        <p:attrNameLst>
                                          <p:attrName>ppt_x</p:attrName>
                                        </p:attrNameLst>
                                      </p:cBhvr>
                                      <p:tavLst>
                                        <p:tav tm="0">
                                          <p:val>
                                            <p:strVal val="ppt_x"/>
                                          </p:val>
                                        </p:tav>
                                        <p:tav tm="100000">
                                          <p:val>
                                            <p:strVal val="ppt_x"/>
                                          </p:val>
                                        </p:tav>
                                      </p:tavLst>
                                    </p:anim>
                                    <p:anim calcmode="lin" valueType="num">
                                      <p:cBhvr additive="base">
                                        <p:cTn id="30" dur="500"/>
                                        <p:tgtEl>
                                          <p:spTgt spid="14"/>
                                        </p:tgtEl>
                                        <p:attrNameLst>
                                          <p:attrName>ppt_y</p:attrName>
                                        </p:attrNameLst>
                                      </p:cBhvr>
                                      <p:tavLst>
                                        <p:tav tm="0">
                                          <p:val>
                                            <p:strVal val="ppt_y"/>
                                          </p:val>
                                        </p:tav>
                                        <p:tav tm="100000">
                                          <p:val>
                                            <p:strVal val="1+ppt_h/2"/>
                                          </p:val>
                                        </p:tav>
                                      </p:tavLst>
                                    </p:anim>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5"/>
                                        </p:tgtEl>
                                        <p:attrNameLst>
                                          <p:attrName>ppt_x</p:attrName>
                                        </p:attrNameLst>
                                      </p:cBhvr>
                                      <p:tavLst>
                                        <p:tav tm="0">
                                          <p:val>
                                            <p:strVal val="ppt_x"/>
                                          </p:val>
                                        </p:tav>
                                        <p:tav tm="100000">
                                          <p:val>
                                            <p:strVal val="ppt_x"/>
                                          </p:val>
                                        </p:tav>
                                      </p:tavLst>
                                    </p:anim>
                                    <p:anim calcmode="lin" valueType="num">
                                      <p:cBhvr additive="base">
                                        <p:cTn id="36" dur="500"/>
                                        <p:tgtEl>
                                          <p:spTgt spid="15"/>
                                        </p:tgtEl>
                                        <p:attrNameLst>
                                          <p:attrName>ppt_y</p:attrName>
                                        </p:attrNameLst>
                                      </p:cBhvr>
                                      <p:tavLst>
                                        <p:tav tm="0">
                                          <p:val>
                                            <p:strVal val="ppt_y"/>
                                          </p:val>
                                        </p:tav>
                                        <p:tav tm="100000">
                                          <p:val>
                                            <p:strVal val="1+ppt_h/2"/>
                                          </p:val>
                                        </p:tav>
                                      </p:tavLst>
                                    </p:anim>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6"/>
                                        </p:tgtEl>
                                        <p:attrNameLst>
                                          <p:attrName>ppt_x</p:attrName>
                                        </p:attrNameLst>
                                      </p:cBhvr>
                                      <p:tavLst>
                                        <p:tav tm="0">
                                          <p:val>
                                            <p:strVal val="ppt_x"/>
                                          </p:val>
                                        </p:tav>
                                        <p:tav tm="100000">
                                          <p:val>
                                            <p:strVal val="ppt_x"/>
                                          </p:val>
                                        </p:tav>
                                      </p:tavLst>
                                    </p:anim>
                                    <p:anim calcmode="lin" valueType="num">
                                      <p:cBhvr additive="base">
                                        <p:cTn id="42" dur="500"/>
                                        <p:tgtEl>
                                          <p:spTgt spid="16"/>
                                        </p:tgtEl>
                                        <p:attrNameLst>
                                          <p:attrName>ppt_y</p:attrName>
                                        </p:attrNameLst>
                                      </p:cBhvr>
                                      <p:tavLst>
                                        <p:tav tm="0">
                                          <p:val>
                                            <p:strVal val="ppt_y"/>
                                          </p:val>
                                        </p:tav>
                                        <p:tav tm="100000">
                                          <p:val>
                                            <p:strVal val="1+ppt_h/2"/>
                                          </p:val>
                                        </p:tav>
                                      </p:tavLst>
                                    </p:anim>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p:cNvGrpSpPr/>
          <p:nvPr/>
        </p:nvGrpSpPr>
        <p:grpSpPr>
          <a:xfrm>
            <a:off x="597279" y="-91440"/>
            <a:ext cx="11482961" cy="1488362"/>
            <a:chOff x="515999" y="0"/>
            <a:chExt cx="11482961" cy="1149910"/>
          </a:xfrm>
        </p:grpSpPr>
        <p:sp>
          <p:nvSpPr>
            <p:cNvPr id="3" name="Rectangle: Rounded Corners 16"/>
            <p:cNvSpPr/>
            <p:nvPr/>
          </p:nvSpPr>
          <p:spPr>
            <a:xfrm>
              <a:off x="652586" y="458999"/>
              <a:ext cx="11346374"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9AA"/>
                </a:solidFill>
                <a:effectLst/>
                <a:uLnTx/>
                <a:uFillTx/>
                <a:latin typeface="Calibri" panose="020F0502020204030204"/>
                <a:ea typeface="+mn-ea"/>
                <a:cs typeface="+mn-cs"/>
              </a:endParaRPr>
            </a:p>
          </p:txBody>
        </p:sp>
        <p:sp>
          <p:nvSpPr>
            <p:cNvPr id="4" name="TextBox 3"/>
            <p:cNvSpPr txBox="1"/>
            <p:nvPr/>
          </p:nvSpPr>
          <p:spPr>
            <a:xfrm>
              <a:off x="1918549" y="222535"/>
              <a:ext cx="9623211" cy="9273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4.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2 – 3 câu có kết từ để giới thiệu về một trong những bức tranh, bức ảnh dưới đây:</a:t>
              </a:r>
              <a:endParaRPr kumimoji="0" lang="en-US" sz="3600" b="0" i="0" u="none" strike="noStrike" kern="1200" cap="none" spc="0" normalizeH="0" baseline="0" noProof="0" dirty="0">
                <a:ln w="0"/>
                <a:solidFill>
                  <a:srgbClr val="4C7716"/>
                </a:solidFill>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8" name="Picture 7" descr="A snail on a leaf&#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a:fillRect/>
            </a:stretch>
          </p:blipFill>
          <p:spPr>
            <a:xfrm flipH="1">
              <a:off x="515999" y="0"/>
              <a:ext cx="1402550" cy="1044000"/>
            </a:xfrm>
            <a:prstGeom prst="rect">
              <a:avLst/>
            </a:prstGeom>
          </p:spPr>
        </p:pic>
      </p:grpSp>
      <p:pic>
        <p:nvPicPr>
          <p:cNvPr id="9" name="Picture 8"/>
          <p:cNvPicPr>
            <a:picLocks noChangeAspect="1"/>
          </p:cNvPicPr>
          <p:nvPr/>
        </p:nvPicPr>
        <p:blipFill>
          <a:blip r:embed="rId3"/>
          <a:stretch>
            <a:fillRect/>
          </a:stretch>
        </p:blipFill>
        <p:spPr>
          <a:xfrm>
            <a:off x="2318993" y="1396923"/>
            <a:ext cx="8097626" cy="5159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574221" y="1588634"/>
            <a:ext cx="4076700" cy="3571875"/>
          </a:xfrm>
          <a:prstGeom prst="rect">
            <a:avLst/>
          </a:prstGeom>
        </p:spPr>
      </p:pic>
      <p:pic>
        <p:nvPicPr>
          <p:cNvPr id="11" name="Picture 10" descr="A picture containing shape&#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429" t="16629" r="1429" b="16629"/>
          <a:stretch>
            <a:fillRect/>
          </a:stretch>
        </p:blipFill>
        <p:spPr>
          <a:xfrm>
            <a:off x="4822371" y="806313"/>
            <a:ext cx="6912429" cy="5246143"/>
          </a:xfrm>
          <a:prstGeom prst="rect">
            <a:avLst/>
          </a:prstGeom>
        </p:spPr>
      </p:pic>
      <p:sp>
        <p:nvSpPr>
          <p:cNvPr id="12" name="TextBox 11"/>
          <p:cNvSpPr txBox="1"/>
          <p:nvPr/>
        </p:nvSpPr>
        <p:spPr>
          <a:xfrm>
            <a:off x="5148942" y="1088571"/>
            <a:ext cx="6368143" cy="4524315"/>
          </a:xfrm>
          <a:prstGeom prst="rect">
            <a:avLst/>
          </a:prstGeom>
          <a:noFill/>
        </p:spPr>
        <p:txBody>
          <a:bodyPr wrap="square" rtlCol="0">
            <a:spAutoFit/>
          </a:bodyPr>
          <a:lstStyle/>
          <a:p>
            <a:pPr algn="just"/>
            <a:r>
              <a:rPr lang="vi-VN" sz="3200" dirty="0">
                <a:solidFill>
                  <a:schemeClr val="bg1"/>
                </a:solidFill>
              </a:rPr>
              <a:t>Tác phẩm điêu khắc Những người tắm biển của Pi-cát-xô thật độc đáo. Ông thể hiện ý tưởng người đi tắm biển chỉ bằng các hình tam giác, hình chữ nhật hoặc hình tròn. Đây là sự sáng tạo của riêng ông, trừu tượng, khó hiểu nhưng hấp dẫn. (Kết từ: của, bằng, hoặc, nhưng)</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grpSp>
        <p:nvGrpSpPr>
          <p:cNvPr id="37" name="Group 36"/>
          <p:cNvGrpSpPr/>
          <p:nvPr/>
        </p:nvGrpSpPr>
        <p:grpSpPr>
          <a:xfrm rot="20810244">
            <a:off x="5206027" y="176444"/>
            <a:ext cx="3532482" cy="3191393"/>
            <a:chOff x="6135169" y="458999"/>
            <a:chExt cx="3044096" cy="3312000"/>
          </a:xfrm>
        </p:grpSpPr>
        <p:pic>
          <p:nvPicPr>
            <p:cNvPr id="35" name="Picture 3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135169" y="458999"/>
              <a:ext cx="3044096" cy="3312000"/>
            </a:xfrm>
            <a:prstGeom prst="rect">
              <a:avLst/>
            </a:prstGeom>
          </p:spPr>
        </p:pic>
        <p:sp>
          <p:nvSpPr>
            <p:cNvPr id="36" name="TextBox 35"/>
            <p:cNvSpPr txBox="1"/>
            <p:nvPr/>
          </p:nvSpPr>
          <p:spPr>
            <a:xfrm rot="789756">
              <a:off x="6177472" y="1424254"/>
              <a:ext cx="2995999" cy="1200329"/>
            </a:xfrm>
            <a:prstGeom prst="rect">
              <a:avLst/>
            </a:prstGeom>
            <a:noFill/>
          </p:spPr>
          <p:txBody>
            <a:bodyPr wrap="square" rtlCol="0">
              <a:spAutoFit/>
            </a:bodyPr>
            <a:lstStyle/>
            <a:p>
              <a:pPr marL="0" marR="0" algn="ctr">
                <a:spcBef>
                  <a:spcPts val="0"/>
                </a:spcBef>
                <a:spcAft>
                  <a:spcPts val="800"/>
                </a:spcAft>
              </a:pPr>
              <a:r>
                <a:rPr lang="en-US" sz="3600" b="1" kern="100" dirty="0" err="1">
                  <a:effectLst/>
                  <a:ea typeface="Calibri" panose="020F0502020204030204" pitchFamily="34" charset="0"/>
                  <a:cs typeface="Times New Roman" panose="02020603050405020304" pitchFamily="18" charset="0"/>
                </a:rPr>
                <a:t>Kể</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tên</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những</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từ</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loại</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em</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đã</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học</a:t>
              </a:r>
              <a:r>
                <a:rPr lang="en-US" sz="3600" b="1" kern="100" dirty="0">
                  <a:effectLst/>
                  <a:ea typeface="Calibri" panose="020F0502020204030204" pitchFamily="34" charset="0"/>
                  <a:cs typeface="Times New Roman" panose="02020603050405020304" pitchFamily="18" charset="0"/>
                </a:rPr>
                <a:t>?</a:t>
              </a:r>
            </a:p>
          </p:txBody>
        </p:sp>
      </p:grpSp>
      <p:sp>
        <p:nvSpPr>
          <p:cNvPr id="2" name="TextBox 1"/>
          <p:cNvSpPr txBox="1"/>
          <p:nvPr/>
        </p:nvSpPr>
        <p:spPr>
          <a:xfrm>
            <a:off x="803357" y="3419057"/>
            <a:ext cx="5768479" cy="1569660"/>
          </a:xfrm>
          <a:custGeom>
            <a:avLst/>
            <a:gdLst>
              <a:gd name="connsiteX0" fmla="*/ 0 w 5768479"/>
              <a:gd name="connsiteY0" fmla="*/ 187289 h 1123712"/>
              <a:gd name="connsiteX1" fmla="*/ 187289 w 5768479"/>
              <a:gd name="connsiteY1" fmla="*/ 0 h 1123712"/>
              <a:gd name="connsiteX2" fmla="*/ 786611 w 5768479"/>
              <a:gd name="connsiteY2" fmla="*/ 0 h 1123712"/>
              <a:gd name="connsiteX3" fmla="*/ 1439873 w 5768479"/>
              <a:gd name="connsiteY3" fmla="*/ 0 h 1123712"/>
              <a:gd name="connsiteX4" fmla="*/ 2147073 w 5768479"/>
              <a:gd name="connsiteY4" fmla="*/ 0 h 1123712"/>
              <a:gd name="connsiteX5" fmla="*/ 2638517 w 5768479"/>
              <a:gd name="connsiteY5" fmla="*/ 0 h 1123712"/>
              <a:gd name="connsiteX6" fmla="*/ 3345718 w 5768479"/>
              <a:gd name="connsiteY6" fmla="*/ 0 h 1123712"/>
              <a:gd name="connsiteX7" fmla="*/ 3945040 w 5768479"/>
              <a:gd name="connsiteY7" fmla="*/ 0 h 1123712"/>
              <a:gd name="connsiteX8" fmla="*/ 4490423 w 5768479"/>
              <a:gd name="connsiteY8" fmla="*/ 0 h 1123712"/>
              <a:gd name="connsiteX9" fmla="*/ 5581190 w 5768479"/>
              <a:gd name="connsiteY9" fmla="*/ 0 h 1123712"/>
              <a:gd name="connsiteX10" fmla="*/ 5768479 w 5768479"/>
              <a:gd name="connsiteY10" fmla="*/ 187289 h 1123712"/>
              <a:gd name="connsiteX11" fmla="*/ 5768479 w 5768479"/>
              <a:gd name="connsiteY11" fmla="*/ 569347 h 1123712"/>
              <a:gd name="connsiteX12" fmla="*/ 5768479 w 5768479"/>
              <a:gd name="connsiteY12" fmla="*/ 936423 h 1123712"/>
              <a:gd name="connsiteX13" fmla="*/ 5581190 w 5768479"/>
              <a:gd name="connsiteY13" fmla="*/ 1123712 h 1123712"/>
              <a:gd name="connsiteX14" fmla="*/ 5035807 w 5768479"/>
              <a:gd name="connsiteY14" fmla="*/ 1123712 h 1123712"/>
              <a:gd name="connsiteX15" fmla="*/ 4544362 w 5768479"/>
              <a:gd name="connsiteY15" fmla="*/ 1123712 h 1123712"/>
              <a:gd name="connsiteX16" fmla="*/ 4052918 w 5768479"/>
              <a:gd name="connsiteY16" fmla="*/ 1123712 h 1123712"/>
              <a:gd name="connsiteX17" fmla="*/ 3561474 w 5768479"/>
              <a:gd name="connsiteY17" fmla="*/ 1123712 h 1123712"/>
              <a:gd name="connsiteX18" fmla="*/ 3016090 w 5768479"/>
              <a:gd name="connsiteY18" fmla="*/ 1123712 h 1123712"/>
              <a:gd name="connsiteX19" fmla="*/ 2578585 w 5768479"/>
              <a:gd name="connsiteY19" fmla="*/ 1123712 h 1123712"/>
              <a:gd name="connsiteX20" fmla="*/ 1871385 w 5768479"/>
              <a:gd name="connsiteY20" fmla="*/ 1123712 h 1123712"/>
              <a:gd name="connsiteX21" fmla="*/ 1326001 w 5768479"/>
              <a:gd name="connsiteY21" fmla="*/ 1123712 h 1123712"/>
              <a:gd name="connsiteX22" fmla="*/ 187289 w 5768479"/>
              <a:gd name="connsiteY22" fmla="*/ 1123712 h 1123712"/>
              <a:gd name="connsiteX23" fmla="*/ 0 w 5768479"/>
              <a:gd name="connsiteY23" fmla="*/ 936423 h 1123712"/>
              <a:gd name="connsiteX24" fmla="*/ 0 w 5768479"/>
              <a:gd name="connsiteY24" fmla="*/ 576839 h 1123712"/>
              <a:gd name="connsiteX25" fmla="*/ 0 w 5768479"/>
              <a:gd name="connsiteY25"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68479" h="1123712" fill="none" extrusionOk="0">
                <a:moveTo>
                  <a:pt x="0" y="187289"/>
                </a:moveTo>
                <a:cubicBezTo>
                  <a:pt x="1540" y="85769"/>
                  <a:pt x="70435" y="15054"/>
                  <a:pt x="187289" y="0"/>
                </a:cubicBezTo>
                <a:cubicBezTo>
                  <a:pt x="448142" y="-27068"/>
                  <a:pt x="642688" y="44378"/>
                  <a:pt x="786611" y="0"/>
                </a:cubicBezTo>
                <a:cubicBezTo>
                  <a:pt x="930534" y="-44378"/>
                  <a:pt x="1228340" y="35922"/>
                  <a:pt x="1439873" y="0"/>
                </a:cubicBezTo>
                <a:cubicBezTo>
                  <a:pt x="1651406" y="-35922"/>
                  <a:pt x="1989641" y="71695"/>
                  <a:pt x="2147073" y="0"/>
                </a:cubicBezTo>
                <a:cubicBezTo>
                  <a:pt x="2304505" y="-71695"/>
                  <a:pt x="2457081" y="22494"/>
                  <a:pt x="2638517" y="0"/>
                </a:cubicBezTo>
                <a:cubicBezTo>
                  <a:pt x="2819953" y="-22494"/>
                  <a:pt x="3068790" y="51320"/>
                  <a:pt x="3345718" y="0"/>
                </a:cubicBezTo>
                <a:cubicBezTo>
                  <a:pt x="3622646" y="-51320"/>
                  <a:pt x="3684148" y="46998"/>
                  <a:pt x="3945040" y="0"/>
                </a:cubicBezTo>
                <a:cubicBezTo>
                  <a:pt x="4205932" y="-46998"/>
                  <a:pt x="4231001" y="48699"/>
                  <a:pt x="4490423" y="0"/>
                </a:cubicBezTo>
                <a:cubicBezTo>
                  <a:pt x="4749845" y="-48699"/>
                  <a:pt x="5213645" y="124988"/>
                  <a:pt x="5581190" y="0"/>
                </a:cubicBezTo>
                <a:cubicBezTo>
                  <a:pt x="5691428" y="17559"/>
                  <a:pt x="5770628" y="91109"/>
                  <a:pt x="5768479" y="187289"/>
                </a:cubicBezTo>
                <a:cubicBezTo>
                  <a:pt x="5790762" y="317731"/>
                  <a:pt x="5727029" y="418559"/>
                  <a:pt x="5768479" y="569347"/>
                </a:cubicBezTo>
                <a:cubicBezTo>
                  <a:pt x="5809929" y="720135"/>
                  <a:pt x="5735524" y="760922"/>
                  <a:pt x="5768479" y="936423"/>
                </a:cubicBezTo>
                <a:cubicBezTo>
                  <a:pt x="5779401" y="1046513"/>
                  <a:pt x="5685464" y="1151866"/>
                  <a:pt x="5581190" y="1123712"/>
                </a:cubicBezTo>
                <a:cubicBezTo>
                  <a:pt x="5341477" y="1176762"/>
                  <a:pt x="5230096" y="1065787"/>
                  <a:pt x="5035807" y="1123712"/>
                </a:cubicBezTo>
                <a:cubicBezTo>
                  <a:pt x="4841518" y="1181637"/>
                  <a:pt x="4786030" y="1112026"/>
                  <a:pt x="4544362" y="1123712"/>
                </a:cubicBezTo>
                <a:cubicBezTo>
                  <a:pt x="4302694" y="1135398"/>
                  <a:pt x="4255643" y="1098555"/>
                  <a:pt x="4052918" y="1123712"/>
                </a:cubicBezTo>
                <a:cubicBezTo>
                  <a:pt x="3850193" y="1148869"/>
                  <a:pt x="3707388" y="1108623"/>
                  <a:pt x="3561474" y="1123712"/>
                </a:cubicBezTo>
                <a:cubicBezTo>
                  <a:pt x="3415560" y="1138801"/>
                  <a:pt x="3269236" y="1095091"/>
                  <a:pt x="3016090" y="1123712"/>
                </a:cubicBezTo>
                <a:cubicBezTo>
                  <a:pt x="2762944" y="1152333"/>
                  <a:pt x="2772178" y="1095367"/>
                  <a:pt x="2578585" y="1123712"/>
                </a:cubicBezTo>
                <a:cubicBezTo>
                  <a:pt x="2384993" y="1152057"/>
                  <a:pt x="2038116" y="1073267"/>
                  <a:pt x="1871385" y="1123712"/>
                </a:cubicBezTo>
                <a:cubicBezTo>
                  <a:pt x="1704654" y="1174157"/>
                  <a:pt x="1500106" y="1091111"/>
                  <a:pt x="1326001" y="1123712"/>
                </a:cubicBezTo>
                <a:cubicBezTo>
                  <a:pt x="1151896" y="1156313"/>
                  <a:pt x="560936" y="1058730"/>
                  <a:pt x="187289" y="1123712"/>
                </a:cubicBezTo>
                <a:cubicBezTo>
                  <a:pt x="86122" y="1134408"/>
                  <a:pt x="-4575" y="1032603"/>
                  <a:pt x="0" y="936423"/>
                </a:cubicBezTo>
                <a:cubicBezTo>
                  <a:pt x="-9377" y="759844"/>
                  <a:pt x="19100" y="707580"/>
                  <a:pt x="0" y="576839"/>
                </a:cubicBezTo>
                <a:cubicBezTo>
                  <a:pt x="-19100" y="446098"/>
                  <a:pt x="37533" y="369105"/>
                  <a:pt x="0" y="187289"/>
                </a:cubicBezTo>
                <a:close/>
              </a:path>
              <a:path w="5768479" h="1123712" stroke="0" extrusionOk="0">
                <a:moveTo>
                  <a:pt x="0" y="187289"/>
                </a:moveTo>
                <a:cubicBezTo>
                  <a:pt x="12980" y="97226"/>
                  <a:pt x="89601" y="26199"/>
                  <a:pt x="187289" y="0"/>
                </a:cubicBezTo>
                <a:cubicBezTo>
                  <a:pt x="348871" y="-18738"/>
                  <a:pt x="530566" y="14702"/>
                  <a:pt x="786611" y="0"/>
                </a:cubicBezTo>
                <a:cubicBezTo>
                  <a:pt x="1042656" y="-14702"/>
                  <a:pt x="1296842" y="83261"/>
                  <a:pt x="1493812" y="0"/>
                </a:cubicBezTo>
                <a:cubicBezTo>
                  <a:pt x="1690782" y="-83261"/>
                  <a:pt x="1896826" y="58847"/>
                  <a:pt x="2201012" y="0"/>
                </a:cubicBezTo>
                <a:cubicBezTo>
                  <a:pt x="2505198" y="-58847"/>
                  <a:pt x="2514654" y="14848"/>
                  <a:pt x="2638517" y="0"/>
                </a:cubicBezTo>
                <a:cubicBezTo>
                  <a:pt x="2762381" y="-14848"/>
                  <a:pt x="2981904" y="31851"/>
                  <a:pt x="3129962" y="0"/>
                </a:cubicBezTo>
                <a:cubicBezTo>
                  <a:pt x="3278020" y="-31851"/>
                  <a:pt x="3498064" y="56513"/>
                  <a:pt x="3675345" y="0"/>
                </a:cubicBezTo>
                <a:cubicBezTo>
                  <a:pt x="3852626" y="-56513"/>
                  <a:pt x="4035130" y="47630"/>
                  <a:pt x="4220728" y="0"/>
                </a:cubicBezTo>
                <a:cubicBezTo>
                  <a:pt x="4406326" y="-47630"/>
                  <a:pt x="4551186" y="46656"/>
                  <a:pt x="4658234" y="0"/>
                </a:cubicBezTo>
                <a:cubicBezTo>
                  <a:pt x="4765282" y="-46656"/>
                  <a:pt x="5281529" y="41744"/>
                  <a:pt x="5581190" y="0"/>
                </a:cubicBezTo>
                <a:cubicBezTo>
                  <a:pt x="5671413" y="-552"/>
                  <a:pt x="5783037" y="97926"/>
                  <a:pt x="5768479" y="187289"/>
                </a:cubicBezTo>
                <a:cubicBezTo>
                  <a:pt x="5799412" y="297259"/>
                  <a:pt x="5756859" y="460769"/>
                  <a:pt x="5768479" y="546873"/>
                </a:cubicBezTo>
                <a:cubicBezTo>
                  <a:pt x="5780099" y="632977"/>
                  <a:pt x="5736688" y="837297"/>
                  <a:pt x="5768479" y="936423"/>
                </a:cubicBezTo>
                <a:cubicBezTo>
                  <a:pt x="5778743" y="1042236"/>
                  <a:pt x="5665878" y="1103914"/>
                  <a:pt x="5581190" y="1123712"/>
                </a:cubicBezTo>
                <a:cubicBezTo>
                  <a:pt x="5283597" y="1189216"/>
                  <a:pt x="5050967" y="1077420"/>
                  <a:pt x="4873990" y="1123712"/>
                </a:cubicBezTo>
                <a:cubicBezTo>
                  <a:pt x="4697013" y="1170004"/>
                  <a:pt x="4415869" y="1055251"/>
                  <a:pt x="4274667" y="1123712"/>
                </a:cubicBezTo>
                <a:cubicBezTo>
                  <a:pt x="4133465" y="1192173"/>
                  <a:pt x="4034821" y="1096450"/>
                  <a:pt x="3837162" y="1123712"/>
                </a:cubicBezTo>
                <a:cubicBezTo>
                  <a:pt x="3639503" y="1150974"/>
                  <a:pt x="3535772" y="1088096"/>
                  <a:pt x="3399657" y="1123712"/>
                </a:cubicBezTo>
                <a:cubicBezTo>
                  <a:pt x="3263542" y="1159328"/>
                  <a:pt x="3019301" y="1110213"/>
                  <a:pt x="2854273" y="1123712"/>
                </a:cubicBezTo>
                <a:cubicBezTo>
                  <a:pt x="2689245" y="1137211"/>
                  <a:pt x="2559336" y="1105852"/>
                  <a:pt x="2362829" y="1123712"/>
                </a:cubicBezTo>
                <a:cubicBezTo>
                  <a:pt x="2166322" y="1141572"/>
                  <a:pt x="2000064" y="1058428"/>
                  <a:pt x="1709568" y="1123712"/>
                </a:cubicBezTo>
                <a:cubicBezTo>
                  <a:pt x="1419072" y="1188996"/>
                  <a:pt x="1359880" y="1112265"/>
                  <a:pt x="1272062" y="1123712"/>
                </a:cubicBezTo>
                <a:cubicBezTo>
                  <a:pt x="1184244" y="1135159"/>
                  <a:pt x="940901" y="1100119"/>
                  <a:pt x="780618" y="1123712"/>
                </a:cubicBezTo>
                <a:cubicBezTo>
                  <a:pt x="620335" y="1147305"/>
                  <a:pt x="329593" y="1098350"/>
                  <a:pt x="187289" y="1123712"/>
                </a:cubicBezTo>
                <a:cubicBezTo>
                  <a:pt x="63753" y="1113363"/>
                  <a:pt x="-11108" y="1048988"/>
                  <a:pt x="0" y="936423"/>
                </a:cubicBezTo>
                <a:cubicBezTo>
                  <a:pt x="-29844" y="859515"/>
                  <a:pt x="22707" y="739356"/>
                  <a:pt x="0" y="554365"/>
                </a:cubicBezTo>
                <a:cubicBezTo>
                  <a:pt x="-22707" y="369374"/>
                  <a:pt x="24563" y="345156"/>
                  <a:pt x="0" y="187289"/>
                </a:cubicBezTo>
                <a:close/>
              </a:path>
            </a:pathLst>
          </a:custGeom>
          <a:solidFill>
            <a:srgbClr val="FFD5E6"/>
          </a:solidFill>
          <a:ln w="19050">
            <a:solidFill>
              <a:schemeClr val="bg1"/>
            </a:solidFill>
          </a:ln>
        </p:spPr>
        <p:txBody>
          <a:bodyPr wrap="square">
            <a:spAutoFit/>
          </a:bodyPr>
          <a:lstStyle/>
          <a:p>
            <a:pPr algn="just"/>
            <a:r>
              <a:rPr lang="en-US" sz="4800" b="1" dirty="0" err="1">
                <a:solidFill>
                  <a:srgbClr val="FF0066"/>
                </a:solidFill>
                <a:latin typeface="Calibri" panose="020F0502020204030204" pitchFamily="34" charset="0"/>
                <a:cs typeface="Calibri" panose="020F0502020204030204" pitchFamily="34" charset="0"/>
              </a:rPr>
              <a:t>d</a:t>
            </a:r>
            <a:r>
              <a:rPr lang="en-US" sz="4800" b="1" dirty="0" err="1" smtClean="0">
                <a:solidFill>
                  <a:srgbClr val="FF0066"/>
                </a:solidFill>
                <a:latin typeface="Calibri" panose="020F0502020204030204" pitchFamily="34" charset="0"/>
                <a:cs typeface="Calibri" panose="020F0502020204030204" pitchFamily="34" charset="0"/>
              </a:rPr>
              <a:t>anh</a:t>
            </a:r>
            <a:r>
              <a:rPr lang="en-US" sz="4800" b="1" dirty="0" smtClean="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từ</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động</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từ</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tính</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từ</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đại</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từ</a:t>
            </a:r>
            <a:r>
              <a:rPr lang="en-US" sz="4800" b="1" dirty="0">
                <a:solidFill>
                  <a:srgbClr val="FF0066"/>
                </a:solidFill>
                <a:latin typeface="Calibri" panose="020F0502020204030204" pitchFamily="34" charset="0"/>
                <a:cs typeface="Calibri" panose="020F0502020204030204" pitchFamily="34" charset="0"/>
              </a:rPr>
              <a:t>.</a:t>
            </a:r>
            <a:endParaRPr lang="vi-VN" sz="4800" b="1" dirty="0">
              <a:solidFill>
                <a:srgbClr val="FF0066"/>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516000" y="459000"/>
            <a:ext cx="11160000" cy="594000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37" name="Group 36"/>
          <p:cNvGrpSpPr/>
          <p:nvPr/>
        </p:nvGrpSpPr>
        <p:grpSpPr>
          <a:xfrm rot="20810244">
            <a:off x="4760131" y="246412"/>
            <a:ext cx="4002503" cy="3312000"/>
            <a:chOff x="6135169" y="458999"/>
            <a:chExt cx="3044096" cy="3312000"/>
          </a:xfrm>
        </p:grpSpPr>
        <p:pic>
          <p:nvPicPr>
            <p:cNvPr id="35" name="Picture 3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135169" y="458999"/>
              <a:ext cx="3044096" cy="3312000"/>
            </a:xfrm>
            <a:prstGeom prst="rect">
              <a:avLst/>
            </a:prstGeom>
          </p:spPr>
        </p:pic>
        <p:sp>
          <p:nvSpPr>
            <p:cNvPr id="36" name="TextBox 35"/>
            <p:cNvSpPr txBox="1"/>
            <p:nvPr/>
          </p:nvSpPr>
          <p:spPr>
            <a:xfrm rot="789756">
              <a:off x="6297087" y="1227773"/>
              <a:ext cx="2750904" cy="1754326"/>
            </a:xfrm>
            <a:prstGeom prst="rect">
              <a:avLst/>
            </a:prstGeom>
            <a:noFill/>
          </p:spPr>
          <p:txBody>
            <a:bodyPr wrap="square" rtlCol="0">
              <a:spAutoFit/>
            </a:bodyPr>
            <a:lstStyle/>
            <a:p>
              <a:pPr marL="0" marR="0" algn="ctr">
                <a:spcBef>
                  <a:spcPts val="0"/>
                </a:spcBef>
                <a:spcAft>
                  <a:spcPts val="800"/>
                </a:spcAft>
              </a:pPr>
              <a:r>
                <a:rPr lang="en-US" sz="3600" b="1" kern="100" dirty="0" smtClean="0">
                  <a:effectLst/>
                  <a:ea typeface="Calibri" panose="020F0502020204030204" pitchFamily="34" charset="0"/>
                  <a:cs typeface="Times New Roman" panose="02020603050405020304" pitchFamily="18" charset="0"/>
                </a:rPr>
                <a:t>  </a:t>
              </a:r>
              <a:r>
                <a:rPr lang="en-US" sz="3600" b="1" kern="100" dirty="0" err="1" smtClean="0">
                  <a:effectLst/>
                  <a:ea typeface="Calibri" panose="020F0502020204030204" pitchFamily="34" charset="0"/>
                  <a:cs typeface="Times New Roman" panose="02020603050405020304" pitchFamily="18" charset="0"/>
                </a:rPr>
                <a:t>Lấy</a:t>
              </a:r>
              <a:r>
                <a:rPr lang="en-US" sz="3600" b="1" kern="100" dirty="0" smtClean="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ví</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dụ</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về</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danh</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từ</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động</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từ</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tính</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từ</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đại</a:t>
              </a:r>
              <a:r>
                <a:rPr lang="en-US" sz="3600" b="1" kern="100" dirty="0">
                  <a:effectLst/>
                  <a:ea typeface="Calibri" panose="020F0502020204030204" pitchFamily="34" charset="0"/>
                  <a:cs typeface="Times New Roman" panose="02020603050405020304" pitchFamily="18" charset="0"/>
                </a:rPr>
                <a:t> </a:t>
              </a:r>
              <a:r>
                <a:rPr lang="en-US" sz="3600" b="1" kern="100" dirty="0" err="1">
                  <a:effectLst/>
                  <a:ea typeface="Calibri" panose="020F0502020204030204" pitchFamily="34" charset="0"/>
                  <a:cs typeface="Times New Roman" panose="02020603050405020304" pitchFamily="18" charset="0"/>
                </a:rPr>
                <a:t>từ</a:t>
              </a:r>
              <a:r>
                <a:rPr lang="en-US" sz="3600" b="1" kern="100" dirty="0">
                  <a:effectLst/>
                  <a:ea typeface="Calibri" panose="020F0502020204030204" pitchFamily="34" charset="0"/>
                  <a:cs typeface="Times New Roman" panose="02020603050405020304" pitchFamily="18"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srcRect l="6254" t="15789" r="5161" b="9210"/>
          <a:stretch>
            <a:fillRect/>
          </a:stretch>
        </p:blipFill>
        <p:spPr>
          <a:xfrm>
            <a:off x="2844800" y="135770"/>
            <a:ext cx="9211634" cy="6518247"/>
          </a:xfrm>
          <a:prstGeom prst="rect">
            <a:avLst/>
          </a:prstGeom>
        </p:spPr>
      </p:pic>
      <p:pic>
        <p:nvPicPr>
          <p:cNvPr id="6" name="Picture 5"/>
          <p:cNvPicPr>
            <a:picLocks noChangeAspect="1"/>
          </p:cNvPicPr>
          <p:nvPr/>
        </p:nvPicPr>
        <p:blipFill>
          <a:blip r:embed="rId3"/>
          <a:stretch>
            <a:fillRect/>
          </a:stretch>
        </p:blipFill>
        <p:spPr>
          <a:xfrm>
            <a:off x="5083878" y="686781"/>
            <a:ext cx="4279763" cy="810838"/>
          </a:xfrm>
          <a:prstGeom prst="rect">
            <a:avLst/>
          </a:prstGeom>
        </p:spPr>
      </p:pic>
      <p:pic>
        <p:nvPicPr>
          <p:cNvPr id="8" name="Picture 7"/>
          <p:cNvPicPr>
            <a:picLocks noChangeAspect="1"/>
          </p:cNvPicPr>
          <p:nvPr/>
        </p:nvPicPr>
        <p:blipFill>
          <a:blip r:embed="rId4"/>
          <a:stretch>
            <a:fillRect/>
          </a:stretch>
        </p:blipFill>
        <p:spPr>
          <a:xfrm>
            <a:off x="7956158" y="5068797"/>
            <a:ext cx="3188484" cy="621846"/>
          </a:xfrm>
          <a:prstGeom prst="rect">
            <a:avLst/>
          </a:prstGeom>
        </p:spPr>
      </p:pic>
      <p:pic>
        <p:nvPicPr>
          <p:cNvPr id="9" name="Picture 8"/>
          <p:cNvPicPr>
            <a:picLocks noChangeAspect="1"/>
          </p:cNvPicPr>
          <p:nvPr/>
        </p:nvPicPr>
        <p:blipFill>
          <a:blip r:embed="rId5"/>
          <a:stretch>
            <a:fillRect/>
          </a:stretch>
        </p:blipFill>
        <p:spPr>
          <a:xfrm>
            <a:off x="2578208" y="798345"/>
            <a:ext cx="9230144" cy="53222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picture containing ic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229" y="820895"/>
            <a:ext cx="6997363" cy="5940000"/>
          </a:xfrm>
          <a:prstGeom prst="rect">
            <a:avLst/>
          </a:prstGeom>
        </p:spPr>
      </p:pic>
      <p:pic>
        <p:nvPicPr>
          <p:cNvPr id="6" name="Picture 5" descr="A neon colored word on a black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804" y="2068204"/>
            <a:ext cx="5490969" cy="1866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360680" y="27432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8E76"/>
              </a:solidFill>
            </a:endParaRPr>
          </a:p>
        </p:txBody>
      </p:sp>
      <p:grpSp>
        <p:nvGrpSpPr>
          <p:cNvPr id="2" name="Group 1"/>
          <p:cNvGrpSpPr/>
          <p:nvPr/>
        </p:nvGrpSpPr>
        <p:grpSpPr>
          <a:xfrm>
            <a:off x="597279" y="-91440"/>
            <a:ext cx="11482961" cy="1044000"/>
            <a:chOff x="515999" y="0"/>
            <a:chExt cx="11482961" cy="1044000"/>
          </a:xfrm>
        </p:grpSpPr>
        <p:sp>
          <p:nvSpPr>
            <p:cNvPr id="3" name="Rectangle: Rounded Corners 16"/>
            <p:cNvSpPr/>
            <p:nvPr/>
          </p:nvSpPr>
          <p:spPr>
            <a:xfrm>
              <a:off x="652586" y="458999"/>
              <a:ext cx="11346374"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F9AA"/>
                </a:solidFill>
              </a:endParaRPr>
            </a:p>
          </p:txBody>
        </p:sp>
        <p:sp>
          <p:nvSpPr>
            <p:cNvPr id="4" name="TextBox 3"/>
            <p:cNvSpPr txBox="1"/>
            <p:nvPr/>
          </p:nvSpPr>
          <p:spPr>
            <a:xfrm>
              <a:off x="1918548" y="397669"/>
              <a:ext cx="9623211"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1. C</a:t>
              </a:r>
              <a:r>
                <a:rPr lang="vi-VN" sz="3600" b="0" i="0" dirty="0">
                  <a:solidFill>
                    <a:srgbClr val="000000"/>
                  </a:solidFill>
                  <a:effectLst/>
                  <a:latin typeface="Cambria" panose="02040503050406030204" pitchFamily="18" charset="0"/>
                  <a:ea typeface="Cambria" panose="02040503050406030204" pitchFamily="18" charset="0"/>
                </a:rPr>
                <a:t>ác từ in đậm dưới đây được dùng để làm gì?</a:t>
              </a:r>
              <a:endParaRPr lang="en-US" sz="3600" dirty="0">
                <a:ln w="0"/>
                <a:solidFill>
                  <a:srgbClr val="4C7716"/>
                </a:solidFill>
                <a:latin typeface="Cambria" panose="02040503050406030204" pitchFamily="18" charset="0"/>
                <a:ea typeface="Cambria" panose="02040503050406030204" pitchFamily="18" charset="0"/>
                <a:cs typeface="LNTH-LuoLuoNotangYuanTi 1" pitchFamily="2" charset="-128"/>
              </a:endParaRPr>
            </a:p>
          </p:txBody>
        </p:sp>
        <p:pic>
          <p:nvPicPr>
            <p:cNvPr id="8" name="Picture 7" descr="A snail on a leaf&#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a:fillRect/>
            </a:stretch>
          </p:blipFill>
          <p:spPr>
            <a:xfrm flipH="1">
              <a:off x="515999" y="0"/>
              <a:ext cx="1402550" cy="1044000"/>
            </a:xfrm>
            <a:prstGeom prst="rect">
              <a:avLst/>
            </a:prstGeom>
          </p:spPr>
        </p:pic>
      </p:grpSp>
      <p:sp>
        <p:nvSpPr>
          <p:cNvPr id="13" name="TextBox 12"/>
          <p:cNvSpPr txBox="1"/>
          <p:nvPr/>
        </p:nvSpPr>
        <p:spPr>
          <a:xfrm>
            <a:off x="486116" y="1123971"/>
            <a:ext cx="8111443" cy="4031873"/>
          </a:xfrm>
          <a:prstGeom prst="rect">
            <a:avLst/>
          </a:prstGeom>
          <a:noFill/>
        </p:spPr>
        <p:txBody>
          <a:bodyPr wrap="square" rtlCol="0">
            <a:spAutoFit/>
          </a:bodyPr>
          <a:lstStyle/>
          <a:p>
            <a:pPr algn="just"/>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smtClean="0">
                <a:solidFill>
                  <a:srgbClr val="000000"/>
                </a:solidFill>
                <a:effectLst/>
                <a:latin typeface="Cambria" panose="02040503050406030204" pitchFamily="18" charset="0"/>
                <a:ea typeface="Cambria" panose="02040503050406030204" pitchFamily="18" charset="0"/>
              </a:rPr>
              <a:t>     </a:t>
            </a:r>
            <a:r>
              <a:rPr lang="vi-VN" sz="3200" b="0" i="1" dirty="0" smtClean="0">
                <a:solidFill>
                  <a:srgbClr val="000000"/>
                </a:solidFill>
                <a:effectLst/>
                <a:latin typeface="Cambria" panose="02040503050406030204" pitchFamily="18" charset="0"/>
                <a:ea typeface="Cambria" panose="02040503050406030204" pitchFamily="18" charset="0"/>
              </a:rPr>
              <a:t>Em </a:t>
            </a:r>
            <a:r>
              <a:rPr lang="vi-VN" sz="3200" b="0" i="1" dirty="0">
                <a:solidFill>
                  <a:srgbClr val="000000"/>
                </a:solidFill>
                <a:effectLst/>
                <a:latin typeface="Cambria" panose="02040503050406030204" pitchFamily="18" charset="0"/>
                <a:ea typeface="Cambria" panose="02040503050406030204" pitchFamily="18" charset="0"/>
              </a:rPr>
              <a:t>Thuý</a:t>
            </a:r>
            <a:r>
              <a:rPr lang="vi-VN" sz="3200" b="0" i="0" dirty="0">
                <a:solidFill>
                  <a:srgbClr val="000000"/>
                </a:solidFill>
                <a:effectLst/>
                <a:latin typeface="Cambria" panose="02040503050406030204" pitchFamily="18" charset="0"/>
                <a:ea typeface="Cambria" panose="02040503050406030204" pitchFamily="18" charset="0"/>
              </a:rPr>
              <a:t> là bức tranh sơn dầu </a:t>
            </a:r>
            <a:r>
              <a:rPr lang="vi-VN" sz="3200" b="1" i="0" dirty="0">
                <a:solidFill>
                  <a:srgbClr val="FF0000"/>
                </a:solidFill>
                <a:effectLst/>
                <a:latin typeface="Cambria" panose="02040503050406030204" pitchFamily="18" charset="0"/>
                <a:ea typeface="Cambria" panose="02040503050406030204" pitchFamily="18" charset="0"/>
              </a:rPr>
              <a:t>do</a:t>
            </a:r>
            <a:r>
              <a:rPr lang="vi-VN" sz="3200" b="0" i="0" dirty="0">
                <a:solidFill>
                  <a:srgbClr val="000000"/>
                </a:solidFill>
                <a:effectLst/>
                <a:latin typeface="Cambria" panose="02040503050406030204" pitchFamily="18" charset="0"/>
                <a:ea typeface="Cambria" panose="02040503050406030204" pitchFamily="18" charset="0"/>
              </a:rPr>
              <a:t> hoạ sĩ Trần Văn Cần sáng tác </a:t>
            </a:r>
            <a:r>
              <a:rPr lang="vi-VN" sz="3200" b="1" i="0" dirty="0">
                <a:solidFill>
                  <a:srgbClr val="FF0000"/>
                </a:solidFill>
                <a:effectLst/>
                <a:latin typeface="Cambria" panose="02040503050406030204" pitchFamily="18" charset="0"/>
                <a:ea typeface="Cambria" panose="02040503050406030204" pitchFamily="18" charset="0"/>
              </a:rPr>
              <a:t>vào</a:t>
            </a:r>
            <a:r>
              <a:rPr lang="vi-VN" sz="3200" b="0" i="0" dirty="0">
                <a:solidFill>
                  <a:srgbClr val="000000"/>
                </a:solidFill>
                <a:effectLst/>
                <a:latin typeface="Cambria" panose="02040503050406030204" pitchFamily="18" charset="0"/>
                <a:ea typeface="Cambria" panose="02040503050406030204" pitchFamily="18" charset="0"/>
              </a:rPr>
              <a:t> năm 1943. Bức tranh về một bé gái 8 tuổi, có mái tóc ngắn, đôi mắt mở to, trong sáng </a:t>
            </a:r>
            <a:r>
              <a:rPr lang="vi-VN" sz="3200" b="1" i="0" dirty="0">
                <a:solidFill>
                  <a:srgbClr val="FF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nét mặt thơ ngày. Bức tranh được coi là một </a:t>
            </a:r>
            <a:r>
              <a:rPr lang="vi-VN" sz="3200" b="1" i="0" dirty="0">
                <a:solidFill>
                  <a:srgbClr val="FF0000"/>
                </a:solidFill>
                <a:effectLst/>
                <a:latin typeface="Cambria" panose="02040503050406030204" pitchFamily="18" charset="0"/>
                <a:ea typeface="Cambria" panose="02040503050406030204" pitchFamily="18" charset="0"/>
              </a:rPr>
              <a:t>trong</a:t>
            </a:r>
            <a:r>
              <a:rPr lang="vi-VN" sz="3200" b="0" i="0" dirty="0">
                <a:solidFill>
                  <a:srgbClr val="000000"/>
                </a:solidFill>
                <a:effectLst/>
                <a:latin typeface="Cambria" panose="02040503050406030204" pitchFamily="18" charset="0"/>
                <a:ea typeface="Cambria" panose="02040503050406030204" pitchFamily="18" charset="0"/>
              </a:rPr>
              <a:t> những tác phẩm xuất sắc nhất </a:t>
            </a:r>
            <a:r>
              <a:rPr lang="vi-VN" sz="3200" b="1" i="0" dirty="0">
                <a:solidFill>
                  <a:srgbClr val="FF0000"/>
                </a:solidFill>
                <a:effectLst/>
                <a:latin typeface="Cambria" panose="02040503050406030204" pitchFamily="18" charset="0"/>
                <a:ea typeface="Cambria" panose="02040503050406030204" pitchFamily="18" charset="0"/>
              </a:rPr>
              <a:t>của</a:t>
            </a:r>
            <a:r>
              <a:rPr lang="vi-VN" sz="3200" b="0" i="0" dirty="0">
                <a:solidFill>
                  <a:srgbClr val="000000"/>
                </a:solidFill>
                <a:effectLst/>
                <a:latin typeface="Cambria" panose="02040503050406030204" pitchFamily="18" charset="0"/>
                <a:ea typeface="Cambria" panose="02040503050406030204" pitchFamily="18" charset="0"/>
              </a:rPr>
              <a:t> tranh chân dung Việt Nam thế kỉ XX.</a:t>
            </a:r>
          </a:p>
          <a:p>
            <a:pPr algn="r"/>
            <a:r>
              <a:rPr lang="vi-VN" sz="3200" b="0" i="0" dirty="0">
                <a:solidFill>
                  <a:srgbClr val="000000"/>
                </a:solidFill>
                <a:effectLst/>
                <a:latin typeface="Cambria" panose="02040503050406030204" pitchFamily="18" charset="0"/>
                <a:ea typeface="Cambria" panose="02040503050406030204" pitchFamily="18" charset="0"/>
              </a:rPr>
              <a:t>(Hà Phan</a:t>
            </a:r>
            <a:r>
              <a:rPr lang="vi-VN" sz="3200" b="0" i="0" dirty="0" smtClean="0">
                <a:solidFill>
                  <a:srgbClr val="000000"/>
                </a:solidFill>
                <a:effectLst/>
                <a:latin typeface="Cambria" panose="02040503050406030204" pitchFamily="18" charset="0"/>
                <a:ea typeface="Cambria" panose="02040503050406030204" pitchFamily="18" charset="0"/>
              </a:rPr>
              <a:t>)</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3"/>
          <a:stretch>
            <a:fillRect/>
          </a:stretch>
        </p:blipFill>
        <p:spPr>
          <a:xfrm>
            <a:off x="8656954" y="1055959"/>
            <a:ext cx="2966085" cy="4195416"/>
          </a:xfrm>
          <a:prstGeom prst="rect">
            <a:avLst/>
          </a:prstGeom>
        </p:spPr>
      </p:pic>
      <p:pic>
        <p:nvPicPr>
          <p:cNvPr id="7" name="Picture 6" descr="A round pink label with white text and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486" y="0"/>
            <a:ext cx="1814895" cy="1814895"/>
          </a:xfrm>
          <a:prstGeom prst="rect">
            <a:avLst/>
          </a:prstGeom>
        </p:spPr>
      </p:pic>
      <p:cxnSp>
        <p:nvCxnSpPr>
          <p:cNvPr id="10" name="Straight Connector 9"/>
          <p:cNvCxnSpPr/>
          <p:nvPr/>
        </p:nvCxnSpPr>
        <p:spPr>
          <a:xfrm flipV="1">
            <a:off x="3324225" y="847725"/>
            <a:ext cx="1914525" cy="276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05800" y="866865"/>
            <a:ext cx="2725738" cy="8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0" y="4721140"/>
            <a:ext cx="2742580" cy="1143729"/>
          </a:xfrm>
          <a:prstGeom prst="cloud">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p>
        </p:txBody>
      </p:sp>
      <p:pic>
        <p:nvPicPr>
          <p:cNvPr id="21" name="图片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79" y="5768653"/>
            <a:ext cx="1493568" cy="112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4457" y="5565024"/>
            <a:ext cx="1609090" cy="120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2560800" y="5214559"/>
            <a:ext cx="7579196" cy="954107"/>
          </a:xfrm>
          <a:prstGeom prst="rect">
            <a:avLst/>
          </a:prstGeom>
          <a:solidFill>
            <a:schemeClr val="accent4">
              <a:lumMod val="20000"/>
              <a:lumOff val="80000"/>
            </a:schemeClr>
          </a:solidFill>
          <a:ln w="28575">
            <a:solidFill>
              <a:srgbClr val="7030A0"/>
            </a:solidFill>
          </a:ln>
        </p:spPr>
        <p:txBody>
          <a:bodyPr wrap="square">
            <a:spAutoFit/>
          </a:bodyPr>
          <a:lstStyle/>
          <a:p>
            <a:pPr>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a:t>
            </a:r>
            <a:r>
              <a:rPr lang="en-US" altLang="en-US" sz="2800" b="1" dirty="0" err="1">
                <a:solidFill>
                  <a:srgbClr val="C00000"/>
                </a:solidFill>
                <a:latin typeface="Times New Roman" panose="02020603050405020304" pitchFamily="18" charset="0"/>
                <a:cs typeface="Times New Roman" panose="02020603050405020304" pitchFamily="18" charset="0"/>
              </a:rPr>
              <a:t>Từ</a:t>
            </a:r>
            <a:r>
              <a:rPr lang="en-US" altLang="en-US" sz="2800" b="1" dirty="0">
                <a:solidFill>
                  <a:srgbClr val="C00000"/>
                </a:solidFill>
                <a:latin typeface="Times New Roman" panose="02020603050405020304" pitchFamily="18" charset="0"/>
                <a:cs typeface="Times New Roman" panose="02020603050405020304" pitchFamily="18" charset="0"/>
              </a:rPr>
              <a:t> in </a:t>
            </a:r>
            <a:r>
              <a:rPr lang="en-US" altLang="en-US" sz="2800" b="1" dirty="0" err="1">
                <a:solidFill>
                  <a:srgbClr val="C00000"/>
                </a:solidFill>
                <a:latin typeface="Times New Roman" panose="02020603050405020304" pitchFamily="18" charset="0"/>
                <a:cs typeface="Times New Roman" panose="02020603050405020304" pitchFamily="18" charset="0"/>
              </a:rPr>
              <a:t>đậm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nối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những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từ</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ngữ</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nào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trong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câu</a:t>
            </a:r>
            <a:r>
              <a:rPr lang="en-US" altLang="en-US" sz="2800" b="1" dirty="0">
                <a:solidFill>
                  <a:srgbClr val="C00000"/>
                </a:solidFill>
                <a:latin typeface="Times New Roman" panose="02020603050405020304" pitchFamily="18" charset="0"/>
                <a:cs typeface="Times New Roman" panose="02020603050405020304" pitchFamily="18" charset="0"/>
              </a:rPr>
              <a:t>?</a:t>
            </a:r>
          </a:p>
          <a:p>
            <a:pPr>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a:t>
            </a:r>
            <a:r>
              <a:rPr lang="en-US" altLang="en-US" sz="2800" b="1" dirty="0" err="1">
                <a:solidFill>
                  <a:srgbClr val="C00000"/>
                </a:solidFill>
                <a:latin typeface="Times New Roman" panose="02020603050405020304" pitchFamily="18" charset="0"/>
                <a:cs typeface="Times New Roman" panose="02020603050405020304" pitchFamily="18" charset="0"/>
              </a:rPr>
              <a:t>Quan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hệ</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từ</a:t>
            </a:r>
            <a:r>
              <a:rPr lang="en-US" altLang="en-US" sz="2800" b="1" dirty="0">
                <a:solidFill>
                  <a:srgbClr val="C00000"/>
                </a:solidFill>
                <a:latin typeface="Times New Roman" panose="02020603050405020304" pitchFamily="18" charset="0"/>
                <a:cs typeface="Times New Roman" panose="02020603050405020304" pitchFamily="18" charset="0"/>
              </a:rPr>
              <a:t> in </a:t>
            </a:r>
            <a:r>
              <a:rPr lang="en-US" altLang="en-US" sz="2800" b="1" dirty="0" err="1">
                <a:solidFill>
                  <a:srgbClr val="C00000"/>
                </a:solidFill>
                <a:latin typeface="Times New Roman" panose="02020603050405020304" pitchFamily="18" charset="0"/>
                <a:cs typeface="Times New Roman" panose="02020603050405020304" pitchFamily="18" charset="0"/>
              </a:rPr>
              <a:t>đậm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biểu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smtClean="0">
                <a:solidFill>
                  <a:srgbClr val="C00000"/>
                </a:solidFill>
                <a:latin typeface="Times New Roman" panose="02020603050405020304" pitchFamily="18" charset="0"/>
                <a:cs typeface="Times New Roman" panose="02020603050405020304" pitchFamily="18" charset="0"/>
              </a:rPr>
              <a:t>diễn</a:t>
            </a:r>
            <a:r>
              <a:rPr lang="en-US" altLang="en-US" sz="2800" b="1" dirty="0" smtClean="0">
                <a:solidFill>
                  <a:srgbClr val="C00000"/>
                </a:solidFill>
                <a:latin typeface="Times New Roman" panose="02020603050405020304" pitchFamily="18" charset="0"/>
                <a:cs typeface="Times New Roman" panose="02020603050405020304" pitchFamily="18" charset="0"/>
              </a:rPr>
              <a:t> </a:t>
            </a:r>
            <a:r>
              <a:rPr lang="en-US" altLang="en-US" sz="2800" b="1" dirty="0" err="1" smtClean="0">
                <a:solidFill>
                  <a:srgbClr val="C00000"/>
                </a:solidFill>
                <a:latin typeface="Times New Roman" panose="02020603050405020304" pitchFamily="18" charset="0"/>
                <a:cs typeface="Times New Roman" panose="02020603050405020304" pitchFamily="18" charset="0"/>
              </a:rPr>
              <a:t>là</a:t>
            </a:r>
            <a:r>
              <a:rPr lang="en-US" altLang="en-US" sz="2800" b="1" dirty="0" smtClean="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quan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hệ</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gì</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37" presetClass="entr" presetSubtype="0" fill="hold"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900" decel="100000" fill="hold"/>
                                        <p:tgtEl>
                                          <p:spTgt spid="2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900" decel="100000" fill="hold"/>
                                        <p:tgtEl>
                                          <p:spTgt spid="21"/>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p:cNvGrpSpPr/>
          <p:nvPr/>
        </p:nvGrpSpPr>
        <p:grpSpPr>
          <a:xfrm>
            <a:off x="597279" y="-91440"/>
            <a:ext cx="11482961" cy="1044000"/>
            <a:chOff x="515999" y="0"/>
            <a:chExt cx="11482961" cy="1044000"/>
          </a:xfrm>
        </p:grpSpPr>
        <p:sp>
          <p:nvSpPr>
            <p:cNvPr id="3" name="Rectangle: Rounded Corners 16"/>
            <p:cNvSpPr/>
            <p:nvPr/>
          </p:nvSpPr>
          <p:spPr>
            <a:xfrm>
              <a:off x="652586" y="458999"/>
              <a:ext cx="11346374"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9AA"/>
                </a:solidFill>
                <a:effectLst/>
                <a:uLnTx/>
                <a:uFillTx/>
                <a:latin typeface="Calibri" panose="020F0502020204030204"/>
                <a:ea typeface="+mn-ea"/>
                <a:cs typeface="+mn-cs"/>
              </a:endParaRPr>
            </a:p>
          </p:txBody>
        </p:sp>
        <p:pic>
          <p:nvPicPr>
            <p:cNvPr id="8" name="Picture 7" descr="A snail on a leaf&#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l="2920" t="27737" r="-1"/>
            <a:stretch>
              <a:fillRect/>
            </a:stretch>
          </p:blipFill>
          <p:spPr>
            <a:xfrm flipH="1">
              <a:off x="515999" y="0"/>
              <a:ext cx="1402550" cy="1044000"/>
            </a:xfrm>
            <a:prstGeom prst="rect">
              <a:avLst/>
            </a:prstGeom>
          </p:spPr>
        </p:pic>
      </p:grpSp>
      <p:sp>
        <p:nvSpPr>
          <p:cNvPr id="13" name="TextBox 12"/>
          <p:cNvSpPr txBox="1"/>
          <p:nvPr/>
        </p:nvSpPr>
        <p:spPr>
          <a:xfrm>
            <a:off x="589280" y="1432560"/>
            <a:ext cx="590296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Thuý</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 bức tranh sơn dầu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hoạ sĩ Trần Văn Cần sáng tác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vào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năm 1943. Bức tranh về một bé gái 8 tuổi, có mái tóc ngắn, đôi mắt mở to, trong sáng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nét mặt thơ </a:t>
            </a:r>
            <a:r>
              <a:rPr kumimoji="0" lang="vi-VN" sz="28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ng</a:t>
            </a:r>
            <a:r>
              <a:rPr lang="en-US" sz="2800" dirty="0">
                <a:solidFill>
                  <a:srgbClr val="000000"/>
                </a:solidFill>
                <a:latin typeface="Cambria" panose="02040503050406030204" pitchFamily="18" charset="0"/>
                <a:ea typeface="Cambria" panose="02040503050406030204" pitchFamily="18" charset="0"/>
              </a:rPr>
              <a:t>â</a:t>
            </a:r>
            <a:r>
              <a:rPr kumimoji="0" lang="vi-VN" sz="28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y</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Bức tranh được coi là một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những tác phẩm xuất sắc nhất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tranh chân dung Việt Nam thế kỉ XX.</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(Hà Phan</a:t>
            </a:r>
            <a:r>
              <a:rPr kumimoji="0" lang="vi-VN" sz="28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p:cNvSpPr txBox="1"/>
          <p:nvPr/>
        </p:nvSpPr>
        <p:spPr>
          <a:xfrm>
            <a:off x="6644641" y="1590256"/>
            <a:ext cx="5252720" cy="830997"/>
          </a:xfrm>
          <a:custGeom>
            <a:avLst/>
            <a:gdLst>
              <a:gd name="connsiteX0" fmla="*/ 0 w 6373338"/>
              <a:gd name="connsiteY0" fmla="*/ 187289 h 1123712"/>
              <a:gd name="connsiteX1" fmla="*/ 187289 w 6373338"/>
              <a:gd name="connsiteY1" fmla="*/ 0 h 1123712"/>
              <a:gd name="connsiteX2" fmla="*/ 907140 w 6373338"/>
              <a:gd name="connsiteY2" fmla="*/ 0 h 1123712"/>
              <a:gd name="connsiteX3" fmla="*/ 1387041 w 6373338"/>
              <a:gd name="connsiteY3" fmla="*/ 0 h 1123712"/>
              <a:gd name="connsiteX4" fmla="*/ 2106892 w 6373338"/>
              <a:gd name="connsiteY4" fmla="*/ 0 h 1123712"/>
              <a:gd name="connsiteX5" fmla="*/ 2706768 w 6373338"/>
              <a:gd name="connsiteY5" fmla="*/ 0 h 1123712"/>
              <a:gd name="connsiteX6" fmla="*/ 3246657 w 6373338"/>
              <a:gd name="connsiteY6" fmla="*/ 0 h 1123712"/>
              <a:gd name="connsiteX7" fmla="*/ 3966508 w 6373338"/>
              <a:gd name="connsiteY7" fmla="*/ 0 h 1123712"/>
              <a:gd name="connsiteX8" fmla="*/ 4626371 w 6373338"/>
              <a:gd name="connsiteY8" fmla="*/ 0 h 1123712"/>
              <a:gd name="connsiteX9" fmla="*/ 5226247 w 6373338"/>
              <a:gd name="connsiteY9" fmla="*/ 0 h 1123712"/>
              <a:gd name="connsiteX10" fmla="*/ 6186049 w 6373338"/>
              <a:gd name="connsiteY10" fmla="*/ 0 h 1123712"/>
              <a:gd name="connsiteX11" fmla="*/ 6373338 w 6373338"/>
              <a:gd name="connsiteY11" fmla="*/ 187289 h 1123712"/>
              <a:gd name="connsiteX12" fmla="*/ 6373338 w 6373338"/>
              <a:gd name="connsiteY12" fmla="*/ 539382 h 1123712"/>
              <a:gd name="connsiteX13" fmla="*/ 6373338 w 6373338"/>
              <a:gd name="connsiteY13" fmla="*/ 936423 h 1123712"/>
              <a:gd name="connsiteX14" fmla="*/ 6186049 w 6373338"/>
              <a:gd name="connsiteY14" fmla="*/ 1123712 h 1123712"/>
              <a:gd name="connsiteX15" fmla="*/ 5766136 w 6373338"/>
              <a:gd name="connsiteY15" fmla="*/ 1123712 h 1123712"/>
              <a:gd name="connsiteX16" fmla="*/ 5226247 w 6373338"/>
              <a:gd name="connsiteY16" fmla="*/ 1123712 h 1123712"/>
              <a:gd name="connsiteX17" fmla="*/ 4806334 w 6373338"/>
              <a:gd name="connsiteY17" fmla="*/ 1123712 h 1123712"/>
              <a:gd name="connsiteX18" fmla="*/ 4086483 w 6373338"/>
              <a:gd name="connsiteY18" fmla="*/ 1123712 h 1123712"/>
              <a:gd name="connsiteX19" fmla="*/ 3546595 w 6373338"/>
              <a:gd name="connsiteY19" fmla="*/ 1123712 h 1123712"/>
              <a:gd name="connsiteX20" fmla="*/ 2886731 w 6373338"/>
              <a:gd name="connsiteY20" fmla="*/ 1123712 h 1123712"/>
              <a:gd name="connsiteX21" fmla="*/ 2166880 w 6373338"/>
              <a:gd name="connsiteY21" fmla="*/ 1123712 h 1123712"/>
              <a:gd name="connsiteX22" fmla="*/ 1567004 w 6373338"/>
              <a:gd name="connsiteY22" fmla="*/ 1123712 h 1123712"/>
              <a:gd name="connsiteX23" fmla="*/ 847153 w 6373338"/>
              <a:gd name="connsiteY23" fmla="*/ 1123712 h 1123712"/>
              <a:gd name="connsiteX24" fmla="*/ 187289 w 6373338"/>
              <a:gd name="connsiteY24" fmla="*/ 1123712 h 1123712"/>
              <a:gd name="connsiteX25" fmla="*/ 0 w 6373338"/>
              <a:gd name="connsiteY25" fmla="*/ 936423 h 1123712"/>
              <a:gd name="connsiteX26" fmla="*/ 0 w 6373338"/>
              <a:gd name="connsiteY26" fmla="*/ 561856 h 1123712"/>
              <a:gd name="connsiteX27" fmla="*/ 0 w 6373338"/>
              <a:gd name="connsiteY27"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3338" h="1123712" fill="none" extrusionOk="0">
                <a:moveTo>
                  <a:pt x="0" y="187289"/>
                </a:moveTo>
                <a:cubicBezTo>
                  <a:pt x="6600" y="88124"/>
                  <a:pt x="77030" y="16037"/>
                  <a:pt x="187289" y="0"/>
                </a:cubicBezTo>
                <a:cubicBezTo>
                  <a:pt x="492685" y="-62893"/>
                  <a:pt x="618023" y="69465"/>
                  <a:pt x="907140" y="0"/>
                </a:cubicBezTo>
                <a:cubicBezTo>
                  <a:pt x="1196257" y="-69465"/>
                  <a:pt x="1227926" y="10326"/>
                  <a:pt x="1387041" y="0"/>
                </a:cubicBezTo>
                <a:cubicBezTo>
                  <a:pt x="1546156" y="-10326"/>
                  <a:pt x="1860010" y="38813"/>
                  <a:pt x="2106892" y="0"/>
                </a:cubicBezTo>
                <a:cubicBezTo>
                  <a:pt x="2353774" y="-38813"/>
                  <a:pt x="2461111" y="5067"/>
                  <a:pt x="2706768" y="0"/>
                </a:cubicBezTo>
                <a:cubicBezTo>
                  <a:pt x="2952425" y="-5067"/>
                  <a:pt x="3058451" y="11077"/>
                  <a:pt x="3246657" y="0"/>
                </a:cubicBezTo>
                <a:cubicBezTo>
                  <a:pt x="3434863" y="-11077"/>
                  <a:pt x="3673486" y="10017"/>
                  <a:pt x="3966508" y="0"/>
                </a:cubicBezTo>
                <a:cubicBezTo>
                  <a:pt x="4259530" y="-10017"/>
                  <a:pt x="4430930" y="30258"/>
                  <a:pt x="4626371" y="0"/>
                </a:cubicBezTo>
                <a:cubicBezTo>
                  <a:pt x="4821812" y="-30258"/>
                  <a:pt x="5027020" y="21767"/>
                  <a:pt x="5226247" y="0"/>
                </a:cubicBezTo>
                <a:cubicBezTo>
                  <a:pt x="5425474" y="-21767"/>
                  <a:pt x="5877336" y="6719"/>
                  <a:pt x="6186049" y="0"/>
                </a:cubicBezTo>
                <a:cubicBezTo>
                  <a:pt x="6284342" y="-14792"/>
                  <a:pt x="6365721" y="89958"/>
                  <a:pt x="6373338" y="187289"/>
                </a:cubicBezTo>
                <a:cubicBezTo>
                  <a:pt x="6374271" y="265300"/>
                  <a:pt x="6331365" y="397818"/>
                  <a:pt x="6373338" y="539382"/>
                </a:cubicBezTo>
                <a:cubicBezTo>
                  <a:pt x="6415311" y="680946"/>
                  <a:pt x="6370984" y="816656"/>
                  <a:pt x="6373338" y="936423"/>
                </a:cubicBezTo>
                <a:cubicBezTo>
                  <a:pt x="6394288" y="1051371"/>
                  <a:pt x="6289680" y="1120912"/>
                  <a:pt x="6186049" y="1123712"/>
                </a:cubicBezTo>
                <a:cubicBezTo>
                  <a:pt x="6013242" y="1165118"/>
                  <a:pt x="5911284" y="1106841"/>
                  <a:pt x="5766136" y="1123712"/>
                </a:cubicBezTo>
                <a:cubicBezTo>
                  <a:pt x="5620988" y="1140583"/>
                  <a:pt x="5420730" y="1088165"/>
                  <a:pt x="5226247" y="1123712"/>
                </a:cubicBezTo>
                <a:cubicBezTo>
                  <a:pt x="5031764" y="1159259"/>
                  <a:pt x="4913890" y="1110550"/>
                  <a:pt x="4806334" y="1123712"/>
                </a:cubicBezTo>
                <a:cubicBezTo>
                  <a:pt x="4698778" y="1136874"/>
                  <a:pt x="4400238" y="1115161"/>
                  <a:pt x="4086483" y="1123712"/>
                </a:cubicBezTo>
                <a:cubicBezTo>
                  <a:pt x="3772728" y="1132263"/>
                  <a:pt x="3759498" y="1092357"/>
                  <a:pt x="3546595" y="1123712"/>
                </a:cubicBezTo>
                <a:cubicBezTo>
                  <a:pt x="3333692" y="1155067"/>
                  <a:pt x="3034435" y="1077029"/>
                  <a:pt x="2886731" y="1123712"/>
                </a:cubicBezTo>
                <a:cubicBezTo>
                  <a:pt x="2739027" y="1170395"/>
                  <a:pt x="2496300" y="1110684"/>
                  <a:pt x="2166880" y="1123712"/>
                </a:cubicBezTo>
                <a:cubicBezTo>
                  <a:pt x="1837460" y="1136740"/>
                  <a:pt x="1806285" y="1059591"/>
                  <a:pt x="1567004" y="1123712"/>
                </a:cubicBezTo>
                <a:cubicBezTo>
                  <a:pt x="1327723" y="1187833"/>
                  <a:pt x="1140415" y="1037347"/>
                  <a:pt x="847153" y="1123712"/>
                </a:cubicBezTo>
                <a:cubicBezTo>
                  <a:pt x="553891" y="1210077"/>
                  <a:pt x="454863" y="1067302"/>
                  <a:pt x="187289" y="1123712"/>
                </a:cubicBezTo>
                <a:cubicBezTo>
                  <a:pt x="94712" y="1133809"/>
                  <a:pt x="-8998" y="1022431"/>
                  <a:pt x="0" y="936423"/>
                </a:cubicBezTo>
                <a:cubicBezTo>
                  <a:pt x="-38971" y="848985"/>
                  <a:pt x="22269" y="654051"/>
                  <a:pt x="0" y="561856"/>
                </a:cubicBezTo>
                <a:cubicBezTo>
                  <a:pt x="-22269" y="469661"/>
                  <a:pt x="17929" y="266736"/>
                  <a:pt x="0" y="187289"/>
                </a:cubicBezTo>
                <a:close/>
              </a:path>
              <a:path w="6373338" h="1123712" stroke="0" extrusionOk="0">
                <a:moveTo>
                  <a:pt x="0" y="187289"/>
                </a:moveTo>
                <a:cubicBezTo>
                  <a:pt x="12980" y="97226"/>
                  <a:pt x="89601" y="26199"/>
                  <a:pt x="187289" y="0"/>
                </a:cubicBezTo>
                <a:cubicBezTo>
                  <a:pt x="320702" y="-16661"/>
                  <a:pt x="551636" y="69947"/>
                  <a:pt x="787165" y="0"/>
                </a:cubicBezTo>
                <a:cubicBezTo>
                  <a:pt x="1022694" y="-69947"/>
                  <a:pt x="1199303" y="81312"/>
                  <a:pt x="1507016" y="0"/>
                </a:cubicBezTo>
                <a:cubicBezTo>
                  <a:pt x="1814729" y="-81312"/>
                  <a:pt x="2034678" y="77154"/>
                  <a:pt x="2226867" y="0"/>
                </a:cubicBezTo>
                <a:cubicBezTo>
                  <a:pt x="2419056" y="-77154"/>
                  <a:pt x="2555663" y="35965"/>
                  <a:pt x="2646781" y="0"/>
                </a:cubicBezTo>
                <a:cubicBezTo>
                  <a:pt x="2737899" y="-35965"/>
                  <a:pt x="2988488" y="24807"/>
                  <a:pt x="3126681" y="0"/>
                </a:cubicBezTo>
                <a:cubicBezTo>
                  <a:pt x="3264874" y="-24807"/>
                  <a:pt x="3494361" y="11356"/>
                  <a:pt x="3666570" y="0"/>
                </a:cubicBezTo>
                <a:cubicBezTo>
                  <a:pt x="3838779" y="-11356"/>
                  <a:pt x="3943223" y="43884"/>
                  <a:pt x="4206458" y="0"/>
                </a:cubicBezTo>
                <a:cubicBezTo>
                  <a:pt x="4469693" y="-43884"/>
                  <a:pt x="4441356" y="23207"/>
                  <a:pt x="4626371" y="0"/>
                </a:cubicBezTo>
                <a:cubicBezTo>
                  <a:pt x="4811386" y="-23207"/>
                  <a:pt x="4895848" y="34027"/>
                  <a:pt x="5106272" y="0"/>
                </a:cubicBezTo>
                <a:cubicBezTo>
                  <a:pt x="5316696" y="-34027"/>
                  <a:pt x="5725023" y="1351"/>
                  <a:pt x="6186049" y="0"/>
                </a:cubicBezTo>
                <a:cubicBezTo>
                  <a:pt x="6278810" y="8445"/>
                  <a:pt x="6345411" y="75204"/>
                  <a:pt x="6373338" y="187289"/>
                </a:cubicBezTo>
                <a:cubicBezTo>
                  <a:pt x="6392590" y="316062"/>
                  <a:pt x="6372112" y="445472"/>
                  <a:pt x="6373338" y="539382"/>
                </a:cubicBezTo>
                <a:cubicBezTo>
                  <a:pt x="6374564" y="633292"/>
                  <a:pt x="6337146" y="738855"/>
                  <a:pt x="6373338" y="936423"/>
                </a:cubicBezTo>
                <a:cubicBezTo>
                  <a:pt x="6354032" y="1035803"/>
                  <a:pt x="6277557" y="1107633"/>
                  <a:pt x="6186049" y="1123712"/>
                </a:cubicBezTo>
                <a:cubicBezTo>
                  <a:pt x="6024810" y="1189487"/>
                  <a:pt x="5777934" y="1083605"/>
                  <a:pt x="5586173" y="1123712"/>
                </a:cubicBezTo>
                <a:cubicBezTo>
                  <a:pt x="5394412" y="1163819"/>
                  <a:pt x="5265206" y="1104526"/>
                  <a:pt x="5166260" y="1123712"/>
                </a:cubicBezTo>
                <a:cubicBezTo>
                  <a:pt x="5067314" y="1142898"/>
                  <a:pt x="4942398" y="1090467"/>
                  <a:pt x="4746347" y="1123712"/>
                </a:cubicBezTo>
                <a:cubicBezTo>
                  <a:pt x="4550296" y="1156957"/>
                  <a:pt x="4436397" y="1088969"/>
                  <a:pt x="4206458" y="1123712"/>
                </a:cubicBezTo>
                <a:cubicBezTo>
                  <a:pt x="3976519" y="1158455"/>
                  <a:pt x="3962274" y="1087550"/>
                  <a:pt x="3726557" y="1123712"/>
                </a:cubicBezTo>
                <a:cubicBezTo>
                  <a:pt x="3490840" y="1159874"/>
                  <a:pt x="3349215" y="1080592"/>
                  <a:pt x="3066694" y="1123712"/>
                </a:cubicBezTo>
                <a:cubicBezTo>
                  <a:pt x="2784173" y="1166832"/>
                  <a:pt x="2766843" y="1095164"/>
                  <a:pt x="2646781" y="1123712"/>
                </a:cubicBezTo>
                <a:cubicBezTo>
                  <a:pt x="2526719" y="1152260"/>
                  <a:pt x="2307475" y="1069020"/>
                  <a:pt x="2166880" y="1123712"/>
                </a:cubicBezTo>
                <a:cubicBezTo>
                  <a:pt x="2026285" y="1178404"/>
                  <a:pt x="1874710" y="1074887"/>
                  <a:pt x="1686979" y="1123712"/>
                </a:cubicBezTo>
                <a:cubicBezTo>
                  <a:pt x="1499248" y="1172537"/>
                  <a:pt x="1183687" y="1071550"/>
                  <a:pt x="1027115" y="1123712"/>
                </a:cubicBezTo>
                <a:cubicBezTo>
                  <a:pt x="870543" y="1175874"/>
                  <a:pt x="564400" y="1091520"/>
                  <a:pt x="187289" y="1123712"/>
                </a:cubicBezTo>
                <a:cubicBezTo>
                  <a:pt x="84082" y="1096074"/>
                  <a:pt x="-2323" y="1040896"/>
                  <a:pt x="0" y="936423"/>
                </a:cubicBezTo>
                <a:cubicBezTo>
                  <a:pt x="-40785" y="807632"/>
                  <a:pt x="43197" y="692923"/>
                  <a:pt x="0" y="546873"/>
                </a:cubicBezTo>
                <a:cubicBezTo>
                  <a:pt x="-43197" y="400823"/>
                  <a:pt x="34568" y="327851"/>
                  <a:pt x="0" y="187289"/>
                </a:cubicBezTo>
                <a:close/>
              </a:path>
            </a:pathLst>
          </a:custGeom>
          <a:solidFill>
            <a:srgbClr val="FFD5E6"/>
          </a:solidFill>
          <a:ln w="19050">
            <a:solidFill>
              <a:schemeClr val="bg1"/>
            </a:solidFill>
          </a:ln>
        </p:spPr>
        <p:txBody>
          <a:bodyPr wrap="square">
            <a:spAutoFit/>
          </a:bodyPr>
          <a:lstStyle/>
          <a:p>
            <a:pPr algn="just"/>
            <a:r>
              <a:rPr lang="nl-NL" sz="2400" dirty="0">
                <a:ea typeface="Cambria" panose="02040503050406030204" pitchFamily="18" charset="0"/>
                <a:cs typeface="Times New Roman" panose="02020603050405020304" pitchFamily="18" charset="0"/>
              </a:rPr>
              <a:t>Từ </a:t>
            </a:r>
            <a:r>
              <a:rPr lang="nl-NL" sz="2400" b="1" dirty="0">
                <a:ea typeface="Cambria" panose="02040503050406030204" pitchFamily="18" charset="0"/>
                <a:cs typeface="Times New Roman" panose="02020603050405020304" pitchFamily="18" charset="0"/>
              </a:rPr>
              <a:t>do</a:t>
            </a:r>
            <a:r>
              <a:rPr lang="nl-NL" sz="2400" dirty="0">
                <a:ea typeface="Cambria" panose="02040503050406030204" pitchFamily="18" charset="0"/>
                <a:cs typeface="Times New Roman" panose="02020603050405020304" pitchFamily="18" charset="0"/>
              </a:rPr>
              <a:t> nối bức tranh sơn dầu với hoạ sĩ Trần Văn </a:t>
            </a:r>
            <a:r>
              <a:rPr lang="nl-NL" sz="2400" dirty="0" smtClean="0">
                <a:ea typeface="Cambria" panose="02040503050406030204" pitchFamily="18" charset="0"/>
                <a:cs typeface="Times New Roman" panose="02020603050405020304" pitchFamily="18" charset="0"/>
              </a:rPr>
              <a:t>Cần</a:t>
            </a:r>
            <a:endParaRPr lang="en-US" sz="2400" dirty="0">
              <a:ea typeface="Cambria" panose="02040503050406030204" pitchFamily="18" charset="0"/>
              <a:cs typeface="Times New Roman" panose="02020603050405020304" pitchFamily="18" charset="0"/>
            </a:endParaRPr>
          </a:p>
        </p:txBody>
      </p:sp>
      <p:sp>
        <p:nvSpPr>
          <p:cNvPr id="10" name="TextBox 9"/>
          <p:cNvSpPr txBox="1"/>
          <p:nvPr/>
        </p:nvSpPr>
        <p:spPr>
          <a:xfrm>
            <a:off x="6634481" y="2758656"/>
            <a:ext cx="5252720" cy="461665"/>
          </a:xfrm>
          <a:custGeom>
            <a:avLst/>
            <a:gdLst>
              <a:gd name="connsiteX0" fmla="*/ 0 w 6373338"/>
              <a:gd name="connsiteY0" fmla="*/ 187289 h 1123712"/>
              <a:gd name="connsiteX1" fmla="*/ 187289 w 6373338"/>
              <a:gd name="connsiteY1" fmla="*/ 0 h 1123712"/>
              <a:gd name="connsiteX2" fmla="*/ 907140 w 6373338"/>
              <a:gd name="connsiteY2" fmla="*/ 0 h 1123712"/>
              <a:gd name="connsiteX3" fmla="*/ 1387041 w 6373338"/>
              <a:gd name="connsiteY3" fmla="*/ 0 h 1123712"/>
              <a:gd name="connsiteX4" fmla="*/ 2106892 w 6373338"/>
              <a:gd name="connsiteY4" fmla="*/ 0 h 1123712"/>
              <a:gd name="connsiteX5" fmla="*/ 2706768 w 6373338"/>
              <a:gd name="connsiteY5" fmla="*/ 0 h 1123712"/>
              <a:gd name="connsiteX6" fmla="*/ 3246657 w 6373338"/>
              <a:gd name="connsiteY6" fmla="*/ 0 h 1123712"/>
              <a:gd name="connsiteX7" fmla="*/ 3966508 w 6373338"/>
              <a:gd name="connsiteY7" fmla="*/ 0 h 1123712"/>
              <a:gd name="connsiteX8" fmla="*/ 4626371 w 6373338"/>
              <a:gd name="connsiteY8" fmla="*/ 0 h 1123712"/>
              <a:gd name="connsiteX9" fmla="*/ 5226247 w 6373338"/>
              <a:gd name="connsiteY9" fmla="*/ 0 h 1123712"/>
              <a:gd name="connsiteX10" fmla="*/ 6186049 w 6373338"/>
              <a:gd name="connsiteY10" fmla="*/ 0 h 1123712"/>
              <a:gd name="connsiteX11" fmla="*/ 6373338 w 6373338"/>
              <a:gd name="connsiteY11" fmla="*/ 187289 h 1123712"/>
              <a:gd name="connsiteX12" fmla="*/ 6373338 w 6373338"/>
              <a:gd name="connsiteY12" fmla="*/ 539382 h 1123712"/>
              <a:gd name="connsiteX13" fmla="*/ 6373338 w 6373338"/>
              <a:gd name="connsiteY13" fmla="*/ 936423 h 1123712"/>
              <a:gd name="connsiteX14" fmla="*/ 6186049 w 6373338"/>
              <a:gd name="connsiteY14" fmla="*/ 1123712 h 1123712"/>
              <a:gd name="connsiteX15" fmla="*/ 5766136 w 6373338"/>
              <a:gd name="connsiteY15" fmla="*/ 1123712 h 1123712"/>
              <a:gd name="connsiteX16" fmla="*/ 5226247 w 6373338"/>
              <a:gd name="connsiteY16" fmla="*/ 1123712 h 1123712"/>
              <a:gd name="connsiteX17" fmla="*/ 4806334 w 6373338"/>
              <a:gd name="connsiteY17" fmla="*/ 1123712 h 1123712"/>
              <a:gd name="connsiteX18" fmla="*/ 4086483 w 6373338"/>
              <a:gd name="connsiteY18" fmla="*/ 1123712 h 1123712"/>
              <a:gd name="connsiteX19" fmla="*/ 3546595 w 6373338"/>
              <a:gd name="connsiteY19" fmla="*/ 1123712 h 1123712"/>
              <a:gd name="connsiteX20" fmla="*/ 2886731 w 6373338"/>
              <a:gd name="connsiteY20" fmla="*/ 1123712 h 1123712"/>
              <a:gd name="connsiteX21" fmla="*/ 2166880 w 6373338"/>
              <a:gd name="connsiteY21" fmla="*/ 1123712 h 1123712"/>
              <a:gd name="connsiteX22" fmla="*/ 1567004 w 6373338"/>
              <a:gd name="connsiteY22" fmla="*/ 1123712 h 1123712"/>
              <a:gd name="connsiteX23" fmla="*/ 847153 w 6373338"/>
              <a:gd name="connsiteY23" fmla="*/ 1123712 h 1123712"/>
              <a:gd name="connsiteX24" fmla="*/ 187289 w 6373338"/>
              <a:gd name="connsiteY24" fmla="*/ 1123712 h 1123712"/>
              <a:gd name="connsiteX25" fmla="*/ 0 w 6373338"/>
              <a:gd name="connsiteY25" fmla="*/ 936423 h 1123712"/>
              <a:gd name="connsiteX26" fmla="*/ 0 w 6373338"/>
              <a:gd name="connsiteY26" fmla="*/ 561856 h 1123712"/>
              <a:gd name="connsiteX27" fmla="*/ 0 w 6373338"/>
              <a:gd name="connsiteY27"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3338" h="1123712" fill="none" extrusionOk="0">
                <a:moveTo>
                  <a:pt x="0" y="187289"/>
                </a:moveTo>
                <a:cubicBezTo>
                  <a:pt x="6600" y="88124"/>
                  <a:pt x="77030" y="16037"/>
                  <a:pt x="187289" y="0"/>
                </a:cubicBezTo>
                <a:cubicBezTo>
                  <a:pt x="492685" y="-62893"/>
                  <a:pt x="618023" y="69465"/>
                  <a:pt x="907140" y="0"/>
                </a:cubicBezTo>
                <a:cubicBezTo>
                  <a:pt x="1196257" y="-69465"/>
                  <a:pt x="1227926" y="10326"/>
                  <a:pt x="1387041" y="0"/>
                </a:cubicBezTo>
                <a:cubicBezTo>
                  <a:pt x="1546156" y="-10326"/>
                  <a:pt x="1860010" y="38813"/>
                  <a:pt x="2106892" y="0"/>
                </a:cubicBezTo>
                <a:cubicBezTo>
                  <a:pt x="2353774" y="-38813"/>
                  <a:pt x="2461111" y="5067"/>
                  <a:pt x="2706768" y="0"/>
                </a:cubicBezTo>
                <a:cubicBezTo>
                  <a:pt x="2952425" y="-5067"/>
                  <a:pt x="3058451" y="11077"/>
                  <a:pt x="3246657" y="0"/>
                </a:cubicBezTo>
                <a:cubicBezTo>
                  <a:pt x="3434863" y="-11077"/>
                  <a:pt x="3673486" y="10017"/>
                  <a:pt x="3966508" y="0"/>
                </a:cubicBezTo>
                <a:cubicBezTo>
                  <a:pt x="4259530" y="-10017"/>
                  <a:pt x="4430930" y="30258"/>
                  <a:pt x="4626371" y="0"/>
                </a:cubicBezTo>
                <a:cubicBezTo>
                  <a:pt x="4821812" y="-30258"/>
                  <a:pt x="5027020" y="21767"/>
                  <a:pt x="5226247" y="0"/>
                </a:cubicBezTo>
                <a:cubicBezTo>
                  <a:pt x="5425474" y="-21767"/>
                  <a:pt x="5877336" y="6719"/>
                  <a:pt x="6186049" y="0"/>
                </a:cubicBezTo>
                <a:cubicBezTo>
                  <a:pt x="6284342" y="-14792"/>
                  <a:pt x="6365721" y="89958"/>
                  <a:pt x="6373338" y="187289"/>
                </a:cubicBezTo>
                <a:cubicBezTo>
                  <a:pt x="6374271" y="265300"/>
                  <a:pt x="6331365" y="397818"/>
                  <a:pt x="6373338" y="539382"/>
                </a:cubicBezTo>
                <a:cubicBezTo>
                  <a:pt x="6415311" y="680946"/>
                  <a:pt x="6370984" y="816656"/>
                  <a:pt x="6373338" y="936423"/>
                </a:cubicBezTo>
                <a:cubicBezTo>
                  <a:pt x="6394288" y="1051371"/>
                  <a:pt x="6289680" y="1120912"/>
                  <a:pt x="6186049" y="1123712"/>
                </a:cubicBezTo>
                <a:cubicBezTo>
                  <a:pt x="6013242" y="1165118"/>
                  <a:pt x="5911284" y="1106841"/>
                  <a:pt x="5766136" y="1123712"/>
                </a:cubicBezTo>
                <a:cubicBezTo>
                  <a:pt x="5620988" y="1140583"/>
                  <a:pt x="5420730" y="1088165"/>
                  <a:pt x="5226247" y="1123712"/>
                </a:cubicBezTo>
                <a:cubicBezTo>
                  <a:pt x="5031764" y="1159259"/>
                  <a:pt x="4913890" y="1110550"/>
                  <a:pt x="4806334" y="1123712"/>
                </a:cubicBezTo>
                <a:cubicBezTo>
                  <a:pt x="4698778" y="1136874"/>
                  <a:pt x="4400238" y="1115161"/>
                  <a:pt x="4086483" y="1123712"/>
                </a:cubicBezTo>
                <a:cubicBezTo>
                  <a:pt x="3772728" y="1132263"/>
                  <a:pt x="3759498" y="1092357"/>
                  <a:pt x="3546595" y="1123712"/>
                </a:cubicBezTo>
                <a:cubicBezTo>
                  <a:pt x="3333692" y="1155067"/>
                  <a:pt x="3034435" y="1077029"/>
                  <a:pt x="2886731" y="1123712"/>
                </a:cubicBezTo>
                <a:cubicBezTo>
                  <a:pt x="2739027" y="1170395"/>
                  <a:pt x="2496300" y="1110684"/>
                  <a:pt x="2166880" y="1123712"/>
                </a:cubicBezTo>
                <a:cubicBezTo>
                  <a:pt x="1837460" y="1136740"/>
                  <a:pt x="1806285" y="1059591"/>
                  <a:pt x="1567004" y="1123712"/>
                </a:cubicBezTo>
                <a:cubicBezTo>
                  <a:pt x="1327723" y="1187833"/>
                  <a:pt x="1140415" y="1037347"/>
                  <a:pt x="847153" y="1123712"/>
                </a:cubicBezTo>
                <a:cubicBezTo>
                  <a:pt x="553891" y="1210077"/>
                  <a:pt x="454863" y="1067302"/>
                  <a:pt x="187289" y="1123712"/>
                </a:cubicBezTo>
                <a:cubicBezTo>
                  <a:pt x="94712" y="1133809"/>
                  <a:pt x="-8998" y="1022431"/>
                  <a:pt x="0" y="936423"/>
                </a:cubicBezTo>
                <a:cubicBezTo>
                  <a:pt x="-38971" y="848985"/>
                  <a:pt x="22269" y="654051"/>
                  <a:pt x="0" y="561856"/>
                </a:cubicBezTo>
                <a:cubicBezTo>
                  <a:pt x="-22269" y="469661"/>
                  <a:pt x="17929" y="266736"/>
                  <a:pt x="0" y="187289"/>
                </a:cubicBezTo>
                <a:close/>
              </a:path>
              <a:path w="6373338" h="1123712" stroke="0" extrusionOk="0">
                <a:moveTo>
                  <a:pt x="0" y="187289"/>
                </a:moveTo>
                <a:cubicBezTo>
                  <a:pt x="12980" y="97226"/>
                  <a:pt x="89601" y="26199"/>
                  <a:pt x="187289" y="0"/>
                </a:cubicBezTo>
                <a:cubicBezTo>
                  <a:pt x="320702" y="-16661"/>
                  <a:pt x="551636" y="69947"/>
                  <a:pt x="787165" y="0"/>
                </a:cubicBezTo>
                <a:cubicBezTo>
                  <a:pt x="1022694" y="-69947"/>
                  <a:pt x="1199303" y="81312"/>
                  <a:pt x="1507016" y="0"/>
                </a:cubicBezTo>
                <a:cubicBezTo>
                  <a:pt x="1814729" y="-81312"/>
                  <a:pt x="2034678" y="77154"/>
                  <a:pt x="2226867" y="0"/>
                </a:cubicBezTo>
                <a:cubicBezTo>
                  <a:pt x="2419056" y="-77154"/>
                  <a:pt x="2555663" y="35965"/>
                  <a:pt x="2646781" y="0"/>
                </a:cubicBezTo>
                <a:cubicBezTo>
                  <a:pt x="2737899" y="-35965"/>
                  <a:pt x="2988488" y="24807"/>
                  <a:pt x="3126681" y="0"/>
                </a:cubicBezTo>
                <a:cubicBezTo>
                  <a:pt x="3264874" y="-24807"/>
                  <a:pt x="3494361" y="11356"/>
                  <a:pt x="3666570" y="0"/>
                </a:cubicBezTo>
                <a:cubicBezTo>
                  <a:pt x="3838779" y="-11356"/>
                  <a:pt x="3943223" y="43884"/>
                  <a:pt x="4206458" y="0"/>
                </a:cubicBezTo>
                <a:cubicBezTo>
                  <a:pt x="4469693" y="-43884"/>
                  <a:pt x="4441356" y="23207"/>
                  <a:pt x="4626371" y="0"/>
                </a:cubicBezTo>
                <a:cubicBezTo>
                  <a:pt x="4811386" y="-23207"/>
                  <a:pt x="4895848" y="34027"/>
                  <a:pt x="5106272" y="0"/>
                </a:cubicBezTo>
                <a:cubicBezTo>
                  <a:pt x="5316696" y="-34027"/>
                  <a:pt x="5725023" y="1351"/>
                  <a:pt x="6186049" y="0"/>
                </a:cubicBezTo>
                <a:cubicBezTo>
                  <a:pt x="6278810" y="8445"/>
                  <a:pt x="6345411" y="75204"/>
                  <a:pt x="6373338" y="187289"/>
                </a:cubicBezTo>
                <a:cubicBezTo>
                  <a:pt x="6392590" y="316062"/>
                  <a:pt x="6372112" y="445472"/>
                  <a:pt x="6373338" y="539382"/>
                </a:cubicBezTo>
                <a:cubicBezTo>
                  <a:pt x="6374564" y="633292"/>
                  <a:pt x="6337146" y="738855"/>
                  <a:pt x="6373338" y="936423"/>
                </a:cubicBezTo>
                <a:cubicBezTo>
                  <a:pt x="6354032" y="1035803"/>
                  <a:pt x="6277557" y="1107633"/>
                  <a:pt x="6186049" y="1123712"/>
                </a:cubicBezTo>
                <a:cubicBezTo>
                  <a:pt x="6024810" y="1189487"/>
                  <a:pt x="5777934" y="1083605"/>
                  <a:pt x="5586173" y="1123712"/>
                </a:cubicBezTo>
                <a:cubicBezTo>
                  <a:pt x="5394412" y="1163819"/>
                  <a:pt x="5265206" y="1104526"/>
                  <a:pt x="5166260" y="1123712"/>
                </a:cubicBezTo>
                <a:cubicBezTo>
                  <a:pt x="5067314" y="1142898"/>
                  <a:pt x="4942398" y="1090467"/>
                  <a:pt x="4746347" y="1123712"/>
                </a:cubicBezTo>
                <a:cubicBezTo>
                  <a:pt x="4550296" y="1156957"/>
                  <a:pt x="4436397" y="1088969"/>
                  <a:pt x="4206458" y="1123712"/>
                </a:cubicBezTo>
                <a:cubicBezTo>
                  <a:pt x="3976519" y="1158455"/>
                  <a:pt x="3962274" y="1087550"/>
                  <a:pt x="3726557" y="1123712"/>
                </a:cubicBezTo>
                <a:cubicBezTo>
                  <a:pt x="3490840" y="1159874"/>
                  <a:pt x="3349215" y="1080592"/>
                  <a:pt x="3066694" y="1123712"/>
                </a:cubicBezTo>
                <a:cubicBezTo>
                  <a:pt x="2784173" y="1166832"/>
                  <a:pt x="2766843" y="1095164"/>
                  <a:pt x="2646781" y="1123712"/>
                </a:cubicBezTo>
                <a:cubicBezTo>
                  <a:pt x="2526719" y="1152260"/>
                  <a:pt x="2307475" y="1069020"/>
                  <a:pt x="2166880" y="1123712"/>
                </a:cubicBezTo>
                <a:cubicBezTo>
                  <a:pt x="2026285" y="1178404"/>
                  <a:pt x="1874710" y="1074887"/>
                  <a:pt x="1686979" y="1123712"/>
                </a:cubicBezTo>
                <a:cubicBezTo>
                  <a:pt x="1499248" y="1172537"/>
                  <a:pt x="1183687" y="1071550"/>
                  <a:pt x="1027115" y="1123712"/>
                </a:cubicBezTo>
                <a:cubicBezTo>
                  <a:pt x="870543" y="1175874"/>
                  <a:pt x="564400" y="1091520"/>
                  <a:pt x="187289" y="1123712"/>
                </a:cubicBezTo>
                <a:cubicBezTo>
                  <a:pt x="84082" y="1096074"/>
                  <a:pt x="-2323" y="1040896"/>
                  <a:pt x="0" y="936423"/>
                </a:cubicBezTo>
                <a:cubicBezTo>
                  <a:pt x="-40785" y="807632"/>
                  <a:pt x="43197" y="692923"/>
                  <a:pt x="0" y="546873"/>
                </a:cubicBezTo>
                <a:cubicBezTo>
                  <a:pt x="-43197" y="400823"/>
                  <a:pt x="34568" y="327851"/>
                  <a:pt x="0" y="187289"/>
                </a:cubicBezTo>
                <a:close/>
              </a:path>
            </a:pathLst>
          </a:custGeom>
          <a:solidFill>
            <a:srgbClr val="FFD5E6"/>
          </a:solidFill>
          <a:ln w="19050">
            <a:solidFill>
              <a:schemeClr val="bg1"/>
            </a:solidFill>
          </a:ln>
        </p:spPr>
        <p:txBody>
          <a:bodyPr wrap="square">
            <a:spAutoFit/>
          </a:bodyPr>
          <a:lstStyle/>
          <a:p>
            <a:r>
              <a:rPr lang="nl-NL" sz="2400" dirty="0">
                <a:latin typeface="Cambria" panose="02040503050406030204" pitchFamily="18" charset="0"/>
                <a:ea typeface="Cambria" panose="02040503050406030204" pitchFamily="18" charset="0"/>
              </a:rPr>
              <a:t>Từ </a:t>
            </a:r>
            <a:r>
              <a:rPr lang="nl-NL" sz="2400" b="1" dirty="0">
                <a:latin typeface="Cambria" panose="02040503050406030204" pitchFamily="18" charset="0"/>
                <a:ea typeface="Cambria" panose="02040503050406030204" pitchFamily="18" charset="0"/>
              </a:rPr>
              <a:t>vào</a:t>
            </a:r>
            <a:r>
              <a:rPr lang="nl-NL" sz="2400" dirty="0">
                <a:latin typeface="Cambria" panose="02040503050406030204" pitchFamily="18" charset="0"/>
                <a:ea typeface="Cambria" panose="02040503050406030204" pitchFamily="18" charset="0"/>
              </a:rPr>
              <a:t> nối sáng tác với năm 1943.</a:t>
            </a:r>
            <a:endParaRPr lang="en-US" sz="2400" dirty="0">
              <a:latin typeface="Cambria" panose="02040503050406030204" pitchFamily="18" charset="0"/>
              <a:ea typeface="Cambria" panose="02040503050406030204" pitchFamily="18" charset="0"/>
            </a:endParaRPr>
          </a:p>
        </p:txBody>
      </p:sp>
      <p:sp>
        <p:nvSpPr>
          <p:cNvPr id="11" name="TextBox 10"/>
          <p:cNvSpPr txBox="1"/>
          <p:nvPr/>
        </p:nvSpPr>
        <p:spPr>
          <a:xfrm>
            <a:off x="6593841" y="3591776"/>
            <a:ext cx="5252720" cy="461665"/>
          </a:xfrm>
          <a:custGeom>
            <a:avLst/>
            <a:gdLst>
              <a:gd name="connsiteX0" fmla="*/ 0 w 6373338"/>
              <a:gd name="connsiteY0" fmla="*/ 187289 h 1123712"/>
              <a:gd name="connsiteX1" fmla="*/ 187289 w 6373338"/>
              <a:gd name="connsiteY1" fmla="*/ 0 h 1123712"/>
              <a:gd name="connsiteX2" fmla="*/ 907140 w 6373338"/>
              <a:gd name="connsiteY2" fmla="*/ 0 h 1123712"/>
              <a:gd name="connsiteX3" fmla="*/ 1387041 w 6373338"/>
              <a:gd name="connsiteY3" fmla="*/ 0 h 1123712"/>
              <a:gd name="connsiteX4" fmla="*/ 2106892 w 6373338"/>
              <a:gd name="connsiteY4" fmla="*/ 0 h 1123712"/>
              <a:gd name="connsiteX5" fmla="*/ 2706768 w 6373338"/>
              <a:gd name="connsiteY5" fmla="*/ 0 h 1123712"/>
              <a:gd name="connsiteX6" fmla="*/ 3246657 w 6373338"/>
              <a:gd name="connsiteY6" fmla="*/ 0 h 1123712"/>
              <a:gd name="connsiteX7" fmla="*/ 3966508 w 6373338"/>
              <a:gd name="connsiteY7" fmla="*/ 0 h 1123712"/>
              <a:gd name="connsiteX8" fmla="*/ 4626371 w 6373338"/>
              <a:gd name="connsiteY8" fmla="*/ 0 h 1123712"/>
              <a:gd name="connsiteX9" fmla="*/ 5226247 w 6373338"/>
              <a:gd name="connsiteY9" fmla="*/ 0 h 1123712"/>
              <a:gd name="connsiteX10" fmla="*/ 6186049 w 6373338"/>
              <a:gd name="connsiteY10" fmla="*/ 0 h 1123712"/>
              <a:gd name="connsiteX11" fmla="*/ 6373338 w 6373338"/>
              <a:gd name="connsiteY11" fmla="*/ 187289 h 1123712"/>
              <a:gd name="connsiteX12" fmla="*/ 6373338 w 6373338"/>
              <a:gd name="connsiteY12" fmla="*/ 539382 h 1123712"/>
              <a:gd name="connsiteX13" fmla="*/ 6373338 w 6373338"/>
              <a:gd name="connsiteY13" fmla="*/ 936423 h 1123712"/>
              <a:gd name="connsiteX14" fmla="*/ 6186049 w 6373338"/>
              <a:gd name="connsiteY14" fmla="*/ 1123712 h 1123712"/>
              <a:gd name="connsiteX15" fmla="*/ 5766136 w 6373338"/>
              <a:gd name="connsiteY15" fmla="*/ 1123712 h 1123712"/>
              <a:gd name="connsiteX16" fmla="*/ 5226247 w 6373338"/>
              <a:gd name="connsiteY16" fmla="*/ 1123712 h 1123712"/>
              <a:gd name="connsiteX17" fmla="*/ 4806334 w 6373338"/>
              <a:gd name="connsiteY17" fmla="*/ 1123712 h 1123712"/>
              <a:gd name="connsiteX18" fmla="*/ 4086483 w 6373338"/>
              <a:gd name="connsiteY18" fmla="*/ 1123712 h 1123712"/>
              <a:gd name="connsiteX19" fmla="*/ 3546595 w 6373338"/>
              <a:gd name="connsiteY19" fmla="*/ 1123712 h 1123712"/>
              <a:gd name="connsiteX20" fmla="*/ 2886731 w 6373338"/>
              <a:gd name="connsiteY20" fmla="*/ 1123712 h 1123712"/>
              <a:gd name="connsiteX21" fmla="*/ 2166880 w 6373338"/>
              <a:gd name="connsiteY21" fmla="*/ 1123712 h 1123712"/>
              <a:gd name="connsiteX22" fmla="*/ 1567004 w 6373338"/>
              <a:gd name="connsiteY22" fmla="*/ 1123712 h 1123712"/>
              <a:gd name="connsiteX23" fmla="*/ 847153 w 6373338"/>
              <a:gd name="connsiteY23" fmla="*/ 1123712 h 1123712"/>
              <a:gd name="connsiteX24" fmla="*/ 187289 w 6373338"/>
              <a:gd name="connsiteY24" fmla="*/ 1123712 h 1123712"/>
              <a:gd name="connsiteX25" fmla="*/ 0 w 6373338"/>
              <a:gd name="connsiteY25" fmla="*/ 936423 h 1123712"/>
              <a:gd name="connsiteX26" fmla="*/ 0 w 6373338"/>
              <a:gd name="connsiteY26" fmla="*/ 561856 h 1123712"/>
              <a:gd name="connsiteX27" fmla="*/ 0 w 6373338"/>
              <a:gd name="connsiteY27"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3338" h="1123712" fill="none" extrusionOk="0">
                <a:moveTo>
                  <a:pt x="0" y="187289"/>
                </a:moveTo>
                <a:cubicBezTo>
                  <a:pt x="6600" y="88124"/>
                  <a:pt x="77030" y="16037"/>
                  <a:pt x="187289" y="0"/>
                </a:cubicBezTo>
                <a:cubicBezTo>
                  <a:pt x="492685" y="-62893"/>
                  <a:pt x="618023" y="69465"/>
                  <a:pt x="907140" y="0"/>
                </a:cubicBezTo>
                <a:cubicBezTo>
                  <a:pt x="1196257" y="-69465"/>
                  <a:pt x="1227926" y="10326"/>
                  <a:pt x="1387041" y="0"/>
                </a:cubicBezTo>
                <a:cubicBezTo>
                  <a:pt x="1546156" y="-10326"/>
                  <a:pt x="1860010" y="38813"/>
                  <a:pt x="2106892" y="0"/>
                </a:cubicBezTo>
                <a:cubicBezTo>
                  <a:pt x="2353774" y="-38813"/>
                  <a:pt x="2461111" y="5067"/>
                  <a:pt x="2706768" y="0"/>
                </a:cubicBezTo>
                <a:cubicBezTo>
                  <a:pt x="2952425" y="-5067"/>
                  <a:pt x="3058451" y="11077"/>
                  <a:pt x="3246657" y="0"/>
                </a:cubicBezTo>
                <a:cubicBezTo>
                  <a:pt x="3434863" y="-11077"/>
                  <a:pt x="3673486" y="10017"/>
                  <a:pt x="3966508" y="0"/>
                </a:cubicBezTo>
                <a:cubicBezTo>
                  <a:pt x="4259530" y="-10017"/>
                  <a:pt x="4430930" y="30258"/>
                  <a:pt x="4626371" y="0"/>
                </a:cubicBezTo>
                <a:cubicBezTo>
                  <a:pt x="4821812" y="-30258"/>
                  <a:pt x="5027020" y="21767"/>
                  <a:pt x="5226247" y="0"/>
                </a:cubicBezTo>
                <a:cubicBezTo>
                  <a:pt x="5425474" y="-21767"/>
                  <a:pt x="5877336" y="6719"/>
                  <a:pt x="6186049" y="0"/>
                </a:cubicBezTo>
                <a:cubicBezTo>
                  <a:pt x="6284342" y="-14792"/>
                  <a:pt x="6365721" y="89958"/>
                  <a:pt x="6373338" y="187289"/>
                </a:cubicBezTo>
                <a:cubicBezTo>
                  <a:pt x="6374271" y="265300"/>
                  <a:pt x="6331365" y="397818"/>
                  <a:pt x="6373338" y="539382"/>
                </a:cubicBezTo>
                <a:cubicBezTo>
                  <a:pt x="6415311" y="680946"/>
                  <a:pt x="6370984" y="816656"/>
                  <a:pt x="6373338" y="936423"/>
                </a:cubicBezTo>
                <a:cubicBezTo>
                  <a:pt x="6394288" y="1051371"/>
                  <a:pt x="6289680" y="1120912"/>
                  <a:pt x="6186049" y="1123712"/>
                </a:cubicBezTo>
                <a:cubicBezTo>
                  <a:pt x="6013242" y="1165118"/>
                  <a:pt x="5911284" y="1106841"/>
                  <a:pt x="5766136" y="1123712"/>
                </a:cubicBezTo>
                <a:cubicBezTo>
                  <a:pt x="5620988" y="1140583"/>
                  <a:pt x="5420730" y="1088165"/>
                  <a:pt x="5226247" y="1123712"/>
                </a:cubicBezTo>
                <a:cubicBezTo>
                  <a:pt x="5031764" y="1159259"/>
                  <a:pt x="4913890" y="1110550"/>
                  <a:pt x="4806334" y="1123712"/>
                </a:cubicBezTo>
                <a:cubicBezTo>
                  <a:pt x="4698778" y="1136874"/>
                  <a:pt x="4400238" y="1115161"/>
                  <a:pt x="4086483" y="1123712"/>
                </a:cubicBezTo>
                <a:cubicBezTo>
                  <a:pt x="3772728" y="1132263"/>
                  <a:pt x="3759498" y="1092357"/>
                  <a:pt x="3546595" y="1123712"/>
                </a:cubicBezTo>
                <a:cubicBezTo>
                  <a:pt x="3333692" y="1155067"/>
                  <a:pt x="3034435" y="1077029"/>
                  <a:pt x="2886731" y="1123712"/>
                </a:cubicBezTo>
                <a:cubicBezTo>
                  <a:pt x="2739027" y="1170395"/>
                  <a:pt x="2496300" y="1110684"/>
                  <a:pt x="2166880" y="1123712"/>
                </a:cubicBezTo>
                <a:cubicBezTo>
                  <a:pt x="1837460" y="1136740"/>
                  <a:pt x="1806285" y="1059591"/>
                  <a:pt x="1567004" y="1123712"/>
                </a:cubicBezTo>
                <a:cubicBezTo>
                  <a:pt x="1327723" y="1187833"/>
                  <a:pt x="1140415" y="1037347"/>
                  <a:pt x="847153" y="1123712"/>
                </a:cubicBezTo>
                <a:cubicBezTo>
                  <a:pt x="553891" y="1210077"/>
                  <a:pt x="454863" y="1067302"/>
                  <a:pt x="187289" y="1123712"/>
                </a:cubicBezTo>
                <a:cubicBezTo>
                  <a:pt x="94712" y="1133809"/>
                  <a:pt x="-8998" y="1022431"/>
                  <a:pt x="0" y="936423"/>
                </a:cubicBezTo>
                <a:cubicBezTo>
                  <a:pt x="-38971" y="848985"/>
                  <a:pt x="22269" y="654051"/>
                  <a:pt x="0" y="561856"/>
                </a:cubicBezTo>
                <a:cubicBezTo>
                  <a:pt x="-22269" y="469661"/>
                  <a:pt x="17929" y="266736"/>
                  <a:pt x="0" y="187289"/>
                </a:cubicBezTo>
                <a:close/>
              </a:path>
              <a:path w="6373338" h="1123712" stroke="0" extrusionOk="0">
                <a:moveTo>
                  <a:pt x="0" y="187289"/>
                </a:moveTo>
                <a:cubicBezTo>
                  <a:pt x="12980" y="97226"/>
                  <a:pt x="89601" y="26199"/>
                  <a:pt x="187289" y="0"/>
                </a:cubicBezTo>
                <a:cubicBezTo>
                  <a:pt x="320702" y="-16661"/>
                  <a:pt x="551636" y="69947"/>
                  <a:pt x="787165" y="0"/>
                </a:cubicBezTo>
                <a:cubicBezTo>
                  <a:pt x="1022694" y="-69947"/>
                  <a:pt x="1199303" y="81312"/>
                  <a:pt x="1507016" y="0"/>
                </a:cubicBezTo>
                <a:cubicBezTo>
                  <a:pt x="1814729" y="-81312"/>
                  <a:pt x="2034678" y="77154"/>
                  <a:pt x="2226867" y="0"/>
                </a:cubicBezTo>
                <a:cubicBezTo>
                  <a:pt x="2419056" y="-77154"/>
                  <a:pt x="2555663" y="35965"/>
                  <a:pt x="2646781" y="0"/>
                </a:cubicBezTo>
                <a:cubicBezTo>
                  <a:pt x="2737899" y="-35965"/>
                  <a:pt x="2988488" y="24807"/>
                  <a:pt x="3126681" y="0"/>
                </a:cubicBezTo>
                <a:cubicBezTo>
                  <a:pt x="3264874" y="-24807"/>
                  <a:pt x="3494361" y="11356"/>
                  <a:pt x="3666570" y="0"/>
                </a:cubicBezTo>
                <a:cubicBezTo>
                  <a:pt x="3838779" y="-11356"/>
                  <a:pt x="3943223" y="43884"/>
                  <a:pt x="4206458" y="0"/>
                </a:cubicBezTo>
                <a:cubicBezTo>
                  <a:pt x="4469693" y="-43884"/>
                  <a:pt x="4441356" y="23207"/>
                  <a:pt x="4626371" y="0"/>
                </a:cubicBezTo>
                <a:cubicBezTo>
                  <a:pt x="4811386" y="-23207"/>
                  <a:pt x="4895848" y="34027"/>
                  <a:pt x="5106272" y="0"/>
                </a:cubicBezTo>
                <a:cubicBezTo>
                  <a:pt x="5316696" y="-34027"/>
                  <a:pt x="5725023" y="1351"/>
                  <a:pt x="6186049" y="0"/>
                </a:cubicBezTo>
                <a:cubicBezTo>
                  <a:pt x="6278810" y="8445"/>
                  <a:pt x="6345411" y="75204"/>
                  <a:pt x="6373338" y="187289"/>
                </a:cubicBezTo>
                <a:cubicBezTo>
                  <a:pt x="6392590" y="316062"/>
                  <a:pt x="6372112" y="445472"/>
                  <a:pt x="6373338" y="539382"/>
                </a:cubicBezTo>
                <a:cubicBezTo>
                  <a:pt x="6374564" y="633292"/>
                  <a:pt x="6337146" y="738855"/>
                  <a:pt x="6373338" y="936423"/>
                </a:cubicBezTo>
                <a:cubicBezTo>
                  <a:pt x="6354032" y="1035803"/>
                  <a:pt x="6277557" y="1107633"/>
                  <a:pt x="6186049" y="1123712"/>
                </a:cubicBezTo>
                <a:cubicBezTo>
                  <a:pt x="6024810" y="1189487"/>
                  <a:pt x="5777934" y="1083605"/>
                  <a:pt x="5586173" y="1123712"/>
                </a:cubicBezTo>
                <a:cubicBezTo>
                  <a:pt x="5394412" y="1163819"/>
                  <a:pt x="5265206" y="1104526"/>
                  <a:pt x="5166260" y="1123712"/>
                </a:cubicBezTo>
                <a:cubicBezTo>
                  <a:pt x="5067314" y="1142898"/>
                  <a:pt x="4942398" y="1090467"/>
                  <a:pt x="4746347" y="1123712"/>
                </a:cubicBezTo>
                <a:cubicBezTo>
                  <a:pt x="4550296" y="1156957"/>
                  <a:pt x="4436397" y="1088969"/>
                  <a:pt x="4206458" y="1123712"/>
                </a:cubicBezTo>
                <a:cubicBezTo>
                  <a:pt x="3976519" y="1158455"/>
                  <a:pt x="3962274" y="1087550"/>
                  <a:pt x="3726557" y="1123712"/>
                </a:cubicBezTo>
                <a:cubicBezTo>
                  <a:pt x="3490840" y="1159874"/>
                  <a:pt x="3349215" y="1080592"/>
                  <a:pt x="3066694" y="1123712"/>
                </a:cubicBezTo>
                <a:cubicBezTo>
                  <a:pt x="2784173" y="1166832"/>
                  <a:pt x="2766843" y="1095164"/>
                  <a:pt x="2646781" y="1123712"/>
                </a:cubicBezTo>
                <a:cubicBezTo>
                  <a:pt x="2526719" y="1152260"/>
                  <a:pt x="2307475" y="1069020"/>
                  <a:pt x="2166880" y="1123712"/>
                </a:cubicBezTo>
                <a:cubicBezTo>
                  <a:pt x="2026285" y="1178404"/>
                  <a:pt x="1874710" y="1074887"/>
                  <a:pt x="1686979" y="1123712"/>
                </a:cubicBezTo>
                <a:cubicBezTo>
                  <a:pt x="1499248" y="1172537"/>
                  <a:pt x="1183687" y="1071550"/>
                  <a:pt x="1027115" y="1123712"/>
                </a:cubicBezTo>
                <a:cubicBezTo>
                  <a:pt x="870543" y="1175874"/>
                  <a:pt x="564400" y="1091520"/>
                  <a:pt x="187289" y="1123712"/>
                </a:cubicBezTo>
                <a:cubicBezTo>
                  <a:pt x="84082" y="1096074"/>
                  <a:pt x="-2323" y="1040896"/>
                  <a:pt x="0" y="936423"/>
                </a:cubicBezTo>
                <a:cubicBezTo>
                  <a:pt x="-40785" y="807632"/>
                  <a:pt x="43197" y="692923"/>
                  <a:pt x="0" y="546873"/>
                </a:cubicBezTo>
                <a:cubicBezTo>
                  <a:pt x="-43197" y="400823"/>
                  <a:pt x="34568" y="327851"/>
                  <a:pt x="0" y="187289"/>
                </a:cubicBezTo>
                <a:close/>
              </a:path>
            </a:pathLst>
          </a:custGeom>
          <a:solidFill>
            <a:srgbClr val="FFD5E6"/>
          </a:solidFill>
          <a:ln w="19050">
            <a:solidFill>
              <a:schemeClr val="bg1"/>
            </a:solidFill>
          </a:ln>
        </p:spPr>
        <p:txBody>
          <a:bodyPr wrap="square">
            <a:spAutoFit/>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ngây</a:t>
            </a:r>
            <a:r>
              <a:rPr lang="en-US" sz="2400" dirty="0">
                <a:latin typeface="Cambria" panose="02040503050406030204" pitchFamily="18" charset="0"/>
                <a:ea typeface="Cambria" panose="02040503050406030204" pitchFamily="18" charset="0"/>
              </a:rPr>
              <a:t>.</a:t>
            </a:r>
          </a:p>
        </p:txBody>
      </p:sp>
      <p:sp>
        <p:nvSpPr>
          <p:cNvPr id="12" name="TextBox 11"/>
          <p:cNvSpPr txBox="1"/>
          <p:nvPr/>
        </p:nvSpPr>
        <p:spPr>
          <a:xfrm>
            <a:off x="6624321" y="4333456"/>
            <a:ext cx="5252720" cy="461665"/>
          </a:xfrm>
          <a:custGeom>
            <a:avLst/>
            <a:gdLst>
              <a:gd name="connsiteX0" fmla="*/ 0 w 6373338"/>
              <a:gd name="connsiteY0" fmla="*/ 187289 h 1123712"/>
              <a:gd name="connsiteX1" fmla="*/ 187289 w 6373338"/>
              <a:gd name="connsiteY1" fmla="*/ 0 h 1123712"/>
              <a:gd name="connsiteX2" fmla="*/ 907140 w 6373338"/>
              <a:gd name="connsiteY2" fmla="*/ 0 h 1123712"/>
              <a:gd name="connsiteX3" fmla="*/ 1387041 w 6373338"/>
              <a:gd name="connsiteY3" fmla="*/ 0 h 1123712"/>
              <a:gd name="connsiteX4" fmla="*/ 2106892 w 6373338"/>
              <a:gd name="connsiteY4" fmla="*/ 0 h 1123712"/>
              <a:gd name="connsiteX5" fmla="*/ 2706768 w 6373338"/>
              <a:gd name="connsiteY5" fmla="*/ 0 h 1123712"/>
              <a:gd name="connsiteX6" fmla="*/ 3246657 w 6373338"/>
              <a:gd name="connsiteY6" fmla="*/ 0 h 1123712"/>
              <a:gd name="connsiteX7" fmla="*/ 3966508 w 6373338"/>
              <a:gd name="connsiteY7" fmla="*/ 0 h 1123712"/>
              <a:gd name="connsiteX8" fmla="*/ 4626371 w 6373338"/>
              <a:gd name="connsiteY8" fmla="*/ 0 h 1123712"/>
              <a:gd name="connsiteX9" fmla="*/ 5226247 w 6373338"/>
              <a:gd name="connsiteY9" fmla="*/ 0 h 1123712"/>
              <a:gd name="connsiteX10" fmla="*/ 6186049 w 6373338"/>
              <a:gd name="connsiteY10" fmla="*/ 0 h 1123712"/>
              <a:gd name="connsiteX11" fmla="*/ 6373338 w 6373338"/>
              <a:gd name="connsiteY11" fmla="*/ 187289 h 1123712"/>
              <a:gd name="connsiteX12" fmla="*/ 6373338 w 6373338"/>
              <a:gd name="connsiteY12" fmla="*/ 539382 h 1123712"/>
              <a:gd name="connsiteX13" fmla="*/ 6373338 w 6373338"/>
              <a:gd name="connsiteY13" fmla="*/ 936423 h 1123712"/>
              <a:gd name="connsiteX14" fmla="*/ 6186049 w 6373338"/>
              <a:gd name="connsiteY14" fmla="*/ 1123712 h 1123712"/>
              <a:gd name="connsiteX15" fmla="*/ 5766136 w 6373338"/>
              <a:gd name="connsiteY15" fmla="*/ 1123712 h 1123712"/>
              <a:gd name="connsiteX16" fmla="*/ 5226247 w 6373338"/>
              <a:gd name="connsiteY16" fmla="*/ 1123712 h 1123712"/>
              <a:gd name="connsiteX17" fmla="*/ 4806334 w 6373338"/>
              <a:gd name="connsiteY17" fmla="*/ 1123712 h 1123712"/>
              <a:gd name="connsiteX18" fmla="*/ 4086483 w 6373338"/>
              <a:gd name="connsiteY18" fmla="*/ 1123712 h 1123712"/>
              <a:gd name="connsiteX19" fmla="*/ 3546595 w 6373338"/>
              <a:gd name="connsiteY19" fmla="*/ 1123712 h 1123712"/>
              <a:gd name="connsiteX20" fmla="*/ 2886731 w 6373338"/>
              <a:gd name="connsiteY20" fmla="*/ 1123712 h 1123712"/>
              <a:gd name="connsiteX21" fmla="*/ 2166880 w 6373338"/>
              <a:gd name="connsiteY21" fmla="*/ 1123712 h 1123712"/>
              <a:gd name="connsiteX22" fmla="*/ 1567004 w 6373338"/>
              <a:gd name="connsiteY22" fmla="*/ 1123712 h 1123712"/>
              <a:gd name="connsiteX23" fmla="*/ 847153 w 6373338"/>
              <a:gd name="connsiteY23" fmla="*/ 1123712 h 1123712"/>
              <a:gd name="connsiteX24" fmla="*/ 187289 w 6373338"/>
              <a:gd name="connsiteY24" fmla="*/ 1123712 h 1123712"/>
              <a:gd name="connsiteX25" fmla="*/ 0 w 6373338"/>
              <a:gd name="connsiteY25" fmla="*/ 936423 h 1123712"/>
              <a:gd name="connsiteX26" fmla="*/ 0 w 6373338"/>
              <a:gd name="connsiteY26" fmla="*/ 561856 h 1123712"/>
              <a:gd name="connsiteX27" fmla="*/ 0 w 6373338"/>
              <a:gd name="connsiteY27"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3338" h="1123712" fill="none" extrusionOk="0">
                <a:moveTo>
                  <a:pt x="0" y="187289"/>
                </a:moveTo>
                <a:cubicBezTo>
                  <a:pt x="6600" y="88124"/>
                  <a:pt x="77030" y="16037"/>
                  <a:pt x="187289" y="0"/>
                </a:cubicBezTo>
                <a:cubicBezTo>
                  <a:pt x="492685" y="-62893"/>
                  <a:pt x="618023" y="69465"/>
                  <a:pt x="907140" y="0"/>
                </a:cubicBezTo>
                <a:cubicBezTo>
                  <a:pt x="1196257" y="-69465"/>
                  <a:pt x="1227926" y="10326"/>
                  <a:pt x="1387041" y="0"/>
                </a:cubicBezTo>
                <a:cubicBezTo>
                  <a:pt x="1546156" y="-10326"/>
                  <a:pt x="1860010" y="38813"/>
                  <a:pt x="2106892" y="0"/>
                </a:cubicBezTo>
                <a:cubicBezTo>
                  <a:pt x="2353774" y="-38813"/>
                  <a:pt x="2461111" y="5067"/>
                  <a:pt x="2706768" y="0"/>
                </a:cubicBezTo>
                <a:cubicBezTo>
                  <a:pt x="2952425" y="-5067"/>
                  <a:pt x="3058451" y="11077"/>
                  <a:pt x="3246657" y="0"/>
                </a:cubicBezTo>
                <a:cubicBezTo>
                  <a:pt x="3434863" y="-11077"/>
                  <a:pt x="3673486" y="10017"/>
                  <a:pt x="3966508" y="0"/>
                </a:cubicBezTo>
                <a:cubicBezTo>
                  <a:pt x="4259530" y="-10017"/>
                  <a:pt x="4430930" y="30258"/>
                  <a:pt x="4626371" y="0"/>
                </a:cubicBezTo>
                <a:cubicBezTo>
                  <a:pt x="4821812" y="-30258"/>
                  <a:pt x="5027020" y="21767"/>
                  <a:pt x="5226247" y="0"/>
                </a:cubicBezTo>
                <a:cubicBezTo>
                  <a:pt x="5425474" y="-21767"/>
                  <a:pt x="5877336" y="6719"/>
                  <a:pt x="6186049" y="0"/>
                </a:cubicBezTo>
                <a:cubicBezTo>
                  <a:pt x="6284342" y="-14792"/>
                  <a:pt x="6365721" y="89958"/>
                  <a:pt x="6373338" y="187289"/>
                </a:cubicBezTo>
                <a:cubicBezTo>
                  <a:pt x="6374271" y="265300"/>
                  <a:pt x="6331365" y="397818"/>
                  <a:pt x="6373338" y="539382"/>
                </a:cubicBezTo>
                <a:cubicBezTo>
                  <a:pt x="6415311" y="680946"/>
                  <a:pt x="6370984" y="816656"/>
                  <a:pt x="6373338" y="936423"/>
                </a:cubicBezTo>
                <a:cubicBezTo>
                  <a:pt x="6394288" y="1051371"/>
                  <a:pt x="6289680" y="1120912"/>
                  <a:pt x="6186049" y="1123712"/>
                </a:cubicBezTo>
                <a:cubicBezTo>
                  <a:pt x="6013242" y="1165118"/>
                  <a:pt x="5911284" y="1106841"/>
                  <a:pt x="5766136" y="1123712"/>
                </a:cubicBezTo>
                <a:cubicBezTo>
                  <a:pt x="5620988" y="1140583"/>
                  <a:pt x="5420730" y="1088165"/>
                  <a:pt x="5226247" y="1123712"/>
                </a:cubicBezTo>
                <a:cubicBezTo>
                  <a:pt x="5031764" y="1159259"/>
                  <a:pt x="4913890" y="1110550"/>
                  <a:pt x="4806334" y="1123712"/>
                </a:cubicBezTo>
                <a:cubicBezTo>
                  <a:pt x="4698778" y="1136874"/>
                  <a:pt x="4400238" y="1115161"/>
                  <a:pt x="4086483" y="1123712"/>
                </a:cubicBezTo>
                <a:cubicBezTo>
                  <a:pt x="3772728" y="1132263"/>
                  <a:pt x="3759498" y="1092357"/>
                  <a:pt x="3546595" y="1123712"/>
                </a:cubicBezTo>
                <a:cubicBezTo>
                  <a:pt x="3333692" y="1155067"/>
                  <a:pt x="3034435" y="1077029"/>
                  <a:pt x="2886731" y="1123712"/>
                </a:cubicBezTo>
                <a:cubicBezTo>
                  <a:pt x="2739027" y="1170395"/>
                  <a:pt x="2496300" y="1110684"/>
                  <a:pt x="2166880" y="1123712"/>
                </a:cubicBezTo>
                <a:cubicBezTo>
                  <a:pt x="1837460" y="1136740"/>
                  <a:pt x="1806285" y="1059591"/>
                  <a:pt x="1567004" y="1123712"/>
                </a:cubicBezTo>
                <a:cubicBezTo>
                  <a:pt x="1327723" y="1187833"/>
                  <a:pt x="1140415" y="1037347"/>
                  <a:pt x="847153" y="1123712"/>
                </a:cubicBezTo>
                <a:cubicBezTo>
                  <a:pt x="553891" y="1210077"/>
                  <a:pt x="454863" y="1067302"/>
                  <a:pt x="187289" y="1123712"/>
                </a:cubicBezTo>
                <a:cubicBezTo>
                  <a:pt x="94712" y="1133809"/>
                  <a:pt x="-8998" y="1022431"/>
                  <a:pt x="0" y="936423"/>
                </a:cubicBezTo>
                <a:cubicBezTo>
                  <a:pt x="-38971" y="848985"/>
                  <a:pt x="22269" y="654051"/>
                  <a:pt x="0" y="561856"/>
                </a:cubicBezTo>
                <a:cubicBezTo>
                  <a:pt x="-22269" y="469661"/>
                  <a:pt x="17929" y="266736"/>
                  <a:pt x="0" y="187289"/>
                </a:cubicBezTo>
                <a:close/>
              </a:path>
              <a:path w="6373338" h="1123712" stroke="0" extrusionOk="0">
                <a:moveTo>
                  <a:pt x="0" y="187289"/>
                </a:moveTo>
                <a:cubicBezTo>
                  <a:pt x="12980" y="97226"/>
                  <a:pt x="89601" y="26199"/>
                  <a:pt x="187289" y="0"/>
                </a:cubicBezTo>
                <a:cubicBezTo>
                  <a:pt x="320702" y="-16661"/>
                  <a:pt x="551636" y="69947"/>
                  <a:pt x="787165" y="0"/>
                </a:cubicBezTo>
                <a:cubicBezTo>
                  <a:pt x="1022694" y="-69947"/>
                  <a:pt x="1199303" y="81312"/>
                  <a:pt x="1507016" y="0"/>
                </a:cubicBezTo>
                <a:cubicBezTo>
                  <a:pt x="1814729" y="-81312"/>
                  <a:pt x="2034678" y="77154"/>
                  <a:pt x="2226867" y="0"/>
                </a:cubicBezTo>
                <a:cubicBezTo>
                  <a:pt x="2419056" y="-77154"/>
                  <a:pt x="2555663" y="35965"/>
                  <a:pt x="2646781" y="0"/>
                </a:cubicBezTo>
                <a:cubicBezTo>
                  <a:pt x="2737899" y="-35965"/>
                  <a:pt x="2988488" y="24807"/>
                  <a:pt x="3126681" y="0"/>
                </a:cubicBezTo>
                <a:cubicBezTo>
                  <a:pt x="3264874" y="-24807"/>
                  <a:pt x="3494361" y="11356"/>
                  <a:pt x="3666570" y="0"/>
                </a:cubicBezTo>
                <a:cubicBezTo>
                  <a:pt x="3838779" y="-11356"/>
                  <a:pt x="3943223" y="43884"/>
                  <a:pt x="4206458" y="0"/>
                </a:cubicBezTo>
                <a:cubicBezTo>
                  <a:pt x="4469693" y="-43884"/>
                  <a:pt x="4441356" y="23207"/>
                  <a:pt x="4626371" y="0"/>
                </a:cubicBezTo>
                <a:cubicBezTo>
                  <a:pt x="4811386" y="-23207"/>
                  <a:pt x="4895848" y="34027"/>
                  <a:pt x="5106272" y="0"/>
                </a:cubicBezTo>
                <a:cubicBezTo>
                  <a:pt x="5316696" y="-34027"/>
                  <a:pt x="5725023" y="1351"/>
                  <a:pt x="6186049" y="0"/>
                </a:cubicBezTo>
                <a:cubicBezTo>
                  <a:pt x="6278810" y="8445"/>
                  <a:pt x="6345411" y="75204"/>
                  <a:pt x="6373338" y="187289"/>
                </a:cubicBezTo>
                <a:cubicBezTo>
                  <a:pt x="6392590" y="316062"/>
                  <a:pt x="6372112" y="445472"/>
                  <a:pt x="6373338" y="539382"/>
                </a:cubicBezTo>
                <a:cubicBezTo>
                  <a:pt x="6374564" y="633292"/>
                  <a:pt x="6337146" y="738855"/>
                  <a:pt x="6373338" y="936423"/>
                </a:cubicBezTo>
                <a:cubicBezTo>
                  <a:pt x="6354032" y="1035803"/>
                  <a:pt x="6277557" y="1107633"/>
                  <a:pt x="6186049" y="1123712"/>
                </a:cubicBezTo>
                <a:cubicBezTo>
                  <a:pt x="6024810" y="1189487"/>
                  <a:pt x="5777934" y="1083605"/>
                  <a:pt x="5586173" y="1123712"/>
                </a:cubicBezTo>
                <a:cubicBezTo>
                  <a:pt x="5394412" y="1163819"/>
                  <a:pt x="5265206" y="1104526"/>
                  <a:pt x="5166260" y="1123712"/>
                </a:cubicBezTo>
                <a:cubicBezTo>
                  <a:pt x="5067314" y="1142898"/>
                  <a:pt x="4942398" y="1090467"/>
                  <a:pt x="4746347" y="1123712"/>
                </a:cubicBezTo>
                <a:cubicBezTo>
                  <a:pt x="4550296" y="1156957"/>
                  <a:pt x="4436397" y="1088969"/>
                  <a:pt x="4206458" y="1123712"/>
                </a:cubicBezTo>
                <a:cubicBezTo>
                  <a:pt x="3976519" y="1158455"/>
                  <a:pt x="3962274" y="1087550"/>
                  <a:pt x="3726557" y="1123712"/>
                </a:cubicBezTo>
                <a:cubicBezTo>
                  <a:pt x="3490840" y="1159874"/>
                  <a:pt x="3349215" y="1080592"/>
                  <a:pt x="3066694" y="1123712"/>
                </a:cubicBezTo>
                <a:cubicBezTo>
                  <a:pt x="2784173" y="1166832"/>
                  <a:pt x="2766843" y="1095164"/>
                  <a:pt x="2646781" y="1123712"/>
                </a:cubicBezTo>
                <a:cubicBezTo>
                  <a:pt x="2526719" y="1152260"/>
                  <a:pt x="2307475" y="1069020"/>
                  <a:pt x="2166880" y="1123712"/>
                </a:cubicBezTo>
                <a:cubicBezTo>
                  <a:pt x="2026285" y="1178404"/>
                  <a:pt x="1874710" y="1074887"/>
                  <a:pt x="1686979" y="1123712"/>
                </a:cubicBezTo>
                <a:cubicBezTo>
                  <a:pt x="1499248" y="1172537"/>
                  <a:pt x="1183687" y="1071550"/>
                  <a:pt x="1027115" y="1123712"/>
                </a:cubicBezTo>
                <a:cubicBezTo>
                  <a:pt x="870543" y="1175874"/>
                  <a:pt x="564400" y="1091520"/>
                  <a:pt x="187289" y="1123712"/>
                </a:cubicBezTo>
                <a:cubicBezTo>
                  <a:pt x="84082" y="1096074"/>
                  <a:pt x="-2323" y="1040896"/>
                  <a:pt x="0" y="936423"/>
                </a:cubicBezTo>
                <a:cubicBezTo>
                  <a:pt x="-40785" y="807632"/>
                  <a:pt x="43197" y="692923"/>
                  <a:pt x="0" y="546873"/>
                </a:cubicBezTo>
                <a:cubicBezTo>
                  <a:pt x="-43197" y="400823"/>
                  <a:pt x="34568" y="327851"/>
                  <a:pt x="0" y="187289"/>
                </a:cubicBezTo>
                <a:close/>
              </a:path>
            </a:pathLst>
          </a:custGeom>
          <a:solidFill>
            <a:srgbClr val="FFD5E6"/>
          </a:solidFill>
          <a:ln w="19050">
            <a:solidFill>
              <a:schemeClr val="bg1"/>
            </a:solidFill>
          </a:ln>
        </p:spPr>
        <p:txBody>
          <a:bodyPr wrap="square">
            <a:spAutoFit/>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a:t>
            </a:r>
          </a:p>
        </p:txBody>
      </p:sp>
      <p:sp>
        <p:nvSpPr>
          <p:cNvPr id="16" name="TextBox 15"/>
          <p:cNvSpPr txBox="1"/>
          <p:nvPr/>
        </p:nvSpPr>
        <p:spPr>
          <a:xfrm>
            <a:off x="6593841" y="5085296"/>
            <a:ext cx="5252720" cy="830997"/>
          </a:xfrm>
          <a:custGeom>
            <a:avLst/>
            <a:gdLst>
              <a:gd name="connsiteX0" fmla="*/ 0 w 6373338"/>
              <a:gd name="connsiteY0" fmla="*/ 187289 h 1123712"/>
              <a:gd name="connsiteX1" fmla="*/ 187289 w 6373338"/>
              <a:gd name="connsiteY1" fmla="*/ 0 h 1123712"/>
              <a:gd name="connsiteX2" fmla="*/ 907140 w 6373338"/>
              <a:gd name="connsiteY2" fmla="*/ 0 h 1123712"/>
              <a:gd name="connsiteX3" fmla="*/ 1387041 w 6373338"/>
              <a:gd name="connsiteY3" fmla="*/ 0 h 1123712"/>
              <a:gd name="connsiteX4" fmla="*/ 2106892 w 6373338"/>
              <a:gd name="connsiteY4" fmla="*/ 0 h 1123712"/>
              <a:gd name="connsiteX5" fmla="*/ 2706768 w 6373338"/>
              <a:gd name="connsiteY5" fmla="*/ 0 h 1123712"/>
              <a:gd name="connsiteX6" fmla="*/ 3246657 w 6373338"/>
              <a:gd name="connsiteY6" fmla="*/ 0 h 1123712"/>
              <a:gd name="connsiteX7" fmla="*/ 3966508 w 6373338"/>
              <a:gd name="connsiteY7" fmla="*/ 0 h 1123712"/>
              <a:gd name="connsiteX8" fmla="*/ 4626371 w 6373338"/>
              <a:gd name="connsiteY8" fmla="*/ 0 h 1123712"/>
              <a:gd name="connsiteX9" fmla="*/ 5226247 w 6373338"/>
              <a:gd name="connsiteY9" fmla="*/ 0 h 1123712"/>
              <a:gd name="connsiteX10" fmla="*/ 6186049 w 6373338"/>
              <a:gd name="connsiteY10" fmla="*/ 0 h 1123712"/>
              <a:gd name="connsiteX11" fmla="*/ 6373338 w 6373338"/>
              <a:gd name="connsiteY11" fmla="*/ 187289 h 1123712"/>
              <a:gd name="connsiteX12" fmla="*/ 6373338 w 6373338"/>
              <a:gd name="connsiteY12" fmla="*/ 539382 h 1123712"/>
              <a:gd name="connsiteX13" fmla="*/ 6373338 w 6373338"/>
              <a:gd name="connsiteY13" fmla="*/ 936423 h 1123712"/>
              <a:gd name="connsiteX14" fmla="*/ 6186049 w 6373338"/>
              <a:gd name="connsiteY14" fmla="*/ 1123712 h 1123712"/>
              <a:gd name="connsiteX15" fmla="*/ 5766136 w 6373338"/>
              <a:gd name="connsiteY15" fmla="*/ 1123712 h 1123712"/>
              <a:gd name="connsiteX16" fmla="*/ 5226247 w 6373338"/>
              <a:gd name="connsiteY16" fmla="*/ 1123712 h 1123712"/>
              <a:gd name="connsiteX17" fmla="*/ 4806334 w 6373338"/>
              <a:gd name="connsiteY17" fmla="*/ 1123712 h 1123712"/>
              <a:gd name="connsiteX18" fmla="*/ 4086483 w 6373338"/>
              <a:gd name="connsiteY18" fmla="*/ 1123712 h 1123712"/>
              <a:gd name="connsiteX19" fmla="*/ 3546595 w 6373338"/>
              <a:gd name="connsiteY19" fmla="*/ 1123712 h 1123712"/>
              <a:gd name="connsiteX20" fmla="*/ 2886731 w 6373338"/>
              <a:gd name="connsiteY20" fmla="*/ 1123712 h 1123712"/>
              <a:gd name="connsiteX21" fmla="*/ 2166880 w 6373338"/>
              <a:gd name="connsiteY21" fmla="*/ 1123712 h 1123712"/>
              <a:gd name="connsiteX22" fmla="*/ 1567004 w 6373338"/>
              <a:gd name="connsiteY22" fmla="*/ 1123712 h 1123712"/>
              <a:gd name="connsiteX23" fmla="*/ 847153 w 6373338"/>
              <a:gd name="connsiteY23" fmla="*/ 1123712 h 1123712"/>
              <a:gd name="connsiteX24" fmla="*/ 187289 w 6373338"/>
              <a:gd name="connsiteY24" fmla="*/ 1123712 h 1123712"/>
              <a:gd name="connsiteX25" fmla="*/ 0 w 6373338"/>
              <a:gd name="connsiteY25" fmla="*/ 936423 h 1123712"/>
              <a:gd name="connsiteX26" fmla="*/ 0 w 6373338"/>
              <a:gd name="connsiteY26" fmla="*/ 561856 h 1123712"/>
              <a:gd name="connsiteX27" fmla="*/ 0 w 6373338"/>
              <a:gd name="connsiteY27" fmla="*/ 187289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3338" h="1123712" fill="none" extrusionOk="0">
                <a:moveTo>
                  <a:pt x="0" y="187289"/>
                </a:moveTo>
                <a:cubicBezTo>
                  <a:pt x="6600" y="88124"/>
                  <a:pt x="77030" y="16037"/>
                  <a:pt x="187289" y="0"/>
                </a:cubicBezTo>
                <a:cubicBezTo>
                  <a:pt x="492685" y="-62893"/>
                  <a:pt x="618023" y="69465"/>
                  <a:pt x="907140" y="0"/>
                </a:cubicBezTo>
                <a:cubicBezTo>
                  <a:pt x="1196257" y="-69465"/>
                  <a:pt x="1227926" y="10326"/>
                  <a:pt x="1387041" y="0"/>
                </a:cubicBezTo>
                <a:cubicBezTo>
                  <a:pt x="1546156" y="-10326"/>
                  <a:pt x="1860010" y="38813"/>
                  <a:pt x="2106892" y="0"/>
                </a:cubicBezTo>
                <a:cubicBezTo>
                  <a:pt x="2353774" y="-38813"/>
                  <a:pt x="2461111" y="5067"/>
                  <a:pt x="2706768" y="0"/>
                </a:cubicBezTo>
                <a:cubicBezTo>
                  <a:pt x="2952425" y="-5067"/>
                  <a:pt x="3058451" y="11077"/>
                  <a:pt x="3246657" y="0"/>
                </a:cubicBezTo>
                <a:cubicBezTo>
                  <a:pt x="3434863" y="-11077"/>
                  <a:pt x="3673486" y="10017"/>
                  <a:pt x="3966508" y="0"/>
                </a:cubicBezTo>
                <a:cubicBezTo>
                  <a:pt x="4259530" y="-10017"/>
                  <a:pt x="4430930" y="30258"/>
                  <a:pt x="4626371" y="0"/>
                </a:cubicBezTo>
                <a:cubicBezTo>
                  <a:pt x="4821812" y="-30258"/>
                  <a:pt x="5027020" y="21767"/>
                  <a:pt x="5226247" y="0"/>
                </a:cubicBezTo>
                <a:cubicBezTo>
                  <a:pt x="5425474" y="-21767"/>
                  <a:pt x="5877336" y="6719"/>
                  <a:pt x="6186049" y="0"/>
                </a:cubicBezTo>
                <a:cubicBezTo>
                  <a:pt x="6284342" y="-14792"/>
                  <a:pt x="6365721" y="89958"/>
                  <a:pt x="6373338" y="187289"/>
                </a:cubicBezTo>
                <a:cubicBezTo>
                  <a:pt x="6374271" y="265300"/>
                  <a:pt x="6331365" y="397818"/>
                  <a:pt x="6373338" y="539382"/>
                </a:cubicBezTo>
                <a:cubicBezTo>
                  <a:pt x="6415311" y="680946"/>
                  <a:pt x="6370984" y="816656"/>
                  <a:pt x="6373338" y="936423"/>
                </a:cubicBezTo>
                <a:cubicBezTo>
                  <a:pt x="6394288" y="1051371"/>
                  <a:pt x="6289680" y="1120912"/>
                  <a:pt x="6186049" y="1123712"/>
                </a:cubicBezTo>
                <a:cubicBezTo>
                  <a:pt x="6013242" y="1165118"/>
                  <a:pt x="5911284" y="1106841"/>
                  <a:pt x="5766136" y="1123712"/>
                </a:cubicBezTo>
                <a:cubicBezTo>
                  <a:pt x="5620988" y="1140583"/>
                  <a:pt x="5420730" y="1088165"/>
                  <a:pt x="5226247" y="1123712"/>
                </a:cubicBezTo>
                <a:cubicBezTo>
                  <a:pt x="5031764" y="1159259"/>
                  <a:pt x="4913890" y="1110550"/>
                  <a:pt x="4806334" y="1123712"/>
                </a:cubicBezTo>
                <a:cubicBezTo>
                  <a:pt x="4698778" y="1136874"/>
                  <a:pt x="4400238" y="1115161"/>
                  <a:pt x="4086483" y="1123712"/>
                </a:cubicBezTo>
                <a:cubicBezTo>
                  <a:pt x="3772728" y="1132263"/>
                  <a:pt x="3759498" y="1092357"/>
                  <a:pt x="3546595" y="1123712"/>
                </a:cubicBezTo>
                <a:cubicBezTo>
                  <a:pt x="3333692" y="1155067"/>
                  <a:pt x="3034435" y="1077029"/>
                  <a:pt x="2886731" y="1123712"/>
                </a:cubicBezTo>
                <a:cubicBezTo>
                  <a:pt x="2739027" y="1170395"/>
                  <a:pt x="2496300" y="1110684"/>
                  <a:pt x="2166880" y="1123712"/>
                </a:cubicBezTo>
                <a:cubicBezTo>
                  <a:pt x="1837460" y="1136740"/>
                  <a:pt x="1806285" y="1059591"/>
                  <a:pt x="1567004" y="1123712"/>
                </a:cubicBezTo>
                <a:cubicBezTo>
                  <a:pt x="1327723" y="1187833"/>
                  <a:pt x="1140415" y="1037347"/>
                  <a:pt x="847153" y="1123712"/>
                </a:cubicBezTo>
                <a:cubicBezTo>
                  <a:pt x="553891" y="1210077"/>
                  <a:pt x="454863" y="1067302"/>
                  <a:pt x="187289" y="1123712"/>
                </a:cubicBezTo>
                <a:cubicBezTo>
                  <a:pt x="94712" y="1133809"/>
                  <a:pt x="-8998" y="1022431"/>
                  <a:pt x="0" y="936423"/>
                </a:cubicBezTo>
                <a:cubicBezTo>
                  <a:pt x="-38971" y="848985"/>
                  <a:pt x="22269" y="654051"/>
                  <a:pt x="0" y="561856"/>
                </a:cubicBezTo>
                <a:cubicBezTo>
                  <a:pt x="-22269" y="469661"/>
                  <a:pt x="17929" y="266736"/>
                  <a:pt x="0" y="187289"/>
                </a:cubicBezTo>
                <a:close/>
              </a:path>
              <a:path w="6373338" h="1123712" stroke="0" extrusionOk="0">
                <a:moveTo>
                  <a:pt x="0" y="187289"/>
                </a:moveTo>
                <a:cubicBezTo>
                  <a:pt x="12980" y="97226"/>
                  <a:pt x="89601" y="26199"/>
                  <a:pt x="187289" y="0"/>
                </a:cubicBezTo>
                <a:cubicBezTo>
                  <a:pt x="320702" y="-16661"/>
                  <a:pt x="551636" y="69947"/>
                  <a:pt x="787165" y="0"/>
                </a:cubicBezTo>
                <a:cubicBezTo>
                  <a:pt x="1022694" y="-69947"/>
                  <a:pt x="1199303" y="81312"/>
                  <a:pt x="1507016" y="0"/>
                </a:cubicBezTo>
                <a:cubicBezTo>
                  <a:pt x="1814729" y="-81312"/>
                  <a:pt x="2034678" y="77154"/>
                  <a:pt x="2226867" y="0"/>
                </a:cubicBezTo>
                <a:cubicBezTo>
                  <a:pt x="2419056" y="-77154"/>
                  <a:pt x="2555663" y="35965"/>
                  <a:pt x="2646781" y="0"/>
                </a:cubicBezTo>
                <a:cubicBezTo>
                  <a:pt x="2737899" y="-35965"/>
                  <a:pt x="2988488" y="24807"/>
                  <a:pt x="3126681" y="0"/>
                </a:cubicBezTo>
                <a:cubicBezTo>
                  <a:pt x="3264874" y="-24807"/>
                  <a:pt x="3494361" y="11356"/>
                  <a:pt x="3666570" y="0"/>
                </a:cubicBezTo>
                <a:cubicBezTo>
                  <a:pt x="3838779" y="-11356"/>
                  <a:pt x="3943223" y="43884"/>
                  <a:pt x="4206458" y="0"/>
                </a:cubicBezTo>
                <a:cubicBezTo>
                  <a:pt x="4469693" y="-43884"/>
                  <a:pt x="4441356" y="23207"/>
                  <a:pt x="4626371" y="0"/>
                </a:cubicBezTo>
                <a:cubicBezTo>
                  <a:pt x="4811386" y="-23207"/>
                  <a:pt x="4895848" y="34027"/>
                  <a:pt x="5106272" y="0"/>
                </a:cubicBezTo>
                <a:cubicBezTo>
                  <a:pt x="5316696" y="-34027"/>
                  <a:pt x="5725023" y="1351"/>
                  <a:pt x="6186049" y="0"/>
                </a:cubicBezTo>
                <a:cubicBezTo>
                  <a:pt x="6278810" y="8445"/>
                  <a:pt x="6345411" y="75204"/>
                  <a:pt x="6373338" y="187289"/>
                </a:cubicBezTo>
                <a:cubicBezTo>
                  <a:pt x="6392590" y="316062"/>
                  <a:pt x="6372112" y="445472"/>
                  <a:pt x="6373338" y="539382"/>
                </a:cubicBezTo>
                <a:cubicBezTo>
                  <a:pt x="6374564" y="633292"/>
                  <a:pt x="6337146" y="738855"/>
                  <a:pt x="6373338" y="936423"/>
                </a:cubicBezTo>
                <a:cubicBezTo>
                  <a:pt x="6354032" y="1035803"/>
                  <a:pt x="6277557" y="1107633"/>
                  <a:pt x="6186049" y="1123712"/>
                </a:cubicBezTo>
                <a:cubicBezTo>
                  <a:pt x="6024810" y="1189487"/>
                  <a:pt x="5777934" y="1083605"/>
                  <a:pt x="5586173" y="1123712"/>
                </a:cubicBezTo>
                <a:cubicBezTo>
                  <a:pt x="5394412" y="1163819"/>
                  <a:pt x="5265206" y="1104526"/>
                  <a:pt x="5166260" y="1123712"/>
                </a:cubicBezTo>
                <a:cubicBezTo>
                  <a:pt x="5067314" y="1142898"/>
                  <a:pt x="4942398" y="1090467"/>
                  <a:pt x="4746347" y="1123712"/>
                </a:cubicBezTo>
                <a:cubicBezTo>
                  <a:pt x="4550296" y="1156957"/>
                  <a:pt x="4436397" y="1088969"/>
                  <a:pt x="4206458" y="1123712"/>
                </a:cubicBezTo>
                <a:cubicBezTo>
                  <a:pt x="3976519" y="1158455"/>
                  <a:pt x="3962274" y="1087550"/>
                  <a:pt x="3726557" y="1123712"/>
                </a:cubicBezTo>
                <a:cubicBezTo>
                  <a:pt x="3490840" y="1159874"/>
                  <a:pt x="3349215" y="1080592"/>
                  <a:pt x="3066694" y="1123712"/>
                </a:cubicBezTo>
                <a:cubicBezTo>
                  <a:pt x="2784173" y="1166832"/>
                  <a:pt x="2766843" y="1095164"/>
                  <a:pt x="2646781" y="1123712"/>
                </a:cubicBezTo>
                <a:cubicBezTo>
                  <a:pt x="2526719" y="1152260"/>
                  <a:pt x="2307475" y="1069020"/>
                  <a:pt x="2166880" y="1123712"/>
                </a:cubicBezTo>
                <a:cubicBezTo>
                  <a:pt x="2026285" y="1178404"/>
                  <a:pt x="1874710" y="1074887"/>
                  <a:pt x="1686979" y="1123712"/>
                </a:cubicBezTo>
                <a:cubicBezTo>
                  <a:pt x="1499248" y="1172537"/>
                  <a:pt x="1183687" y="1071550"/>
                  <a:pt x="1027115" y="1123712"/>
                </a:cubicBezTo>
                <a:cubicBezTo>
                  <a:pt x="870543" y="1175874"/>
                  <a:pt x="564400" y="1091520"/>
                  <a:pt x="187289" y="1123712"/>
                </a:cubicBezTo>
                <a:cubicBezTo>
                  <a:pt x="84082" y="1096074"/>
                  <a:pt x="-2323" y="1040896"/>
                  <a:pt x="0" y="936423"/>
                </a:cubicBezTo>
                <a:cubicBezTo>
                  <a:pt x="-40785" y="807632"/>
                  <a:pt x="43197" y="692923"/>
                  <a:pt x="0" y="546873"/>
                </a:cubicBezTo>
                <a:cubicBezTo>
                  <a:pt x="-43197" y="400823"/>
                  <a:pt x="34568" y="327851"/>
                  <a:pt x="0" y="187289"/>
                </a:cubicBezTo>
                <a:close/>
              </a:path>
            </a:pathLst>
          </a:custGeom>
          <a:solidFill>
            <a:srgbClr val="FFD5E6"/>
          </a:solidFill>
          <a:ln w="19050">
            <a:solidFill>
              <a:schemeClr val="bg1"/>
            </a:solidFill>
          </a:ln>
        </p:spPr>
        <p:txBody>
          <a:bodyPr wrap="square">
            <a:spAutoFit/>
          </a:bodyPr>
          <a:lstStyle/>
          <a:p>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phẩm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xuất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sắc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tranh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chân</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Việt</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Nam.</a:t>
            </a:r>
            <a:endParaRPr lang="en-US" sz="2400" dirty="0">
              <a:latin typeface="Cambria" panose="02040503050406030204" pitchFamily="18" charset="0"/>
              <a:ea typeface="Cambria" panose="02040503050406030204" pitchFamily="18" charset="0"/>
            </a:endParaRPr>
          </a:p>
        </p:txBody>
      </p:sp>
      <p:sp>
        <p:nvSpPr>
          <p:cNvPr id="14" name="TextBox 13"/>
          <p:cNvSpPr txBox="1"/>
          <p:nvPr/>
        </p:nvSpPr>
        <p:spPr>
          <a:xfrm>
            <a:off x="1999828" y="306229"/>
            <a:ext cx="9623211" cy="646331"/>
          </a:xfrm>
          <a:prstGeom prst="rect">
            <a:avLst/>
          </a:prstGeom>
          <a:noFill/>
        </p:spPr>
        <p:txBody>
          <a:bodyPr wrap="square" rtlCol="0">
            <a:spAutoFit/>
          </a:bodyPr>
          <a:lstStyle/>
          <a:p>
            <a:r>
              <a:rPr lang="en-US" sz="3600" b="0" i="0" dirty="0">
                <a:solidFill>
                  <a:srgbClr val="000000"/>
                </a:solidFill>
                <a:effectLst/>
                <a:latin typeface="Cambria" panose="02040503050406030204" pitchFamily="18" charset="0"/>
                <a:ea typeface="Cambria" panose="02040503050406030204" pitchFamily="18" charset="0"/>
              </a:rPr>
              <a:t>1. C</a:t>
            </a:r>
            <a:r>
              <a:rPr lang="vi-VN" sz="3600" b="0" i="0" dirty="0">
                <a:solidFill>
                  <a:srgbClr val="000000"/>
                </a:solidFill>
                <a:effectLst/>
                <a:latin typeface="Cambria" panose="02040503050406030204" pitchFamily="18" charset="0"/>
                <a:ea typeface="Cambria" panose="02040503050406030204" pitchFamily="18" charset="0"/>
              </a:rPr>
              <a:t>ác từ in đậm dưới đây được dùng để làm gì?</a:t>
            </a:r>
            <a:endParaRPr lang="en-US" sz="3600" dirty="0">
              <a:ln w="0"/>
              <a:solidFill>
                <a:srgbClr val="4C7716"/>
              </a:solidFill>
              <a:latin typeface="Cambria" panose="02040503050406030204" pitchFamily="18" charset="0"/>
              <a:ea typeface="Cambria" panose="02040503050406030204" pitchFamily="18" charset="0"/>
              <a:cs typeface="LNTH-LuoLuoNotangYuanTi 1" pitchFamily="2" charset="-128"/>
            </a:endParaRPr>
          </a:p>
        </p:txBody>
      </p:sp>
      <p:cxnSp>
        <p:nvCxnSpPr>
          <p:cNvPr id="15" name="Straight Connector 14"/>
          <p:cNvCxnSpPr/>
          <p:nvPr/>
        </p:nvCxnSpPr>
        <p:spPr>
          <a:xfrm flipV="1">
            <a:off x="3324225" y="847725"/>
            <a:ext cx="1914525" cy="276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05800" y="866865"/>
            <a:ext cx="2725738" cy="8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1974" y="5874651"/>
            <a:ext cx="8493551" cy="523220"/>
          </a:xfrm>
          <a:prstGeom prst="rect">
            <a:avLst/>
          </a:prstGeom>
          <a:noFill/>
        </p:spPr>
        <p:txBody>
          <a:bodyPr wrap="square" rtlCol="0">
            <a:spAutoFit/>
          </a:bodyPr>
          <a:lstStyle/>
          <a:p>
            <a:r>
              <a:rPr lang="en-US" sz="2800" b="1" dirty="0" err="1" smtClean="0">
                <a:solidFill>
                  <a:srgbClr val="3366CC"/>
                </a:solidFill>
                <a:latin typeface="Times New Roman" panose="02020603050405020304" pitchFamily="18" charset="0"/>
                <a:cs typeface="Times New Roman" panose="02020603050405020304" pitchFamily="18" charset="0"/>
              </a:rPr>
              <a:t>Các</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từ</a:t>
            </a:r>
            <a:r>
              <a:rPr lang="en-US" sz="2800" b="1" dirty="0" smtClean="0">
                <a:solidFill>
                  <a:srgbClr val="3366CC"/>
                </a:solidFill>
                <a:latin typeface="Times New Roman" panose="02020603050405020304" pitchFamily="18" charset="0"/>
                <a:cs typeface="Times New Roman" panose="02020603050405020304" pitchFamily="18" charset="0"/>
              </a:rPr>
              <a:t>: do, </a:t>
            </a:r>
            <a:r>
              <a:rPr lang="en-US" sz="2800" b="1" dirty="0" err="1" smtClean="0">
                <a:solidFill>
                  <a:srgbClr val="3366CC"/>
                </a:solidFill>
                <a:latin typeface="Times New Roman" panose="02020603050405020304" pitchFamily="18" charset="0"/>
                <a:cs typeface="Times New Roman" panose="02020603050405020304" pitchFamily="18" charset="0"/>
              </a:rPr>
              <a:t>vào</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và</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trong</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của</a:t>
            </a:r>
            <a:r>
              <a:rPr lang="en-US" sz="2800" b="1" dirty="0" smtClean="0">
                <a:solidFill>
                  <a:srgbClr val="3366CC"/>
                </a:solidFill>
                <a:latin typeface="Times New Roman" panose="02020603050405020304" pitchFamily="18" charset="0"/>
                <a:cs typeface="Times New Roman" panose="02020603050405020304" pitchFamily="18" charset="0"/>
              </a:rPr>
              <a:t>, … </a:t>
            </a:r>
            <a:r>
              <a:rPr lang="en-US" sz="2800" b="1" dirty="0" err="1" smtClean="0">
                <a:solidFill>
                  <a:srgbClr val="3366CC"/>
                </a:solidFill>
                <a:latin typeface="Times New Roman" panose="02020603050405020304" pitchFamily="18" charset="0"/>
                <a:cs typeface="Times New Roman" panose="02020603050405020304" pitchFamily="18" charset="0"/>
              </a:rPr>
              <a:t>được</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gọi</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là</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kết</a:t>
            </a:r>
            <a:r>
              <a:rPr lang="en-US" sz="2800" b="1" dirty="0" smtClean="0">
                <a:solidFill>
                  <a:srgbClr val="3366CC"/>
                </a:solidFill>
                <a:latin typeface="Times New Roman" panose="02020603050405020304" pitchFamily="18" charset="0"/>
                <a:cs typeface="Times New Roman" panose="02020603050405020304" pitchFamily="18" charset="0"/>
              </a:rPr>
              <a:t> </a:t>
            </a:r>
            <a:r>
              <a:rPr lang="en-US" sz="2800" b="1" dirty="0" err="1" smtClean="0">
                <a:solidFill>
                  <a:srgbClr val="3366CC"/>
                </a:solidFill>
                <a:latin typeface="Times New Roman" panose="02020603050405020304" pitchFamily="18" charset="0"/>
                <a:cs typeface="Times New Roman" panose="02020603050405020304" pitchFamily="18" charset="0"/>
              </a:rPr>
              <a:t>từ</a:t>
            </a:r>
            <a:endParaRPr lang="en-US" sz="2800" b="1" dirty="0">
              <a:solidFill>
                <a:srgbClr val="3366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p:cNvSpPr/>
          <p:nvPr/>
        </p:nvSpPr>
        <p:spPr>
          <a:xfrm>
            <a:off x="426720" y="26416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grpSp>
        <p:nvGrpSpPr>
          <p:cNvPr id="2" name="Group 1"/>
          <p:cNvGrpSpPr/>
          <p:nvPr/>
        </p:nvGrpSpPr>
        <p:grpSpPr>
          <a:xfrm>
            <a:off x="597279" y="-91440"/>
            <a:ext cx="11482961" cy="1632723"/>
            <a:chOff x="515999" y="0"/>
            <a:chExt cx="11482961" cy="1066904"/>
          </a:xfrm>
        </p:grpSpPr>
        <p:sp>
          <p:nvSpPr>
            <p:cNvPr id="3" name="Rectangle: Rounded Corners 16"/>
            <p:cNvSpPr/>
            <p:nvPr/>
          </p:nvSpPr>
          <p:spPr>
            <a:xfrm>
              <a:off x="652586" y="458999"/>
              <a:ext cx="11346374" cy="574473"/>
            </a:xfrm>
            <a:custGeom>
              <a:avLst/>
              <a:gdLst>
                <a:gd name="connsiteX0" fmla="*/ 0 w 4176000"/>
                <a:gd name="connsiteY0" fmla="*/ 82942 h 574473"/>
                <a:gd name="connsiteX1" fmla="*/ 82942 w 4176000"/>
                <a:gd name="connsiteY1" fmla="*/ 0 h 574473"/>
                <a:gd name="connsiteX2" fmla="*/ 4093058 w 4176000"/>
                <a:gd name="connsiteY2" fmla="*/ 0 h 574473"/>
                <a:gd name="connsiteX3" fmla="*/ 4176000 w 4176000"/>
                <a:gd name="connsiteY3" fmla="*/ 82942 h 574473"/>
                <a:gd name="connsiteX4" fmla="*/ 4176000 w 4176000"/>
                <a:gd name="connsiteY4" fmla="*/ 491531 h 574473"/>
                <a:gd name="connsiteX5" fmla="*/ 4093058 w 4176000"/>
                <a:gd name="connsiteY5" fmla="*/ 574473 h 574473"/>
                <a:gd name="connsiteX6" fmla="*/ 82942 w 4176000"/>
                <a:gd name="connsiteY6" fmla="*/ 574473 h 574473"/>
                <a:gd name="connsiteX7" fmla="*/ 0 w 4176000"/>
                <a:gd name="connsiteY7" fmla="*/ 491531 h 574473"/>
                <a:gd name="connsiteX8" fmla="*/ 0 w 4176000"/>
                <a:gd name="connsiteY8" fmla="*/ 82942 h 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000" h="574473" fill="none" extrusionOk="0">
                  <a:moveTo>
                    <a:pt x="0" y="82942"/>
                  </a:moveTo>
                  <a:cubicBezTo>
                    <a:pt x="-4220" y="31159"/>
                    <a:pt x="29000" y="2771"/>
                    <a:pt x="82942" y="0"/>
                  </a:cubicBezTo>
                  <a:cubicBezTo>
                    <a:pt x="2077204" y="-92351"/>
                    <a:pt x="3624535" y="104030"/>
                    <a:pt x="4093058" y="0"/>
                  </a:cubicBezTo>
                  <a:cubicBezTo>
                    <a:pt x="4137008" y="2172"/>
                    <a:pt x="4179811" y="29465"/>
                    <a:pt x="4176000" y="82942"/>
                  </a:cubicBezTo>
                  <a:cubicBezTo>
                    <a:pt x="4167915" y="244919"/>
                    <a:pt x="4162797" y="382450"/>
                    <a:pt x="4176000" y="491531"/>
                  </a:cubicBezTo>
                  <a:cubicBezTo>
                    <a:pt x="4175626" y="542904"/>
                    <a:pt x="4133905" y="567011"/>
                    <a:pt x="4093058" y="574473"/>
                  </a:cubicBezTo>
                  <a:cubicBezTo>
                    <a:pt x="2298819" y="437847"/>
                    <a:pt x="1172043" y="565650"/>
                    <a:pt x="82942" y="574473"/>
                  </a:cubicBezTo>
                  <a:cubicBezTo>
                    <a:pt x="37508" y="567174"/>
                    <a:pt x="2781" y="542620"/>
                    <a:pt x="0" y="491531"/>
                  </a:cubicBezTo>
                  <a:cubicBezTo>
                    <a:pt x="24640" y="405180"/>
                    <a:pt x="-27775" y="183803"/>
                    <a:pt x="0" y="82942"/>
                  </a:cubicBezTo>
                  <a:close/>
                </a:path>
                <a:path w="4176000" h="574473" stroke="0" extrusionOk="0">
                  <a:moveTo>
                    <a:pt x="0" y="82942"/>
                  </a:moveTo>
                  <a:cubicBezTo>
                    <a:pt x="148" y="37911"/>
                    <a:pt x="32618" y="-6924"/>
                    <a:pt x="82942" y="0"/>
                  </a:cubicBezTo>
                  <a:cubicBezTo>
                    <a:pt x="1074880" y="-168373"/>
                    <a:pt x="2418476" y="-141978"/>
                    <a:pt x="4093058" y="0"/>
                  </a:cubicBezTo>
                  <a:cubicBezTo>
                    <a:pt x="4137402" y="1693"/>
                    <a:pt x="4178644" y="35760"/>
                    <a:pt x="4176000" y="82942"/>
                  </a:cubicBezTo>
                  <a:cubicBezTo>
                    <a:pt x="4162215" y="283589"/>
                    <a:pt x="4139465" y="429706"/>
                    <a:pt x="4176000" y="491531"/>
                  </a:cubicBezTo>
                  <a:cubicBezTo>
                    <a:pt x="4172089" y="543285"/>
                    <a:pt x="4143490" y="577198"/>
                    <a:pt x="4093058" y="574473"/>
                  </a:cubicBezTo>
                  <a:cubicBezTo>
                    <a:pt x="2176109" y="662374"/>
                    <a:pt x="1352314" y="678193"/>
                    <a:pt x="82942" y="574473"/>
                  </a:cubicBezTo>
                  <a:cubicBezTo>
                    <a:pt x="32558" y="580744"/>
                    <a:pt x="840" y="538531"/>
                    <a:pt x="0" y="491531"/>
                  </a:cubicBezTo>
                  <a:cubicBezTo>
                    <a:pt x="-15292" y="368118"/>
                    <a:pt x="-13927" y="252659"/>
                    <a:pt x="0" y="82942"/>
                  </a:cubicBezTo>
                  <a:close/>
                </a:path>
              </a:pathLst>
            </a:custGeom>
            <a:solidFill>
              <a:srgbClr val="F3E985"/>
            </a:solidFill>
            <a:ln>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9AA"/>
                </a:solidFill>
                <a:effectLst/>
                <a:uLnTx/>
                <a:uFillTx/>
                <a:latin typeface="Calibri" panose="020F0502020204030204"/>
                <a:ea typeface="+mn-ea"/>
                <a:cs typeface="+mn-cs"/>
              </a:endParaRPr>
            </a:p>
          </p:txBody>
        </p:sp>
        <p:sp>
          <p:nvSpPr>
            <p:cNvPr id="4" name="TextBox 3"/>
            <p:cNvSpPr txBox="1"/>
            <p:nvPr/>
          </p:nvSpPr>
          <p:spPr>
            <a:xfrm>
              <a:off x="1884194" y="282548"/>
              <a:ext cx="9623211" cy="7843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Chỉ ra các từ nối được dùng thành cặp trong những câu dưới đây:</a:t>
              </a:r>
              <a:endParaRPr kumimoji="0" lang="en-US" sz="3600" b="0" i="0" u="none" strike="noStrike" kern="1200" cap="none" spc="0" normalizeH="0" baseline="0" noProof="0" dirty="0">
                <a:ln w="0"/>
                <a:solidFill>
                  <a:srgbClr val="4C7716"/>
                </a:solidFill>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8" name="Picture 7" descr="A snail on a leaf&#10;&#10;Description automatically generated with low confidence"/>
            <p:cNvPicPr>
              <a:picLocks noChangeAspect="1"/>
            </p:cNvPicPr>
            <p:nvPr/>
          </p:nvPicPr>
          <p:blipFill rotWithShape="1">
            <a:blip r:embed="rId2" cstate="hqprint">
              <a:extLst>
                <a:ext uri="{28A0092B-C50C-407E-A947-70E740481C1C}">
                  <a14:useLocalDpi xmlns:a14="http://schemas.microsoft.com/office/drawing/2010/main" val="0"/>
                </a:ext>
              </a:extLst>
            </a:blip>
            <a:srcRect l="2920" t="27737" r="-1"/>
            <a:stretch>
              <a:fillRect/>
            </a:stretch>
          </p:blipFill>
          <p:spPr>
            <a:xfrm flipH="1">
              <a:off x="515999" y="0"/>
              <a:ext cx="1402550" cy="1044000"/>
            </a:xfrm>
            <a:prstGeom prst="rect">
              <a:avLst/>
            </a:prstGeom>
          </p:spPr>
        </p:pic>
      </p:grpSp>
      <p:sp>
        <p:nvSpPr>
          <p:cNvPr id="7" name="TextBox 6"/>
          <p:cNvSpPr txBox="1"/>
          <p:nvPr/>
        </p:nvSpPr>
        <p:spPr>
          <a:xfrm>
            <a:off x="914400" y="1778000"/>
            <a:ext cx="10627360" cy="4524315"/>
          </a:xfrm>
          <a:prstGeom prst="rect">
            <a:avLst/>
          </a:prstGeom>
          <a:noFill/>
        </p:spPr>
        <p:txBody>
          <a:bodyPr wrap="square" rtlCol="0">
            <a:spAutoFit/>
          </a:bodyPr>
          <a:lstStyle/>
          <a:p>
            <a:pPr algn="just"/>
            <a:r>
              <a:rPr lang="vi-VN" sz="3200" b="0" i="0" dirty="0">
                <a:solidFill>
                  <a:srgbClr val="FF0000"/>
                </a:solidFill>
                <a:effectLst/>
                <a:latin typeface="Cambria" panose="02040503050406030204" pitchFamily="18" charset="0"/>
                <a:ea typeface="Cambria" panose="02040503050406030204" pitchFamily="18" charset="0"/>
              </a:rPr>
              <a:t>a. </a:t>
            </a:r>
            <a:r>
              <a:rPr lang="vi-VN" sz="3200" b="0" i="0" dirty="0">
                <a:solidFill>
                  <a:srgbClr val="000000"/>
                </a:solidFill>
                <a:effectLst/>
                <a:latin typeface="Cambria" panose="02040503050406030204" pitchFamily="18" charset="0"/>
                <a:ea typeface="Cambria" panose="02040503050406030204" pitchFamily="18" charset="0"/>
              </a:rPr>
              <a:t>Vì những bức tranh của Bùi Xuân Phái mang hồn cốt của phố cổ Hà Nội nên tranh của ông được gọi là “Phố Phái".</a:t>
            </a:r>
          </a:p>
          <a:p>
            <a:pPr algn="just"/>
            <a:r>
              <a:rPr lang="vi-VN" sz="3200" b="0" i="0" dirty="0">
                <a:solidFill>
                  <a:srgbClr val="FF0000"/>
                </a:solidFill>
                <a:effectLst/>
                <a:latin typeface="Cambria" panose="02040503050406030204" pitchFamily="18" charset="0"/>
                <a:ea typeface="Cambria" panose="02040503050406030204" pitchFamily="18" charset="0"/>
              </a:rPr>
              <a:t>b. </a:t>
            </a:r>
            <a:r>
              <a:rPr lang="vi-VN" sz="3200" b="0" i="0" dirty="0">
                <a:solidFill>
                  <a:srgbClr val="000000"/>
                </a:solidFill>
                <a:effectLst/>
                <a:latin typeface="Cambria" panose="02040503050406030204" pitchFamily="18" charset="0"/>
                <a:ea typeface="Cambria" panose="02040503050406030204" pitchFamily="18" charset="0"/>
              </a:rPr>
              <a:t>Mặc dù phim hoạt hình thường hướng tới đối tượng trẻ em, nhưng nhiều người lớn vẫn rất yêu thích loại phim này.</a:t>
            </a:r>
          </a:p>
          <a:p>
            <a:pPr algn="just"/>
            <a:r>
              <a:rPr lang="vi-VN" sz="3200" b="0" i="0" dirty="0">
                <a:solidFill>
                  <a:srgbClr val="FF0000"/>
                </a:solidFill>
                <a:effectLst/>
                <a:latin typeface="Cambria" panose="02040503050406030204" pitchFamily="18" charset="0"/>
                <a:ea typeface="Cambria" panose="02040503050406030204" pitchFamily="18" charset="0"/>
              </a:rPr>
              <a:t>c. </a:t>
            </a:r>
            <a:r>
              <a:rPr lang="vi-VN" sz="3200" b="0" i="0" dirty="0">
                <a:solidFill>
                  <a:srgbClr val="000000"/>
                </a:solidFill>
                <a:effectLst/>
                <a:latin typeface="Cambria" panose="02040503050406030204" pitchFamily="18" charset="0"/>
                <a:ea typeface="Cambria" panose="02040503050406030204" pitchFamily="18" charset="0"/>
              </a:rPr>
              <a:t>Dân ca quan họ không những là niềm tự hào của người dân Kinh Bắc mà còn là niềm tự hào của cả dân tộc Việt Nam.</a:t>
            </a:r>
          </a:p>
          <a:p>
            <a:pPr algn="just"/>
            <a:r>
              <a:rPr lang="vi-VN" sz="3200" b="0" i="0" dirty="0">
                <a:solidFill>
                  <a:srgbClr val="FF0000"/>
                </a:solidFill>
                <a:effectLst/>
                <a:latin typeface="Cambria" panose="02040503050406030204" pitchFamily="18" charset="0"/>
                <a:ea typeface="Cambria" panose="02040503050406030204" pitchFamily="18" charset="0"/>
              </a:rPr>
              <a:t>d. </a:t>
            </a:r>
            <a:r>
              <a:rPr lang="vi-VN" sz="3200" b="0" i="0" dirty="0">
                <a:solidFill>
                  <a:srgbClr val="000000"/>
                </a:solidFill>
                <a:effectLst/>
                <a:latin typeface="Cambria" panose="02040503050406030204" pitchFamily="18" charset="0"/>
                <a:ea typeface="Cambria" panose="02040503050406030204" pitchFamily="18" charset="0"/>
              </a:rPr>
              <a:t>Nếu bạn thực sự yêu thích ba lê thì bạn nên theo học từ khi còn nhỏ.</a:t>
            </a:r>
          </a:p>
        </p:txBody>
      </p:sp>
      <p:cxnSp>
        <p:nvCxnSpPr>
          <p:cNvPr id="10" name="Straight Connector 9"/>
          <p:cNvCxnSpPr/>
          <p:nvPr/>
        </p:nvCxnSpPr>
        <p:spPr>
          <a:xfrm>
            <a:off x="3949831" y="923827"/>
            <a:ext cx="624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1376313" y="616635"/>
            <a:ext cx="499621" cy="480645"/>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360680" y="274320"/>
            <a:ext cx="11470640" cy="6309360"/>
          </a:xfrm>
          <a:custGeom>
            <a:avLst/>
            <a:gdLst>
              <a:gd name="connsiteX0" fmla="*/ 0 w 11160000"/>
              <a:gd name="connsiteY0" fmla="*/ 303118 h 5940000"/>
              <a:gd name="connsiteX1" fmla="*/ 303118 w 11160000"/>
              <a:gd name="connsiteY1" fmla="*/ 0 h 5940000"/>
              <a:gd name="connsiteX2" fmla="*/ 962728 w 11160000"/>
              <a:gd name="connsiteY2" fmla="*/ 0 h 5940000"/>
              <a:gd name="connsiteX3" fmla="*/ 1305726 w 11160000"/>
              <a:gd name="connsiteY3" fmla="*/ 0 h 5940000"/>
              <a:gd name="connsiteX4" fmla="*/ 1859798 w 11160000"/>
              <a:gd name="connsiteY4" fmla="*/ 0 h 5940000"/>
              <a:gd name="connsiteX5" fmla="*/ 2730484 w 11160000"/>
              <a:gd name="connsiteY5" fmla="*/ 0 h 5940000"/>
              <a:gd name="connsiteX6" fmla="*/ 3073481 w 11160000"/>
              <a:gd name="connsiteY6" fmla="*/ 0 h 5940000"/>
              <a:gd name="connsiteX7" fmla="*/ 3416478 w 11160000"/>
              <a:gd name="connsiteY7" fmla="*/ 0 h 5940000"/>
              <a:gd name="connsiteX8" fmla="*/ 3865013 w 11160000"/>
              <a:gd name="connsiteY8" fmla="*/ 0 h 5940000"/>
              <a:gd name="connsiteX9" fmla="*/ 4524624 w 11160000"/>
              <a:gd name="connsiteY9" fmla="*/ 0 h 5940000"/>
              <a:gd name="connsiteX10" fmla="*/ 5078696 w 11160000"/>
              <a:gd name="connsiteY10" fmla="*/ 0 h 5940000"/>
              <a:gd name="connsiteX11" fmla="*/ 5738306 w 11160000"/>
              <a:gd name="connsiteY11" fmla="*/ 0 h 5940000"/>
              <a:gd name="connsiteX12" fmla="*/ 6503454 w 11160000"/>
              <a:gd name="connsiteY12" fmla="*/ 0 h 5940000"/>
              <a:gd name="connsiteX13" fmla="*/ 7268602 w 11160000"/>
              <a:gd name="connsiteY13" fmla="*/ 0 h 5940000"/>
              <a:gd name="connsiteX14" fmla="*/ 7822675 w 11160000"/>
              <a:gd name="connsiteY14" fmla="*/ 0 h 5940000"/>
              <a:gd name="connsiteX15" fmla="*/ 8587823 w 11160000"/>
              <a:gd name="connsiteY15" fmla="*/ 0 h 5940000"/>
              <a:gd name="connsiteX16" fmla="*/ 9458508 w 11160000"/>
              <a:gd name="connsiteY16" fmla="*/ 0 h 5940000"/>
              <a:gd name="connsiteX17" fmla="*/ 10856882 w 11160000"/>
              <a:gd name="connsiteY17" fmla="*/ 0 h 5940000"/>
              <a:gd name="connsiteX18" fmla="*/ 11160000 w 11160000"/>
              <a:gd name="connsiteY18" fmla="*/ 303118 h 5940000"/>
              <a:gd name="connsiteX19" fmla="*/ 11160000 w 11160000"/>
              <a:gd name="connsiteY19" fmla="*/ 916501 h 5940000"/>
              <a:gd name="connsiteX20" fmla="*/ 11160000 w 11160000"/>
              <a:gd name="connsiteY20" fmla="*/ 1476546 h 5940000"/>
              <a:gd name="connsiteX21" fmla="*/ 11160000 w 11160000"/>
              <a:gd name="connsiteY21" fmla="*/ 1983254 h 5940000"/>
              <a:gd name="connsiteX22" fmla="*/ 11160000 w 11160000"/>
              <a:gd name="connsiteY22" fmla="*/ 2756649 h 5940000"/>
              <a:gd name="connsiteX23" fmla="*/ 11160000 w 11160000"/>
              <a:gd name="connsiteY23" fmla="*/ 3530045 h 5940000"/>
              <a:gd name="connsiteX24" fmla="*/ 11160000 w 11160000"/>
              <a:gd name="connsiteY24" fmla="*/ 4303441 h 5940000"/>
              <a:gd name="connsiteX25" fmla="*/ 11160000 w 11160000"/>
              <a:gd name="connsiteY25" fmla="*/ 4863486 h 5940000"/>
              <a:gd name="connsiteX26" fmla="*/ 11160000 w 11160000"/>
              <a:gd name="connsiteY26" fmla="*/ 5636882 h 5940000"/>
              <a:gd name="connsiteX27" fmla="*/ 10856882 w 11160000"/>
              <a:gd name="connsiteY27" fmla="*/ 5940000 h 5940000"/>
              <a:gd name="connsiteX28" fmla="*/ 10197272 w 11160000"/>
              <a:gd name="connsiteY28" fmla="*/ 5940000 h 5940000"/>
              <a:gd name="connsiteX29" fmla="*/ 9854274 w 11160000"/>
              <a:gd name="connsiteY29" fmla="*/ 5940000 h 5940000"/>
              <a:gd name="connsiteX30" fmla="*/ 9300202 w 11160000"/>
              <a:gd name="connsiteY30" fmla="*/ 5940000 h 5940000"/>
              <a:gd name="connsiteX31" fmla="*/ 8535054 w 11160000"/>
              <a:gd name="connsiteY31" fmla="*/ 5940000 h 5940000"/>
              <a:gd name="connsiteX32" fmla="*/ 7875444 w 11160000"/>
              <a:gd name="connsiteY32" fmla="*/ 5940000 h 5940000"/>
              <a:gd name="connsiteX33" fmla="*/ 7110296 w 11160000"/>
              <a:gd name="connsiteY33" fmla="*/ 5940000 h 5940000"/>
              <a:gd name="connsiteX34" fmla="*/ 6345148 w 11160000"/>
              <a:gd name="connsiteY34" fmla="*/ 5940000 h 5940000"/>
              <a:gd name="connsiteX35" fmla="*/ 5474462 w 11160000"/>
              <a:gd name="connsiteY35" fmla="*/ 5940000 h 5940000"/>
              <a:gd name="connsiteX36" fmla="*/ 4603777 w 11160000"/>
              <a:gd name="connsiteY36" fmla="*/ 5940000 h 5940000"/>
              <a:gd name="connsiteX37" fmla="*/ 4049704 w 11160000"/>
              <a:gd name="connsiteY37" fmla="*/ 5940000 h 5940000"/>
              <a:gd name="connsiteX38" fmla="*/ 3179019 w 11160000"/>
              <a:gd name="connsiteY38" fmla="*/ 5940000 h 5940000"/>
              <a:gd name="connsiteX39" fmla="*/ 2624946 w 11160000"/>
              <a:gd name="connsiteY39" fmla="*/ 5940000 h 5940000"/>
              <a:gd name="connsiteX40" fmla="*/ 1859798 w 11160000"/>
              <a:gd name="connsiteY40" fmla="*/ 5940000 h 5940000"/>
              <a:gd name="connsiteX41" fmla="*/ 1200188 w 11160000"/>
              <a:gd name="connsiteY41" fmla="*/ 5940000 h 5940000"/>
              <a:gd name="connsiteX42" fmla="*/ 303118 w 11160000"/>
              <a:gd name="connsiteY42" fmla="*/ 5940000 h 5940000"/>
              <a:gd name="connsiteX43" fmla="*/ 0 w 11160000"/>
              <a:gd name="connsiteY43" fmla="*/ 5636882 h 5940000"/>
              <a:gd name="connsiteX44" fmla="*/ 0 w 11160000"/>
              <a:gd name="connsiteY44" fmla="*/ 4863486 h 5940000"/>
              <a:gd name="connsiteX45" fmla="*/ 0 w 11160000"/>
              <a:gd name="connsiteY45" fmla="*/ 4356779 h 5940000"/>
              <a:gd name="connsiteX46" fmla="*/ 0 w 11160000"/>
              <a:gd name="connsiteY46" fmla="*/ 3743396 h 5940000"/>
              <a:gd name="connsiteX47" fmla="*/ 0 w 11160000"/>
              <a:gd name="connsiteY47" fmla="*/ 3130013 h 5940000"/>
              <a:gd name="connsiteX48" fmla="*/ 0 w 11160000"/>
              <a:gd name="connsiteY48" fmla="*/ 2569968 h 5940000"/>
              <a:gd name="connsiteX49" fmla="*/ 0 w 11160000"/>
              <a:gd name="connsiteY49" fmla="*/ 1849910 h 5940000"/>
              <a:gd name="connsiteX50" fmla="*/ 0 w 11160000"/>
              <a:gd name="connsiteY50" fmla="*/ 1129851 h 5940000"/>
              <a:gd name="connsiteX51" fmla="*/ 0 w 11160000"/>
              <a:gd name="connsiteY51" fmla="*/ 303118 h 59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160000" h="5940000" fill="none" extrusionOk="0">
                <a:moveTo>
                  <a:pt x="0" y="303118"/>
                </a:moveTo>
                <a:cubicBezTo>
                  <a:pt x="-459" y="109024"/>
                  <a:pt x="129738" y="-35853"/>
                  <a:pt x="303118" y="0"/>
                </a:cubicBezTo>
                <a:cubicBezTo>
                  <a:pt x="594592" y="-4444"/>
                  <a:pt x="649950" y="-29171"/>
                  <a:pt x="962728" y="0"/>
                </a:cubicBezTo>
                <a:cubicBezTo>
                  <a:pt x="1275506" y="29171"/>
                  <a:pt x="1187107" y="-2207"/>
                  <a:pt x="1305726" y="0"/>
                </a:cubicBezTo>
                <a:cubicBezTo>
                  <a:pt x="1424345" y="2207"/>
                  <a:pt x="1635286" y="-1105"/>
                  <a:pt x="1859798" y="0"/>
                </a:cubicBezTo>
                <a:cubicBezTo>
                  <a:pt x="2084310" y="1105"/>
                  <a:pt x="2516684" y="35275"/>
                  <a:pt x="2730484" y="0"/>
                </a:cubicBezTo>
                <a:cubicBezTo>
                  <a:pt x="2944284" y="-35275"/>
                  <a:pt x="2925668" y="-9463"/>
                  <a:pt x="3073481" y="0"/>
                </a:cubicBezTo>
                <a:cubicBezTo>
                  <a:pt x="3221294" y="9463"/>
                  <a:pt x="3260137" y="-3620"/>
                  <a:pt x="3416478" y="0"/>
                </a:cubicBezTo>
                <a:cubicBezTo>
                  <a:pt x="3572819" y="3620"/>
                  <a:pt x="3658655" y="-15039"/>
                  <a:pt x="3865013" y="0"/>
                </a:cubicBezTo>
                <a:cubicBezTo>
                  <a:pt x="4071372" y="15039"/>
                  <a:pt x="4314059" y="10973"/>
                  <a:pt x="4524624" y="0"/>
                </a:cubicBezTo>
                <a:cubicBezTo>
                  <a:pt x="4735189" y="-10973"/>
                  <a:pt x="4825901" y="2072"/>
                  <a:pt x="5078696" y="0"/>
                </a:cubicBezTo>
                <a:cubicBezTo>
                  <a:pt x="5331491" y="-2072"/>
                  <a:pt x="5574403" y="5006"/>
                  <a:pt x="5738306" y="0"/>
                </a:cubicBezTo>
                <a:cubicBezTo>
                  <a:pt x="5902209" y="-5006"/>
                  <a:pt x="6272563" y="16404"/>
                  <a:pt x="6503454" y="0"/>
                </a:cubicBezTo>
                <a:cubicBezTo>
                  <a:pt x="6734345" y="-16404"/>
                  <a:pt x="6887240" y="27933"/>
                  <a:pt x="7268602" y="0"/>
                </a:cubicBezTo>
                <a:cubicBezTo>
                  <a:pt x="7649964" y="-27933"/>
                  <a:pt x="7694547" y="15980"/>
                  <a:pt x="7822675" y="0"/>
                </a:cubicBezTo>
                <a:cubicBezTo>
                  <a:pt x="7950803" y="-15980"/>
                  <a:pt x="8413412" y="2507"/>
                  <a:pt x="8587823" y="0"/>
                </a:cubicBezTo>
                <a:cubicBezTo>
                  <a:pt x="8762234" y="-2507"/>
                  <a:pt x="9170658" y="-21565"/>
                  <a:pt x="9458508" y="0"/>
                </a:cubicBezTo>
                <a:cubicBezTo>
                  <a:pt x="9746358" y="21565"/>
                  <a:pt x="10264976" y="33661"/>
                  <a:pt x="10856882" y="0"/>
                </a:cubicBezTo>
                <a:cubicBezTo>
                  <a:pt x="11015249" y="-4939"/>
                  <a:pt x="11157490" y="140142"/>
                  <a:pt x="11160000" y="303118"/>
                </a:cubicBezTo>
                <a:cubicBezTo>
                  <a:pt x="11183339" y="580109"/>
                  <a:pt x="11164493" y="716227"/>
                  <a:pt x="11160000" y="916501"/>
                </a:cubicBezTo>
                <a:cubicBezTo>
                  <a:pt x="11155507" y="1116775"/>
                  <a:pt x="11160184" y="1224573"/>
                  <a:pt x="11160000" y="1476546"/>
                </a:cubicBezTo>
                <a:cubicBezTo>
                  <a:pt x="11159816" y="1728519"/>
                  <a:pt x="11158104" y="1762362"/>
                  <a:pt x="11160000" y="1983254"/>
                </a:cubicBezTo>
                <a:cubicBezTo>
                  <a:pt x="11161896" y="2204146"/>
                  <a:pt x="11165617" y="2506599"/>
                  <a:pt x="11160000" y="2756649"/>
                </a:cubicBezTo>
                <a:cubicBezTo>
                  <a:pt x="11154383" y="3006699"/>
                  <a:pt x="11192214" y="3223193"/>
                  <a:pt x="11160000" y="3530045"/>
                </a:cubicBezTo>
                <a:cubicBezTo>
                  <a:pt x="11127786" y="3836897"/>
                  <a:pt x="11124016" y="4045414"/>
                  <a:pt x="11160000" y="4303441"/>
                </a:cubicBezTo>
                <a:cubicBezTo>
                  <a:pt x="11195984" y="4561468"/>
                  <a:pt x="11139606" y="4701152"/>
                  <a:pt x="11160000" y="4863486"/>
                </a:cubicBezTo>
                <a:cubicBezTo>
                  <a:pt x="11180394" y="5025820"/>
                  <a:pt x="11166231" y="5467040"/>
                  <a:pt x="11160000" y="5636882"/>
                </a:cubicBezTo>
                <a:cubicBezTo>
                  <a:pt x="11177700" y="5790838"/>
                  <a:pt x="11007162" y="5920042"/>
                  <a:pt x="10856882" y="5940000"/>
                </a:cubicBezTo>
                <a:cubicBezTo>
                  <a:pt x="10600635" y="5940495"/>
                  <a:pt x="10416771" y="5957384"/>
                  <a:pt x="10197272" y="5940000"/>
                </a:cubicBezTo>
                <a:cubicBezTo>
                  <a:pt x="9977773" y="5922617"/>
                  <a:pt x="9989195" y="5941285"/>
                  <a:pt x="9854274" y="5940000"/>
                </a:cubicBezTo>
                <a:cubicBezTo>
                  <a:pt x="9719353" y="5938715"/>
                  <a:pt x="9525505" y="5947647"/>
                  <a:pt x="9300202" y="5940000"/>
                </a:cubicBezTo>
                <a:cubicBezTo>
                  <a:pt x="9074899" y="5932353"/>
                  <a:pt x="8718964" y="5911680"/>
                  <a:pt x="8535054" y="5940000"/>
                </a:cubicBezTo>
                <a:cubicBezTo>
                  <a:pt x="8351144" y="5968320"/>
                  <a:pt x="8199815" y="5932571"/>
                  <a:pt x="7875444" y="5940000"/>
                </a:cubicBezTo>
                <a:cubicBezTo>
                  <a:pt x="7551073" y="5947430"/>
                  <a:pt x="7376334" y="5953185"/>
                  <a:pt x="7110296" y="5940000"/>
                </a:cubicBezTo>
                <a:cubicBezTo>
                  <a:pt x="6844258" y="5926815"/>
                  <a:pt x="6612628" y="5963800"/>
                  <a:pt x="6345148" y="5940000"/>
                </a:cubicBezTo>
                <a:cubicBezTo>
                  <a:pt x="6077668" y="5916200"/>
                  <a:pt x="5904826" y="5956229"/>
                  <a:pt x="5474462" y="5940000"/>
                </a:cubicBezTo>
                <a:cubicBezTo>
                  <a:pt x="5044098" y="5923771"/>
                  <a:pt x="4813248" y="5910087"/>
                  <a:pt x="4603777" y="5940000"/>
                </a:cubicBezTo>
                <a:cubicBezTo>
                  <a:pt x="4394307" y="5969913"/>
                  <a:pt x="4311810" y="5917763"/>
                  <a:pt x="4049704" y="5940000"/>
                </a:cubicBezTo>
                <a:cubicBezTo>
                  <a:pt x="3787598" y="5962237"/>
                  <a:pt x="3428068" y="5921596"/>
                  <a:pt x="3179019" y="5940000"/>
                </a:cubicBezTo>
                <a:cubicBezTo>
                  <a:pt x="2929970" y="5958404"/>
                  <a:pt x="2813997" y="5953987"/>
                  <a:pt x="2624946" y="5940000"/>
                </a:cubicBezTo>
                <a:cubicBezTo>
                  <a:pt x="2435895" y="5926013"/>
                  <a:pt x="2231907" y="5943139"/>
                  <a:pt x="1859798" y="5940000"/>
                </a:cubicBezTo>
                <a:cubicBezTo>
                  <a:pt x="1487689" y="5936861"/>
                  <a:pt x="1474488" y="5967208"/>
                  <a:pt x="1200188" y="5940000"/>
                </a:cubicBezTo>
                <a:cubicBezTo>
                  <a:pt x="925888" y="5912793"/>
                  <a:pt x="482917" y="5968406"/>
                  <a:pt x="303118" y="5940000"/>
                </a:cubicBezTo>
                <a:cubicBezTo>
                  <a:pt x="137311" y="5965872"/>
                  <a:pt x="-2854" y="5765274"/>
                  <a:pt x="0" y="5636882"/>
                </a:cubicBezTo>
                <a:cubicBezTo>
                  <a:pt x="8456" y="5346971"/>
                  <a:pt x="-2670" y="5157459"/>
                  <a:pt x="0" y="4863486"/>
                </a:cubicBezTo>
                <a:cubicBezTo>
                  <a:pt x="2670" y="4569513"/>
                  <a:pt x="-10421" y="4524644"/>
                  <a:pt x="0" y="4356779"/>
                </a:cubicBezTo>
                <a:cubicBezTo>
                  <a:pt x="10421" y="4188914"/>
                  <a:pt x="-13022" y="3992361"/>
                  <a:pt x="0" y="3743396"/>
                </a:cubicBezTo>
                <a:cubicBezTo>
                  <a:pt x="13022" y="3494431"/>
                  <a:pt x="-21464" y="3340994"/>
                  <a:pt x="0" y="3130013"/>
                </a:cubicBezTo>
                <a:cubicBezTo>
                  <a:pt x="21464" y="2919032"/>
                  <a:pt x="-12313" y="2777755"/>
                  <a:pt x="0" y="2569968"/>
                </a:cubicBezTo>
                <a:cubicBezTo>
                  <a:pt x="12313" y="2362182"/>
                  <a:pt x="14102" y="2132172"/>
                  <a:pt x="0" y="1849910"/>
                </a:cubicBezTo>
                <a:cubicBezTo>
                  <a:pt x="-14102" y="1567648"/>
                  <a:pt x="3688" y="1423008"/>
                  <a:pt x="0" y="1129851"/>
                </a:cubicBezTo>
                <a:cubicBezTo>
                  <a:pt x="-3688" y="836694"/>
                  <a:pt x="-30859" y="571141"/>
                  <a:pt x="0" y="303118"/>
                </a:cubicBezTo>
                <a:close/>
              </a:path>
              <a:path w="11160000" h="5940000" stroke="0" extrusionOk="0">
                <a:moveTo>
                  <a:pt x="0" y="303118"/>
                </a:moveTo>
                <a:cubicBezTo>
                  <a:pt x="-13170" y="163376"/>
                  <a:pt x="162397" y="6766"/>
                  <a:pt x="303118" y="0"/>
                </a:cubicBezTo>
                <a:cubicBezTo>
                  <a:pt x="480887" y="6829"/>
                  <a:pt x="659206" y="-8483"/>
                  <a:pt x="751653" y="0"/>
                </a:cubicBezTo>
                <a:cubicBezTo>
                  <a:pt x="844100" y="8483"/>
                  <a:pt x="1062568" y="-5446"/>
                  <a:pt x="1305726" y="0"/>
                </a:cubicBezTo>
                <a:cubicBezTo>
                  <a:pt x="1548884" y="5446"/>
                  <a:pt x="1755477" y="4658"/>
                  <a:pt x="2176411" y="0"/>
                </a:cubicBezTo>
                <a:cubicBezTo>
                  <a:pt x="2597346" y="-4658"/>
                  <a:pt x="2642372" y="22298"/>
                  <a:pt x="2941559" y="0"/>
                </a:cubicBezTo>
                <a:cubicBezTo>
                  <a:pt x="3240746" y="-22298"/>
                  <a:pt x="3555472" y="-24925"/>
                  <a:pt x="3812245" y="0"/>
                </a:cubicBezTo>
                <a:cubicBezTo>
                  <a:pt x="4069018" y="24925"/>
                  <a:pt x="4054404" y="3117"/>
                  <a:pt x="4260780" y="0"/>
                </a:cubicBezTo>
                <a:cubicBezTo>
                  <a:pt x="4467157" y="-3117"/>
                  <a:pt x="4691553" y="27116"/>
                  <a:pt x="4814852" y="0"/>
                </a:cubicBezTo>
                <a:cubicBezTo>
                  <a:pt x="4938151" y="-27116"/>
                  <a:pt x="5325669" y="-21516"/>
                  <a:pt x="5580000" y="0"/>
                </a:cubicBezTo>
                <a:cubicBezTo>
                  <a:pt x="5834331" y="21516"/>
                  <a:pt x="5805773" y="13446"/>
                  <a:pt x="5922997" y="0"/>
                </a:cubicBezTo>
                <a:cubicBezTo>
                  <a:pt x="6040221" y="-13446"/>
                  <a:pt x="6189488" y="5418"/>
                  <a:pt x="6371532" y="0"/>
                </a:cubicBezTo>
                <a:cubicBezTo>
                  <a:pt x="6553576" y="-5418"/>
                  <a:pt x="7001248" y="8733"/>
                  <a:pt x="7242218" y="0"/>
                </a:cubicBezTo>
                <a:cubicBezTo>
                  <a:pt x="7483188" y="-8733"/>
                  <a:pt x="7446722" y="-16834"/>
                  <a:pt x="7585215" y="0"/>
                </a:cubicBezTo>
                <a:cubicBezTo>
                  <a:pt x="7723708" y="16834"/>
                  <a:pt x="8025878" y="11261"/>
                  <a:pt x="8244825" y="0"/>
                </a:cubicBezTo>
                <a:cubicBezTo>
                  <a:pt x="8463772" y="-11261"/>
                  <a:pt x="8567271" y="-11362"/>
                  <a:pt x="8693360" y="0"/>
                </a:cubicBezTo>
                <a:cubicBezTo>
                  <a:pt x="8819449" y="11362"/>
                  <a:pt x="9281110" y="-33917"/>
                  <a:pt x="9458508" y="0"/>
                </a:cubicBezTo>
                <a:cubicBezTo>
                  <a:pt x="9635906" y="33917"/>
                  <a:pt x="10211970" y="-59527"/>
                  <a:pt x="10856882" y="0"/>
                </a:cubicBezTo>
                <a:cubicBezTo>
                  <a:pt x="11023641" y="23772"/>
                  <a:pt x="11163789" y="152892"/>
                  <a:pt x="11160000" y="303118"/>
                </a:cubicBezTo>
                <a:cubicBezTo>
                  <a:pt x="11194122" y="564935"/>
                  <a:pt x="11186927" y="822649"/>
                  <a:pt x="11160000" y="1023176"/>
                </a:cubicBezTo>
                <a:cubicBezTo>
                  <a:pt x="11133073" y="1223703"/>
                  <a:pt x="11187496" y="1394257"/>
                  <a:pt x="11160000" y="1636559"/>
                </a:cubicBezTo>
                <a:cubicBezTo>
                  <a:pt x="11132504" y="1878861"/>
                  <a:pt x="11168509" y="2079534"/>
                  <a:pt x="11160000" y="2196604"/>
                </a:cubicBezTo>
                <a:cubicBezTo>
                  <a:pt x="11151491" y="2313674"/>
                  <a:pt x="11146188" y="2633801"/>
                  <a:pt x="11160000" y="2756649"/>
                </a:cubicBezTo>
                <a:cubicBezTo>
                  <a:pt x="11173812" y="2879497"/>
                  <a:pt x="11132476" y="3142314"/>
                  <a:pt x="11160000" y="3316695"/>
                </a:cubicBezTo>
                <a:cubicBezTo>
                  <a:pt x="11187524" y="3491076"/>
                  <a:pt x="11153588" y="3702272"/>
                  <a:pt x="11160000" y="3930078"/>
                </a:cubicBezTo>
                <a:cubicBezTo>
                  <a:pt x="11166412" y="4157884"/>
                  <a:pt x="11185777" y="4341332"/>
                  <a:pt x="11160000" y="4543460"/>
                </a:cubicBezTo>
                <a:cubicBezTo>
                  <a:pt x="11134223" y="4745588"/>
                  <a:pt x="11125917" y="5415548"/>
                  <a:pt x="11160000" y="5636882"/>
                </a:cubicBezTo>
                <a:cubicBezTo>
                  <a:pt x="11132208" y="5810680"/>
                  <a:pt x="11049089" y="5938000"/>
                  <a:pt x="10856882" y="5940000"/>
                </a:cubicBezTo>
                <a:cubicBezTo>
                  <a:pt x="10538011" y="5913832"/>
                  <a:pt x="10248359" y="5953645"/>
                  <a:pt x="9986196" y="5940000"/>
                </a:cubicBezTo>
                <a:cubicBezTo>
                  <a:pt x="9724033" y="5926355"/>
                  <a:pt x="9486571" y="5973792"/>
                  <a:pt x="9221049" y="5940000"/>
                </a:cubicBezTo>
                <a:cubicBezTo>
                  <a:pt x="8955527" y="5906208"/>
                  <a:pt x="8598476" y="5914076"/>
                  <a:pt x="8350363" y="5940000"/>
                </a:cubicBezTo>
                <a:cubicBezTo>
                  <a:pt x="8102250" y="5965924"/>
                  <a:pt x="8088725" y="5952647"/>
                  <a:pt x="8007366" y="5940000"/>
                </a:cubicBezTo>
                <a:cubicBezTo>
                  <a:pt x="7926007" y="5927353"/>
                  <a:pt x="7622383" y="5953624"/>
                  <a:pt x="7242218" y="5940000"/>
                </a:cubicBezTo>
                <a:cubicBezTo>
                  <a:pt x="6862053" y="5926376"/>
                  <a:pt x="6739835" y="5913271"/>
                  <a:pt x="6477070" y="5940000"/>
                </a:cubicBezTo>
                <a:cubicBezTo>
                  <a:pt x="6214305" y="5966729"/>
                  <a:pt x="5870737" y="5904606"/>
                  <a:pt x="5711922" y="5940000"/>
                </a:cubicBezTo>
                <a:cubicBezTo>
                  <a:pt x="5553107" y="5975394"/>
                  <a:pt x="5409038" y="5920206"/>
                  <a:pt x="5157849" y="5940000"/>
                </a:cubicBezTo>
                <a:cubicBezTo>
                  <a:pt x="4906660" y="5959794"/>
                  <a:pt x="4634805" y="5911909"/>
                  <a:pt x="4498239" y="5940000"/>
                </a:cubicBezTo>
                <a:cubicBezTo>
                  <a:pt x="4361673" y="5968092"/>
                  <a:pt x="4238275" y="5936424"/>
                  <a:pt x="4155242" y="5940000"/>
                </a:cubicBezTo>
                <a:cubicBezTo>
                  <a:pt x="4072209" y="5943576"/>
                  <a:pt x="3901532" y="5956575"/>
                  <a:pt x="3812245" y="5940000"/>
                </a:cubicBezTo>
                <a:cubicBezTo>
                  <a:pt x="3722958" y="5923425"/>
                  <a:pt x="3354515" y="5945313"/>
                  <a:pt x="2941559" y="5940000"/>
                </a:cubicBezTo>
                <a:cubicBezTo>
                  <a:pt x="2528603" y="5934687"/>
                  <a:pt x="2613631" y="5934740"/>
                  <a:pt x="2387486" y="5940000"/>
                </a:cubicBezTo>
                <a:cubicBezTo>
                  <a:pt x="2161341" y="5945260"/>
                  <a:pt x="1938028" y="5983494"/>
                  <a:pt x="1516801" y="5940000"/>
                </a:cubicBezTo>
                <a:cubicBezTo>
                  <a:pt x="1095574" y="5896506"/>
                  <a:pt x="774011" y="5977315"/>
                  <a:pt x="303118" y="5940000"/>
                </a:cubicBezTo>
                <a:cubicBezTo>
                  <a:pt x="176541" y="5936160"/>
                  <a:pt x="15057" y="5833295"/>
                  <a:pt x="0" y="5636882"/>
                </a:cubicBezTo>
                <a:cubicBezTo>
                  <a:pt x="41" y="5475725"/>
                  <a:pt x="-7985" y="5287136"/>
                  <a:pt x="0" y="4970162"/>
                </a:cubicBezTo>
                <a:cubicBezTo>
                  <a:pt x="7985" y="4653188"/>
                  <a:pt x="31068" y="4544701"/>
                  <a:pt x="0" y="4250103"/>
                </a:cubicBezTo>
                <a:cubicBezTo>
                  <a:pt x="-31068" y="3955505"/>
                  <a:pt x="30403" y="3803275"/>
                  <a:pt x="0" y="3530045"/>
                </a:cubicBezTo>
                <a:cubicBezTo>
                  <a:pt x="-30403" y="3256815"/>
                  <a:pt x="17082" y="2962701"/>
                  <a:pt x="0" y="2809987"/>
                </a:cubicBezTo>
                <a:cubicBezTo>
                  <a:pt x="-17082" y="2657273"/>
                  <a:pt x="13201" y="2474315"/>
                  <a:pt x="0" y="2143267"/>
                </a:cubicBezTo>
                <a:cubicBezTo>
                  <a:pt x="-13201" y="1812219"/>
                  <a:pt x="-33271" y="1680821"/>
                  <a:pt x="0" y="1423208"/>
                </a:cubicBezTo>
                <a:cubicBezTo>
                  <a:pt x="33271" y="1165595"/>
                  <a:pt x="-41543" y="613062"/>
                  <a:pt x="0" y="303118"/>
                </a:cubicBezTo>
                <a:close/>
              </a:path>
            </a:pathLst>
          </a:custGeom>
          <a:solidFill>
            <a:schemeClr val="bg1">
              <a:alpha val="88000"/>
            </a:schemeClr>
          </a:solidFill>
          <a:ln w="19050" cap="rnd" cmpd="thinThick">
            <a:no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58E76"/>
              </a:solidFill>
              <a:effectLst/>
              <a:uLnTx/>
              <a:uFillTx/>
              <a:latin typeface="Calibri" panose="020F0502020204030204"/>
              <a:ea typeface="+mn-ea"/>
              <a:cs typeface="+mn-cs"/>
            </a:endParaRPr>
          </a:p>
        </p:txBody>
      </p:sp>
      <p:sp>
        <p:nvSpPr>
          <p:cNvPr id="10" name="TextBox 9"/>
          <p:cNvSpPr txBox="1"/>
          <p:nvPr/>
        </p:nvSpPr>
        <p:spPr>
          <a:xfrm>
            <a:off x="975360" y="616635"/>
            <a:ext cx="10241280" cy="1077218"/>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Vì những bức tranh của Bùi Xuân Phái mang hồn cốt của phố cổ Hà Nội nên tranh của ông được gọi là “Phố Phái".</a:t>
            </a:r>
          </a:p>
        </p:txBody>
      </p:sp>
      <p:grpSp>
        <p:nvGrpSpPr>
          <p:cNvPr id="15" name="Group 14"/>
          <p:cNvGrpSpPr/>
          <p:nvPr/>
        </p:nvGrpSpPr>
        <p:grpSpPr>
          <a:xfrm>
            <a:off x="3312160" y="2044200"/>
            <a:ext cx="7091680" cy="4214360"/>
            <a:chOff x="7645171" y="-362450"/>
            <a:chExt cx="4141510" cy="3924000"/>
          </a:xfrm>
        </p:grpSpPr>
        <p:pic>
          <p:nvPicPr>
            <p:cNvPr id="16" name="Picture 15" descr="A picture containing text, picture frame, businesscard&#10;&#10;Description automatically generated"/>
            <p:cNvPicPr>
              <a:picLocks noChangeAspect="1"/>
            </p:cNvPicPr>
            <p:nvPr/>
          </p:nvPicPr>
          <p:blipFill rotWithShape="1">
            <a:blip r:embed="rId2" cstate="hqprint">
              <a:extLst>
                <a:ext uri="{28A0092B-C50C-407E-A947-70E740481C1C}">
                  <a14:useLocalDpi xmlns:a14="http://schemas.microsoft.com/office/drawing/2010/main" val="0"/>
                </a:ext>
              </a:extLst>
            </a:blip>
            <a:srcRect t="2626" b="2626"/>
            <a:stretch>
              <a:fillRect/>
            </a:stretch>
          </p:blipFill>
          <p:spPr>
            <a:xfrm rot="1140622">
              <a:off x="7645171" y="-362450"/>
              <a:ext cx="4141510" cy="3924000"/>
            </a:xfrm>
            <a:prstGeom prst="rect">
              <a:avLst/>
            </a:prstGeom>
          </p:spPr>
        </p:pic>
        <p:sp>
          <p:nvSpPr>
            <p:cNvPr id="17" name="TextBox 16"/>
            <p:cNvSpPr txBox="1"/>
            <p:nvPr/>
          </p:nvSpPr>
          <p:spPr>
            <a:xfrm flipH="1">
              <a:off x="8150120" y="1165141"/>
              <a:ext cx="3005669" cy="1232257"/>
            </a:xfrm>
            <a:prstGeom prst="rect">
              <a:avLst/>
            </a:prstGeom>
            <a:noFill/>
          </p:spPr>
          <p:txBody>
            <a:bodyPr wrap="square" rtlCol="0">
              <a:spAutoFit/>
            </a:bodyPr>
            <a:lstStyle/>
            <a:p>
              <a:pPr algn="ctr"/>
              <a:r>
                <a:rPr lang="en-US" sz="4000" dirty="0" err="1">
                  <a:solidFill>
                    <a:srgbClr val="FF0000"/>
                  </a:solidFill>
                  <a:effectLst/>
                  <a:latin typeface="Cambria" panose="02040503050406030204" pitchFamily="18" charset="0"/>
                  <a:ea typeface="Cambria" panose="02040503050406030204" pitchFamily="18" charset="0"/>
                </a:rPr>
                <a:t>biểu</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thị</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quan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hệ</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nguyên</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nhân</a:t>
              </a:r>
              <a:r>
                <a:rPr lang="en-US" sz="4000" dirty="0">
                  <a:solidFill>
                    <a:srgbClr val="FF0000"/>
                  </a:solidFill>
                  <a:effectLst/>
                  <a:latin typeface="Cambria" panose="02040503050406030204" pitchFamily="18" charset="0"/>
                  <a:ea typeface="Cambria" panose="02040503050406030204" pitchFamily="18" charset="0"/>
                </a:rPr>
                <a:t> - </a:t>
              </a:r>
              <a:r>
                <a:rPr lang="en-US" sz="4000" dirty="0" err="1">
                  <a:solidFill>
                    <a:srgbClr val="FF0000"/>
                  </a:solidFill>
                  <a:effectLst/>
                  <a:latin typeface="Cambria" panose="02040503050406030204" pitchFamily="18" charset="0"/>
                  <a:ea typeface="Cambria" panose="02040503050406030204" pitchFamily="18" charset="0"/>
                </a:rPr>
                <a:t>kết</a:t>
              </a:r>
              <a:r>
                <a:rPr lang="en-US" sz="4000" dirty="0">
                  <a:solidFill>
                    <a:srgbClr val="FF0000"/>
                  </a:solidFill>
                  <a:effectLst/>
                  <a:latin typeface="Cambria" panose="02040503050406030204" pitchFamily="18" charset="0"/>
                  <a:ea typeface="Cambria" panose="02040503050406030204" pitchFamily="18" charset="0"/>
                </a:rPr>
                <a:t> </a:t>
              </a:r>
              <a:r>
                <a:rPr lang="en-US" sz="4000" dirty="0" err="1">
                  <a:solidFill>
                    <a:srgbClr val="FF0000"/>
                  </a:solidFill>
                  <a:effectLst/>
                  <a:latin typeface="Cambria" panose="02040503050406030204" pitchFamily="18" charset="0"/>
                  <a:ea typeface="Cambria" panose="02040503050406030204" pitchFamily="18" charset="0"/>
                </a:rPr>
                <a:t>quả</a:t>
              </a:r>
              <a:endParaRPr lang="en-US" sz="6000" dirty="0">
                <a:solidFill>
                  <a:srgbClr val="FF0000"/>
                </a:solidFill>
                <a:latin typeface="Cambria" panose="02040503050406030204" pitchFamily="18" charset="0"/>
                <a:ea typeface="Cambria" panose="02040503050406030204" pitchFamily="18" charset="0"/>
              </a:endParaRPr>
            </a:p>
          </p:txBody>
        </p:sp>
      </p:grpSp>
      <p:sp>
        <p:nvSpPr>
          <p:cNvPr id="3" name="Oval 2"/>
          <p:cNvSpPr/>
          <p:nvPr/>
        </p:nvSpPr>
        <p:spPr>
          <a:xfrm>
            <a:off x="1338605" y="574153"/>
            <a:ext cx="575036" cy="565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24053" y="1155244"/>
            <a:ext cx="755715" cy="5656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913641" y="1139761"/>
            <a:ext cx="9134573" cy="15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6800" y="1620406"/>
            <a:ext cx="2383410" cy="7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53611" y="1628148"/>
            <a:ext cx="6095314" cy="154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TotalTime>
  <Words>710</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LNTH-LuoLuoNotangYuanTi 1</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62</cp:revision>
  <dcterms:created xsi:type="dcterms:W3CDTF">2022-07-21T07:34:00Z</dcterms:created>
  <dcterms:modified xsi:type="dcterms:W3CDTF">2025-01-09T01:40:03Z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8AE60F3875FC4AD4AC52B54E9E42BBAA_13</vt:lpwstr>
  </property>
  <property fmtid="{D5CDD505-2E9C-101B-9397-08002B2CF9AE}" pid="3" name="KSOProductBuildVer">
    <vt:lpwstr>1033-12.2.0.18607</vt:lpwstr>
  </property>
</Properties>
</file>