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notesMasterIdLst>
    <p:notesMasterId r:id="rId32"/>
  </p:notesMasterIdLst>
  <p:handoutMasterIdLst>
    <p:handoutMasterId r:id="rId33"/>
  </p:handoutMasterIdLst>
  <p:sldIdLst>
    <p:sldId id="310" r:id="rId3"/>
    <p:sldId id="339" r:id="rId4"/>
    <p:sldId id="364" r:id="rId5"/>
    <p:sldId id="257" r:id="rId6"/>
    <p:sldId id="312" r:id="rId7"/>
    <p:sldId id="263" r:id="rId8"/>
    <p:sldId id="365" r:id="rId9"/>
    <p:sldId id="314" r:id="rId10"/>
    <p:sldId id="366" r:id="rId11"/>
    <p:sldId id="340" r:id="rId12"/>
    <p:sldId id="264" r:id="rId13"/>
    <p:sldId id="315" r:id="rId14"/>
    <p:sldId id="269" r:id="rId15"/>
    <p:sldId id="270" r:id="rId16"/>
    <p:sldId id="271" r:id="rId17"/>
    <p:sldId id="274" r:id="rId18"/>
    <p:sldId id="316" r:id="rId19"/>
    <p:sldId id="275" r:id="rId20"/>
    <p:sldId id="317" r:id="rId21"/>
    <p:sldId id="276" r:id="rId22"/>
    <p:sldId id="318" r:id="rId23"/>
    <p:sldId id="277" r:id="rId24"/>
    <p:sldId id="278" r:id="rId25"/>
    <p:sldId id="280" r:id="rId26"/>
    <p:sldId id="281" r:id="rId27"/>
    <p:sldId id="341" r:id="rId28"/>
    <p:sldId id="319" r:id="rId29"/>
    <p:sldId id="320" r:id="rId30"/>
    <p:sldId id="285" r:id="rId3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6600"/>
    <a:srgbClr val="E4FFC3"/>
    <a:srgbClr val="63705F"/>
    <a:srgbClr val="FF33CC"/>
    <a:srgbClr val="FDF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42" d="100"/>
          <a:sy n="42" d="100"/>
        </p:scale>
        <p:origin x="780" y="64"/>
      </p:cViewPr>
      <p:guideLst>
        <p:guide orient="horz" pos="2173"/>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223AB0-018B-4F4A-B581-B0B96AD4D2E3}" type="datetimeFigureOut">
              <a:rPr lang="en-US" smtClean="0"/>
              <a:t>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608370-82FA-4B6F-854D-2C2C7575B79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603D4-EDED-4EEA-983B-99CDB44DEA39}"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C4720-8094-4064-A7CF-DFC62AE980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Phim hoạt hình “Chú ốc sên bay”</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là một bài quảng cáo cung cấp toàn bộ thông tin về bộ phim hoạt hình Chú ốc sên bay.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Mỗi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bộ</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sản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xuất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mọi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đến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Chúng</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hiểu</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điều</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đó</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hình</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Chú</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ốc</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sên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AC4720-8094-4064-A7CF-DFC62AE980D8}"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2286000" y="1684338"/>
            <a:ext cx="13716000" cy="35814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hasCustomPrompt="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6C899993-D04A-4383-9107-90E7DEE1361D}" type="datetimeFigureOut">
              <a:rPr lang="vi-VN" smtClean="0"/>
              <a:t>09/01/2025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6C899993-D04A-4383-9107-90E7DEE1361D}" type="datetimeFigureOut">
              <a:rPr lang="vi-VN" smtClean="0"/>
              <a:t>09/01/2025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13087350" y="547688"/>
            <a:ext cx="3943350" cy="8718550"/>
          </a:xfr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1257300" y="547688"/>
            <a:ext cx="11677650" cy="87185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6C899993-D04A-4383-9107-90E7DEE1361D}" type="datetimeFigureOut">
              <a:rPr lang="vi-VN" smtClean="0"/>
              <a:t>09/01/2025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rcRect t="15381" b="365"/>
          <a:stretch>
            <a:fillRect/>
          </a:stretch>
        </p:blipFill>
        <p:spPr>
          <a:xfrm>
            <a:off x="30" y="1923"/>
            <a:ext cx="18287970" cy="10285077"/>
          </a:xfrm>
          <a:prstGeom prst="rect">
            <a:avLst/>
          </a:prstGeom>
        </p:spPr>
      </p:pic>
      <p:sp>
        <p:nvSpPr>
          <p:cNvPr id="7" name="Rectangle 6"/>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15516464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LÊ TÂM" descr="A cartoon of trees and leaves&#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rcRect t="15381" b="365"/>
          <a:stretch>
            <a:fillRect/>
          </a:stretch>
        </p:blipFill>
        <p:spPr>
          <a:xfrm>
            <a:off x="30" y="1923"/>
            <a:ext cx="18287970" cy="10285077"/>
          </a:xfrm>
          <a:prstGeom prst="rect">
            <a:avLst/>
          </a:prstGeom>
        </p:spPr>
      </p:pic>
      <p:sp>
        <p:nvSpPr>
          <p:cNvPr id="7" name="Rectangle 6"/>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LÊ TÂM" descr="A cartoon of trees and leaves&#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rcRect t="15381" b="365"/>
          <a:stretch>
            <a:fillRect/>
          </a:stretch>
        </p:blipFill>
        <p:spPr>
          <a:xfrm>
            <a:off x="30" y="1923"/>
            <a:ext cx="18287970" cy="10285077"/>
          </a:xfrm>
          <a:prstGeom prst="rect">
            <a:avLst/>
          </a:prstGeom>
        </p:spPr>
      </p:pic>
      <p:sp>
        <p:nvSpPr>
          <p:cNvPr id="7" name="Rectangle 6"/>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6C899993-D04A-4383-9107-90E7DEE1361D}" type="datetimeFigureOut">
              <a:rPr lang="vi-VN" smtClean="0"/>
              <a:t>09/01/2025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t>1/9/2025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1247775" y="2565400"/>
            <a:ext cx="15773400" cy="4278313"/>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hasCustomPrompt="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p>
            <a:fld id="{6C899993-D04A-4383-9107-90E7DEE1361D}" type="datetimeFigureOut">
              <a:rPr lang="vi-VN" smtClean="0"/>
              <a:t>09/01/2025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sz="half" idx="1" hasCustomPrompt="1"/>
          </p:nvPr>
        </p:nvSpPr>
        <p:spPr>
          <a:xfrm>
            <a:off x="1257300" y="2738438"/>
            <a:ext cx="7810500" cy="6527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9220200" y="2738438"/>
            <a:ext cx="7810500" cy="6527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p:txBody>
          <a:bodyPr/>
          <a:lstStyle/>
          <a:p>
            <a:fld id="{6C899993-D04A-4383-9107-90E7DEE1361D}" type="datetimeFigureOut">
              <a:rPr lang="vi-VN" smtClean="0"/>
              <a:t>09/01/2025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1260475" y="547688"/>
            <a:ext cx="15773400" cy="1989137"/>
          </a:xfr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1260475" y="3757613"/>
            <a:ext cx="7735888" cy="552767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9258300" y="3757613"/>
            <a:ext cx="7775575" cy="552767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p:txBody>
          <a:bodyPr/>
          <a:lstStyle/>
          <a:p>
            <a:fld id="{6C899993-D04A-4383-9107-90E7DEE1361D}" type="datetimeFigureOut">
              <a:rPr lang="vi-VN" smtClean="0"/>
              <a:t>09/01/2025</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6C899993-D04A-4383-9107-90E7DEE1361D}" type="datetimeFigureOut">
              <a:rPr lang="vi-VN" smtClean="0"/>
              <a:t>09/01/2025</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6C899993-D04A-4383-9107-90E7DEE1361D}" type="datetimeFigureOut">
              <a:rPr lang="vi-VN" smtClean="0"/>
              <a:t>09/01/2025</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1260475" y="685800"/>
            <a:ext cx="5897563" cy="24003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hasCustomPrompt="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6C899993-D04A-4383-9107-90E7DEE1361D}" type="datetimeFigureOut">
              <a:rPr lang="vi-VN" smtClean="0"/>
              <a:t>09/01/2025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1260475" y="685800"/>
            <a:ext cx="5897563" cy="24003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hasCustomPrompt="1"/>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6C899993-D04A-4383-9107-90E7DEE1361D}" type="datetimeFigureOut">
              <a:rPr lang="vi-VN" smtClean="0"/>
              <a:t>09/01/2025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D62FDC01-68D3-4715-B120-702681D3B66E}"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6C899993-D04A-4383-9107-90E7DEE1361D}" type="datetimeFigureOut">
              <a:rPr lang="vi-VN" smtClean="0"/>
              <a:t>09/01/2025</a:t>
            </a:fld>
            <a:endParaRPr lang="vi-VN"/>
          </a:p>
        </p:txBody>
      </p:sp>
      <p:sp>
        <p:nvSpPr>
          <p:cNvPr id="5" name="Chỗ dành sẵn cho Chân trang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D62FDC01-68D3-4715-B120-702681D3B66E}" type="slidenum">
              <a:rPr lang="vi-VN" smtClean="0"/>
              <a:t>‹#›</a:t>
            </a:fld>
            <a:endParaRPr lang="vi-VN"/>
          </a:p>
        </p:txBody>
      </p:sp>
      <p:pic>
        <p:nvPicPr>
          <p:cNvPr id="7" name="Hình ảnh 6"/>
          <p:cNvPicPr>
            <a:picLocks noChangeAspect="1"/>
          </p:cNvPicPr>
          <p:nvPr userDrawn="1"/>
        </p:nvPicPr>
        <p:blipFill>
          <a:blip r:embed="rId16"/>
          <a:stretch>
            <a:fillRect/>
          </a:stretch>
        </p:blipFill>
        <p:spPr>
          <a:xfrm>
            <a:off x="0" y="0"/>
            <a:ext cx="2591104" cy="178134"/>
          </a:xfrm>
          <a:prstGeom prst="rect">
            <a:avLst/>
          </a:prstGeom>
        </p:spPr>
      </p:pic>
      <p:pic>
        <p:nvPicPr>
          <p:cNvPr id="8" name="Picture 7" descr="A round pink label with white text and a black background&#10;&#10;Description automatically generated"/>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400" y="9525"/>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0" r:id="rId12"/>
    <p:sldLayoutId id="2147483697" r:id="rId13"/>
    <p:sldLayoutId id="21474837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ound pink label with white text and a black background&#10;&#10;Description automatically generate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38400" y="9525"/>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7.xml"/><Relationship Id="rId10" Type="http://schemas.openxmlformats.org/officeDocument/2006/relationships/image" Target="../media/image7.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6.sv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52.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4.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9.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p:nvPr/>
        </p:nvSpPr>
        <p:spPr>
          <a:xfrm>
            <a:off x="1752600" y="1790700"/>
            <a:ext cx="11049000" cy="7162800"/>
          </a:xfrm>
          <a:custGeom>
            <a:avLst/>
            <a:gdLst/>
            <a:ahLst/>
            <a:cxnLst/>
            <a:rect l="l" t="t" r="r" b="b"/>
            <a:pathLst>
              <a:path w="13507793" h="8727482">
                <a:moveTo>
                  <a:pt x="0" y="0"/>
                </a:moveTo>
                <a:lnTo>
                  <a:pt x="13507793" y="0"/>
                </a:lnTo>
                <a:lnTo>
                  <a:pt x="13507793" y="8727482"/>
                </a:lnTo>
                <a:lnTo>
                  <a:pt x="0" y="8727482"/>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pic>
        <p:nvPicPr>
          <p:cNvPr id="16" name="Picture 15"/>
          <p:cNvPicPr>
            <a:picLocks noChangeAspect="1"/>
          </p:cNvPicPr>
          <p:nvPr/>
        </p:nvPicPr>
        <p:blipFill>
          <a:blip r:embed="rId8"/>
          <a:stretch>
            <a:fillRect/>
          </a:stretch>
        </p:blipFill>
        <p:spPr>
          <a:xfrm>
            <a:off x="4648200" y="2095500"/>
            <a:ext cx="4986960" cy="1402202"/>
          </a:xfrm>
          <a:prstGeom prst="rect">
            <a:avLst/>
          </a:prstGeom>
        </p:spPr>
      </p:pic>
      <p:pic>
        <p:nvPicPr>
          <p:cNvPr id="17" name="Picture 16" descr="A yellow circles with red lines&#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2247900"/>
            <a:ext cx="3200400" cy="1915865"/>
          </a:xfrm>
          <a:prstGeom prst="rect">
            <a:avLst/>
          </a:prstGeom>
        </p:spPr>
      </p:pic>
      <p:pic>
        <p:nvPicPr>
          <p:cNvPr id="21" name="Picture 20"/>
          <p:cNvPicPr>
            <a:picLocks noChangeAspect="1"/>
          </p:cNvPicPr>
          <p:nvPr/>
        </p:nvPicPr>
        <p:blipFill>
          <a:blip r:embed="rId10"/>
          <a:stretch>
            <a:fillRect/>
          </a:stretch>
        </p:blipFill>
        <p:spPr>
          <a:xfrm>
            <a:off x="2895600" y="4000500"/>
            <a:ext cx="9980017" cy="38225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45" y="37465"/>
            <a:ext cx="18261330" cy="10225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7942195" y="1843076"/>
            <a:ext cx="10539545" cy="8615226"/>
            <a:chOff x="5294796" y="1228717"/>
            <a:chExt cx="7026363" cy="5743484"/>
          </a:xfrm>
        </p:grpSpPr>
        <p:grpSp>
          <p:nvGrpSpPr>
            <p:cNvPr id="9" name="Group 8"/>
            <p:cNvGrpSpPr/>
            <p:nvPr/>
          </p:nvGrpSpPr>
          <p:grpSpPr>
            <a:xfrm>
              <a:off x="5294796" y="1228717"/>
              <a:ext cx="7026363" cy="5743484"/>
              <a:chOff x="5294796" y="1228717"/>
              <a:chExt cx="7026363" cy="5743484"/>
            </a:xfrm>
          </p:grpSpPr>
          <p:sp>
            <p:nvSpPr>
              <p:cNvPr id="5" name="Freeform 9"/>
              <p:cNvSpPr/>
              <p:nvPr/>
            </p:nvSpPr>
            <p:spPr>
              <a:xfrm>
                <a:off x="5294796" y="1228717"/>
                <a:ext cx="6126060" cy="5190371"/>
              </a:xfrm>
              <a:custGeom>
                <a:avLst/>
                <a:gdLst/>
                <a:ahLst/>
                <a:cxnLst/>
                <a:rect l="l" t="t" r="r" b="b"/>
                <a:pathLst>
                  <a:path w="3637813" h="2310011">
                    <a:moveTo>
                      <a:pt x="0" y="0"/>
                    </a:moveTo>
                    <a:lnTo>
                      <a:pt x="3637812" y="0"/>
                    </a:lnTo>
                    <a:lnTo>
                      <a:pt x="3637812" y="2310011"/>
                    </a:lnTo>
                    <a:lnTo>
                      <a:pt x="0" y="23100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1371600">
                  <a:defRPr/>
                </a:pPr>
                <a:endParaRPr lang="vi-VN" sz="2700">
                  <a:solidFill>
                    <a:prstClr val="black"/>
                  </a:solidFill>
                  <a:latin typeface="Arial" panose="020B0604020202020204" pitchFamily="34" charset="0"/>
                </a:endParaRPr>
              </a:p>
            </p:txBody>
          </p:sp>
          <p:pic>
            <p:nvPicPr>
              <p:cNvPr id="7" name="Picture 6"/>
              <p:cNvPicPr>
                <a:picLocks noChangeAspect="1"/>
              </p:cNvPicPr>
              <p:nvPr/>
            </p:nvPicPr>
            <p:blipFill>
              <a:blip r:embed="rId4"/>
              <a:stretch>
                <a:fillRect/>
              </a:stretch>
            </p:blipFill>
            <p:spPr>
              <a:xfrm>
                <a:off x="10141448" y="4690872"/>
                <a:ext cx="2179711" cy="2281329"/>
              </a:xfrm>
              <a:prstGeom prst="rect">
                <a:avLst/>
              </a:prstGeom>
            </p:spPr>
          </p:pic>
        </p:grpSp>
        <p:sp>
          <p:nvSpPr>
            <p:cNvPr id="12" name="Rectangle: Rounded Corners 11"/>
            <p:cNvSpPr/>
            <p:nvPr/>
          </p:nvSpPr>
          <p:spPr>
            <a:xfrm>
              <a:off x="6784848" y="2080899"/>
              <a:ext cx="2816352" cy="91440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8100" b="1" dirty="0" err="1">
                  <a:solidFill>
                    <a:prstClr val="black"/>
                  </a:solidFill>
                  <a:latin typeface="Calibri" panose="020F0502020204030204" pitchFamily="34" charset="0"/>
                  <a:ea typeface="Calibri" panose="020F0502020204030204" pitchFamily="34" charset="0"/>
                  <a:cs typeface="Calibri" panose="020F0502020204030204" pitchFamily="34" charset="0"/>
                </a:rPr>
                <a:t>Kĩ</a:t>
              </a:r>
              <a:r>
                <a:rPr lang="en-US" sz="81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8100" b="1" dirty="0" err="1">
                  <a:solidFill>
                    <a:prstClr val="black"/>
                  </a:solidFill>
                  <a:latin typeface="Calibri" panose="020F0502020204030204" pitchFamily="34" charset="0"/>
                  <a:ea typeface="Calibri" panose="020F0502020204030204" pitchFamily="34" charset="0"/>
                  <a:cs typeface="Calibri" panose="020F0502020204030204" pitchFamily="34" charset="0"/>
                </a:rPr>
                <a:t>sảo</a:t>
              </a:r>
              <a:endParaRPr lang="vi-VN" sz="81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LÊ TÂM"/>
            <p:cNvSpPr txBox="1"/>
            <p:nvPr/>
          </p:nvSpPr>
          <p:spPr>
            <a:xfrm>
              <a:off x="6095999" y="3124200"/>
              <a:ext cx="5230368" cy="2092881"/>
            </a:xfrm>
            <a:prstGeom prst="rect">
              <a:avLst/>
            </a:prstGeom>
            <a:noFill/>
          </p:spPr>
          <p:txBody>
            <a:bodyPr wrap="square">
              <a:spAutoFit/>
            </a:bodyPr>
            <a:lstStyle/>
            <a:p>
              <a:pPr algn="ctr" defTabSz="1371600"/>
              <a:r>
                <a:rPr lang="vi-VN" sz="6600" dirty="0">
                  <a:solidFill>
                    <a:prstClr val="black"/>
                  </a:solidFill>
                  <a:latin typeface="Calibri" panose="020F0502020204030204" pitchFamily="34" charset="0"/>
                  <a:ea typeface="Calibri" panose="020F0502020204030204" pitchFamily="34" charset="0"/>
                  <a:cs typeface="Calibri" panose="020F0502020204030204" pitchFamily="34" charset="0"/>
                </a:rPr>
                <a:t>Kỹ thuật đặc biệt để xây dựng, xử lý hình ảnh cho các bộ phim. </a:t>
              </a:r>
            </a:p>
          </p:txBody>
        </p:sp>
      </p:grpSp>
      <p:pic>
        <p:nvPicPr>
          <p:cNvPr id="2" name="Picture 1"/>
          <p:cNvPicPr>
            <a:picLocks noChangeAspect="1"/>
          </p:cNvPicPr>
          <p:nvPr/>
        </p:nvPicPr>
        <p:blipFill>
          <a:blip r:embed="rId5"/>
          <a:stretch>
            <a:fillRect/>
          </a:stretch>
        </p:blipFill>
        <p:spPr>
          <a:xfrm>
            <a:off x="0" y="22860"/>
            <a:ext cx="7596274" cy="3389670"/>
          </a:xfrm>
          <a:prstGeom prst="rect">
            <a:avLst/>
          </a:prstGeom>
        </p:spPr>
      </p:pic>
      <p:pic>
        <p:nvPicPr>
          <p:cNvPr id="2050" name="Picture 2" descr="Kỹ xảo điện ảnh &amp; 5 điều bạn trẻ cần biết trước khi gia nhập ngà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152900"/>
            <a:ext cx="67818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7942195" y="1013407"/>
            <a:ext cx="10539545" cy="9444896"/>
            <a:chOff x="5294796" y="675604"/>
            <a:chExt cx="7026363" cy="6296597"/>
          </a:xfrm>
        </p:grpSpPr>
        <p:grpSp>
          <p:nvGrpSpPr>
            <p:cNvPr id="9" name="Group 8"/>
            <p:cNvGrpSpPr/>
            <p:nvPr/>
          </p:nvGrpSpPr>
          <p:grpSpPr>
            <a:xfrm>
              <a:off x="5294796" y="1228717"/>
              <a:ext cx="7026363" cy="5743484"/>
              <a:chOff x="5294796" y="1228717"/>
              <a:chExt cx="7026363" cy="5743484"/>
            </a:xfrm>
          </p:grpSpPr>
          <p:sp>
            <p:nvSpPr>
              <p:cNvPr id="5" name="Freeform 9"/>
              <p:cNvSpPr/>
              <p:nvPr/>
            </p:nvSpPr>
            <p:spPr>
              <a:xfrm>
                <a:off x="5294796" y="1228717"/>
                <a:ext cx="6126060" cy="5190371"/>
              </a:xfrm>
              <a:custGeom>
                <a:avLst/>
                <a:gdLst/>
                <a:ahLst/>
                <a:cxnLst/>
                <a:rect l="l" t="t" r="r" b="b"/>
                <a:pathLst>
                  <a:path w="3637813" h="2310011">
                    <a:moveTo>
                      <a:pt x="0" y="0"/>
                    </a:moveTo>
                    <a:lnTo>
                      <a:pt x="3637812" y="0"/>
                    </a:lnTo>
                    <a:lnTo>
                      <a:pt x="3637812" y="2310011"/>
                    </a:lnTo>
                    <a:lnTo>
                      <a:pt x="0" y="23100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4"/>
              <a:stretch>
                <a:fillRect/>
              </a:stretch>
            </p:blipFill>
            <p:spPr>
              <a:xfrm>
                <a:off x="10141448" y="4690872"/>
                <a:ext cx="2179711" cy="2281329"/>
              </a:xfrm>
              <a:prstGeom prst="rect">
                <a:avLst/>
              </a:prstGeom>
            </p:spPr>
          </p:pic>
        </p:grpSp>
        <p:sp>
          <p:nvSpPr>
            <p:cNvPr id="12" name="Rectangle: Rounded Corners 11"/>
            <p:cNvSpPr/>
            <p:nvPr/>
          </p:nvSpPr>
          <p:spPr>
            <a:xfrm>
              <a:off x="6021026" y="675604"/>
              <a:ext cx="4673599" cy="91440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en-US" sz="81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Công</a:t>
              </a:r>
              <a:r>
                <a:rPr kumimoji="0" lang="en-US" sz="8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81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nghệ</a:t>
              </a:r>
              <a:r>
                <a:rPr kumimoji="0" lang="en-US" sz="8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3D</a:t>
              </a:r>
              <a:endParaRPr kumimoji="0" lang="vi-VN" sz="8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LÊ TÂM"/>
            <p:cNvSpPr txBox="1"/>
            <p:nvPr/>
          </p:nvSpPr>
          <p:spPr>
            <a:xfrm>
              <a:off x="5742641" y="2130417"/>
              <a:ext cx="5230368" cy="301621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Công nghệ sử dụng phần mềm đồ hoạ vi tính để làm cho hình ảnh trong phim trở nên sống động hơn, khiến cho người xem cảm thấy như đang được tham gia vào bộ phim.</a:t>
              </a:r>
            </a:p>
          </p:txBody>
        </p:sp>
      </p:grpSp>
      <p:pic>
        <p:nvPicPr>
          <p:cNvPr id="3074" name="Picture 2" descr="Công nghệ không gian 3D là gì? Ứng dụng trong cuộc số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81176"/>
            <a:ext cx="6954913"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4275232" y="-2673777"/>
            <a:ext cx="10359740" cy="5292689"/>
            <a:chOff x="2868442" y="-1344168"/>
            <a:chExt cx="6906493" cy="3528459"/>
          </a:xfrm>
        </p:grpSpPr>
        <p:sp>
          <p:nvSpPr>
            <p:cNvPr id="7" name="Freeform 6"/>
            <p:cNvSpPr/>
            <p:nvPr/>
          </p:nvSpPr>
          <p:spPr>
            <a:xfrm>
              <a:off x="2868442" y="-1344168"/>
              <a:ext cx="6906493" cy="3528459"/>
            </a:xfrm>
            <a:custGeom>
              <a:avLst/>
              <a:gdLst/>
              <a:ahLst/>
              <a:cxnLst/>
              <a:rect l="l" t="t" r="r" b="b"/>
              <a:pathLst>
                <a:path w="5186620" h="2310207">
                  <a:moveTo>
                    <a:pt x="0" y="0"/>
                  </a:moveTo>
                  <a:lnTo>
                    <a:pt x="5186620" y="0"/>
                  </a:lnTo>
                  <a:lnTo>
                    <a:pt x="5186620" y="2310207"/>
                  </a:lnTo>
                  <a:lnTo>
                    <a:pt x="0" y="2310207"/>
                  </a:lnTo>
                  <a:lnTo>
                    <a:pt x="0" y="0"/>
                  </a:lnTo>
                  <a:close/>
                </a:path>
              </a:pathLst>
            </a:custGeom>
            <a:blipFill>
              <a:blip r:embed="rId2"/>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8" name="TextBox 7"/>
            <p:cNvSpPr txBox="1"/>
            <p:nvPr/>
          </p:nvSpPr>
          <p:spPr>
            <a:xfrm>
              <a:off x="3218687" y="1175261"/>
              <a:ext cx="6455664" cy="800219"/>
            </a:xfrm>
            <a:prstGeom prst="rect">
              <a:avLst/>
            </a:prstGeom>
            <a:noFill/>
          </p:spPr>
          <p:txBody>
            <a:bodyPr wrap="square" rtlCol="0">
              <a:spAutoFit/>
            </a:bodyPr>
            <a:lstStyle/>
            <a:p>
              <a:pPr defTabSz="1371600">
                <a:defRPr/>
              </a:pPr>
              <a:r>
                <a:rPr lang="vi-VN" sz="7200" b="1" kern="0" dirty="0">
                  <a:solidFill>
                    <a:prstClr val="white"/>
                  </a:solidFill>
                  <a:latin typeface="Cambria" panose="02040503050406030204" pitchFamily="18" charset="0"/>
                  <a:ea typeface="Cambria" panose="02040503050406030204" pitchFamily="18" charset="0"/>
                </a:rPr>
                <a:t>Luyện đọc trong nhóm</a:t>
              </a:r>
            </a:p>
          </p:txBody>
        </p:sp>
      </p:grpSp>
      <p:grpSp>
        <p:nvGrpSpPr>
          <p:cNvPr id="9" name="Group 8"/>
          <p:cNvGrpSpPr/>
          <p:nvPr/>
        </p:nvGrpSpPr>
        <p:grpSpPr>
          <a:xfrm>
            <a:off x="3962400" y="2829877"/>
            <a:ext cx="5259070" cy="2202815"/>
            <a:chOff x="4655463" y="665953"/>
            <a:chExt cx="2881074" cy="1364015"/>
          </a:xfrm>
        </p:grpSpPr>
        <p:sp>
          <p:nvSpPr>
            <p:cNvPr id="12" name="Freeform 14"/>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15" name="TextBox 14"/>
            <p:cNvSpPr txBox="1"/>
            <p:nvPr/>
          </p:nvSpPr>
          <p:spPr>
            <a:xfrm>
              <a:off x="4919234" y="1099151"/>
              <a:ext cx="2384281" cy="628336"/>
            </a:xfrm>
            <a:prstGeom prst="rect">
              <a:avLst/>
            </a:prstGeom>
            <a:noFill/>
          </p:spPr>
          <p:txBody>
            <a:bodyPr wrap="square" rtlCol="0">
              <a:spAutoFit/>
            </a:bodyPr>
            <a:lstStyle/>
            <a:p>
              <a:pPr algn="ctr" defTabSz="1371600">
                <a:defRPr/>
              </a:pPr>
              <a:r>
                <a:rPr lang="en-GB" sz="6000" b="1" kern="0" dirty="0" err="1">
                  <a:solidFill>
                    <a:prstClr val="white"/>
                  </a:solidFill>
                  <a:latin typeface="Cambria" panose="02040503050406030204" pitchFamily="18" charset="0"/>
                  <a:ea typeface="Cambria" panose="02040503050406030204" pitchFamily="18" charset="0"/>
                </a:rPr>
                <a:t>Yêu</a:t>
              </a:r>
              <a:r>
                <a:rPr lang="en-GB" sz="6000" b="1" kern="0" dirty="0">
                  <a:solidFill>
                    <a:prstClr val="white"/>
                  </a:solidFill>
                  <a:latin typeface="Cambria" panose="02040503050406030204" pitchFamily="18" charset="0"/>
                  <a:ea typeface="Cambria" panose="02040503050406030204" pitchFamily="18" charset="0"/>
                </a:rPr>
                <a:t> </a:t>
              </a:r>
              <a:r>
                <a:rPr lang="en-GB" sz="6000" b="1" kern="0" dirty="0" err="1">
                  <a:solidFill>
                    <a:prstClr val="white"/>
                  </a:solidFill>
                  <a:latin typeface="Cambria" panose="02040503050406030204" pitchFamily="18" charset="0"/>
                  <a:ea typeface="Cambria" panose="02040503050406030204" pitchFamily="18" charset="0"/>
                </a:rPr>
                <a:t>cầu</a:t>
              </a:r>
              <a:endParaRPr lang="vi-VN" sz="6000" b="1" kern="0" dirty="0">
                <a:solidFill>
                  <a:prstClr val="white"/>
                </a:solidFill>
                <a:latin typeface="Cambria" panose="02040503050406030204" pitchFamily="18" charset="0"/>
                <a:ea typeface="Cambria" panose="02040503050406030204" pitchFamily="18" charset="0"/>
              </a:endParaRPr>
            </a:p>
          </p:txBody>
        </p:sp>
      </p:grpSp>
      <p:grpSp>
        <p:nvGrpSpPr>
          <p:cNvPr id="17" name="Group 16"/>
          <p:cNvGrpSpPr/>
          <p:nvPr/>
        </p:nvGrpSpPr>
        <p:grpSpPr>
          <a:xfrm>
            <a:off x="1219200" y="5372100"/>
            <a:ext cx="12880975" cy="4230247"/>
            <a:chOff x="3566396" y="2307938"/>
            <a:chExt cx="7424692" cy="2820000"/>
          </a:xfrm>
        </p:grpSpPr>
        <p:pic>
          <p:nvPicPr>
            <p:cNvPr id="18" name="Picture 17"/>
            <p:cNvPicPr>
              <a:picLocks noChangeAspect="1"/>
            </p:cNvPicPr>
            <p:nvPr/>
          </p:nvPicPr>
          <p:blipFill>
            <a:blip r:embed="rId5"/>
            <a:stretch>
              <a:fillRect/>
            </a:stretch>
          </p:blipFill>
          <p:spPr>
            <a:xfrm>
              <a:off x="3742900" y="2402587"/>
              <a:ext cx="506012" cy="515157"/>
            </a:xfrm>
            <a:prstGeom prst="rect">
              <a:avLst/>
            </a:prstGeom>
          </p:spPr>
        </p:pic>
        <p:pic>
          <p:nvPicPr>
            <p:cNvPr id="19" name="Picture 18"/>
            <p:cNvPicPr>
              <a:picLocks noChangeAspect="1"/>
            </p:cNvPicPr>
            <p:nvPr/>
          </p:nvPicPr>
          <p:blipFill>
            <a:blip r:embed="rId5"/>
            <a:stretch>
              <a:fillRect/>
            </a:stretch>
          </p:blipFill>
          <p:spPr>
            <a:xfrm>
              <a:off x="3742900" y="3104053"/>
              <a:ext cx="506012" cy="515157"/>
            </a:xfrm>
            <a:prstGeom prst="rect">
              <a:avLst/>
            </a:prstGeom>
          </p:spPr>
        </p:pic>
        <p:pic>
          <p:nvPicPr>
            <p:cNvPr id="20" name="Picture 19"/>
            <p:cNvPicPr>
              <a:picLocks noChangeAspect="1"/>
            </p:cNvPicPr>
            <p:nvPr/>
          </p:nvPicPr>
          <p:blipFill>
            <a:blip r:embed="rId5"/>
            <a:stretch>
              <a:fillRect/>
            </a:stretch>
          </p:blipFill>
          <p:spPr>
            <a:xfrm>
              <a:off x="3742900" y="3842027"/>
              <a:ext cx="506012" cy="515157"/>
            </a:xfrm>
            <a:prstGeom prst="rect">
              <a:avLst/>
            </a:prstGeom>
          </p:spPr>
        </p:pic>
        <p:sp>
          <p:nvSpPr>
            <p:cNvPr id="21" name="TextBox 20"/>
            <p:cNvSpPr txBox="1"/>
            <p:nvPr/>
          </p:nvSpPr>
          <p:spPr>
            <a:xfrm>
              <a:off x="3601212" y="2307938"/>
              <a:ext cx="6131052" cy="725551"/>
            </a:xfrm>
            <a:prstGeom prst="rect">
              <a:avLst/>
            </a:prstGeom>
            <a:noFill/>
          </p:spPr>
          <p:txBody>
            <a:bodyPr wrap="square">
              <a:spAutoFit/>
            </a:bodyPr>
            <a:lstStyle/>
            <a:p>
              <a:pPr marL="1136650" defTabSz="1828800">
                <a:lnSpc>
                  <a:spcPct val="120000"/>
                </a:lnSpc>
                <a:buClr>
                  <a:srgbClr val="000000"/>
                </a:buClr>
              </a:pP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Phân</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công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theo</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đoạn</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a:t>
              </a:r>
            </a:p>
          </p:txBody>
        </p:sp>
        <p:sp>
          <p:nvSpPr>
            <p:cNvPr id="22" name="TextBox 21"/>
            <p:cNvSpPr txBox="1"/>
            <p:nvPr/>
          </p:nvSpPr>
          <p:spPr>
            <a:xfrm>
              <a:off x="3566396" y="3002859"/>
              <a:ext cx="6131052" cy="725551"/>
            </a:xfrm>
            <a:prstGeom prst="rect">
              <a:avLst/>
            </a:prstGeom>
            <a:noFill/>
          </p:spPr>
          <p:txBody>
            <a:bodyPr wrap="square">
              <a:spAutoFit/>
            </a:bodyPr>
            <a:lstStyle/>
            <a:p>
              <a:pPr marL="1136650" defTabSz="1828800">
                <a:lnSpc>
                  <a:spcPct val="120000"/>
                </a:lnSpc>
                <a:buClr>
                  <a:srgbClr val="000000"/>
                </a:buClr>
              </a:pP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Tất</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cả</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thành</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viên</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đều</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a:t>
              </a:r>
            </a:p>
          </p:txBody>
        </p:sp>
        <p:sp>
          <p:nvSpPr>
            <p:cNvPr id="23" name="TextBox 22"/>
            <p:cNvSpPr txBox="1"/>
            <p:nvPr/>
          </p:nvSpPr>
          <p:spPr>
            <a:xfrm>
              <a:off x="3601212" y="3737793"/>
              <a:ext cx="7389876" cy="1390145"/>
            </a:xfrm>
            <a:prstGeom prst="rect">
              <a:avLst/>
            </a:prstGeom>
            <a:noFill/>
          </p:spPr>
          <p:txBody>
            <a:bodyPr wrap="square">
              <a:spAutoFit/>
            </a:bodyPr>
            <a:lstStyle/>
            <a:p>
              <a:pPr marL="1136650" defTabSz="1828800">
                <a:lnSpc>
                  <a:spcPct val="120000"/>
                </a:lnSpc>
                <a:buClr>
                  <a:srgbClr val="000000"/>
                </a:buClr>
              </a:pP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giọng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điệu</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cách</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ngắt</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nhịp</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grpSp>
      <p:sp>
        <p:nvSpPr>
          <p:cNvPr id="24" name="Freeform 5"/>
          <p:cNvSpPr/>
          <p:nvPr/>
        </p:nvSpPr>
        <p:spPr>
          <a:xfrm>
            <a:off x="13861415" y="3931285"/>
            <a:ext cx="4136390" cy="6017260"/>
          </a:xfrm>
          <a:custGeom>
            <a:avLst/>
            <a:gdLst/>
            <a:ahLst/>
            <a:cxnLst/>
            <a:rect l="l" t="t" r="r" b="b"/>
            <a:pathLst>
              <a:path w="2898979" h="3071766">
                <a:moveTo>
                  <a:pt x="0" y="0"/>
                </a:moveTo>
                <a:lnTo>
                  <a:pt x="2898979" y="0"/>
                </a:lnTo>
                <a:lnTo>
                  <a:pt x="2898979" y="3071766"/>
                </a:lnTo>
                <a:lnTo>
                  <a:pt x="0" y="3071766"/>
                </a:lnTo>
                <a:lnTo>
                  <a:pt x="0" y="0"/>
                </a:lnTo>
                <a:close/>
              </a:path>
            </a:pathLst>
          </a:custGeom>
          <a:blipFill>
            <a:blip r:embed="rId6"/>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343604" y="830395"/>
            <a:ext cx="4455285" cy="4695927"/>
            <a:chOff x="256032" y="77725"/>
            <a:chExt cx="2962656" cy="3122676"/>
          </a:xfrm>
        </p:grpSpPr>
        <p:sp>
          <p:nvSpPr>
            <p:cNvPr id="4" name="Freeform 24"/>
            <p:cNvSpPr/>
            <p:nvPr/>
          </p:nvSpPr>
          <p:spPr>
            <a:xfrm rot="20796787">
              <a:off x="256032" y="77725"/>
              <a:ext cx="2962656" cy="3122676"/>
            </a:xfrm>
            <a:custGeom>
              <a:avLst/>
              <a:gdLst/>
              <a:ahLst/>
              <a:cxnLst/>
              <a:rect l="l" t="t" r="r" b="b"/>
              <a:pathLst>
                <a:path w="2226855" h="2403081">
                  <a:moveTo>
                    <a:pt x="0" y="0"/>
                  </a:moveTo>
                  <a:lnTo>
                    <a:pt x="2226855" y="0"/>
                  </a:lnTo>
                  <a:lnTo>
                    <a:pt x="2226855" y="2403081"/>
                  </a:lnTo>
                  <a:lnTo>
                    <a:pt x="0" y="24030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557785" y="1128518"/>
              <a:ext cx="2487169" cy="1289382"/>
            </a:xfrm>
            <a:prstGeom prst="rect">
              <a:avLst/>
            </a:prstGeom>
            <a:noFill/>
          </p:spPr>
          <p:txBody>
            <a:bodyPr wrap="square" rtlCol="0">
              <a:spAutoFit/>
            </a:bodyPr>
            <a:lstStyle/>
            <a:p>
              <a:pPr algn="ctr" defTabSz="1371600">
                <a:defRPr/>
              </a:pPr>
              <a:r>
                <a:rPr lang="en-GB" sz="6000" kern="0" dirty="0" err="1">
                  <a:solidFill>
                    <a:srgbClr val="C00000"/>
                  </a:solidFill>
                  <a:latin typeface="Cambria" panose="02040503050406030204" pitchFamily="18" charset="0"/>
                  <a:ea typeface="Cambria" panose="02040503050406030204" pitchFamily="18" charset="0"/>
                </a:rPr>
                <a:t>Luyện</a:t>
              </a:r>
              <a:r>
                <a:rPr lang="en-GB" sz="6000" kern="0" dirty="0">
                  <a:solidFill>
                    <a:srgbClr val="C00000"/>
                  </a:solidFill>
                  <a:latin typeface="Cambria" panose="02040503050406030204" pitchFamily="18" charset="0"/>
                  <a:ea typeface="Cambria" panose="02040503050406030204" pitchFamily="18" charset="0"/>
                </a:rPr>
                <a:t> </a:t>
              </a:r>
              <a:r>
                <a:rPr lang="en-GB" sz="6000" kern="0" dirty="0" err="1">
                  <a:solidFill>
                    <a:srgbClr val="C00000"/>
                  </a:solidFill>
                  <a:latin typeface="Cambria" panose="02040503050406030204" pitchFamily="18" charset="0"/>
                  <a:ea typeface="Cambria" panose="02040503050406030204" pitchFamily="18" charset="0"/>
                </a:rPr>
                <a:t>đọc</a:t>
              </a:r>
              <a:r>
                <a:rPr lang="en-GB" sz="6000" kern="0" dirty="0">
                  <a:solidFill>
                    <a:srgbClr val="C00000"/>
                  </a:solidFill>
                  <a:latin typeface="Cambria" panose="02040503050406030204" pitchFamily="18" charset="0"/>
                  <a:ea typeface="Cambria" panose="02040503050406030204" pitchFamily="18" charset="0"/>
                </a:rPr>
                <a:t> </a:t>
              </a:r>
              <a:r>
                <a:rPr lang="en-GB" sz="6000" kern="0" dirty="0" err="1">
                  <a:solidFill>
                    <a:srgbClr val="C00000"/>
                  </a:solidFill>
                  <a:latin typeface="Cambria" panose="02040503050406030204" pitchFamily="18" charset="0"/>
                  <a:ea typeface="Cambria" panose="02040503050406030204" pitchFamily="18" charset="0"/>
                </a:rPr>
                <a:t>trước</a:t>
              </a:r>
              <a:r>
                <a:rPr lang="en-GB" sz="6000" kern="0" dirty="0">
                  <a:solidFill>
                    <a:srgbClr val="C00000"/>
                  </a:solidFill>
                  <a:latin typeface="Cambria" panose="02040503050406030204" pitchFamily="18" charset="0"/>
                  <a:ea typeface="Cambria" panose="02040503050406030204" pitchFamily="18" charset="0"/>
                </a:rPr>
                <a:t> </a:t>
              </a:r>
              <a:r>
                <a:rPr lang="en-GB" sz="6000" kern="0" dirty="0" err="1">
                  <a:solidFill>
                    <a:srgbClr val="C00000"/>
                  </a:solidFill>
                  <a:latin typeface="Cambria" panose="02040503050406030204" pitchFamily="18" charset="0"/>
                  <a:ea typeface="Cambria" panose="02040503050406030204" pitchFamily="18" charset="0"/>
                </a:rPr>
                <a:t>lớp</a:t>
              </a:r>
              <a:endParaRPr lang="vi-VN" sz="6000" kern="0" dirty="0">
                <a:solidFill>
                  <a:srgbClr val="C00000"/>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9897109" y="1026783"/>
            <a:ext cx="4321611" cy="2046023"/>
            <a:chOff x="4655463" y="665953"/>
            <a:chExt cx="2881074" cy="1364015"/>
          </a:xfrm>
        </p:grpSpPr>
        <p:sp>
          <p:nvSpPr>
            <p:cNvPr id="13" name="Freeform 14"/>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14" name="TextBox 13"/>
            <p:cNvSpPr txBox="1"/>
            <p:nvPr/>
          </p:nvSpPr>
          <p:spPr>
            <a:xfrm>
              <a:off x="5001309" y="1107124"/>
              <a:ext cx="2012517" cy="677109"/>
            </a:xfrm>
            <a:prstGeom prst="rect">
              <a:avLst/>
            </a:prstGeom>
            <a:noFill/>
          </p:spPr>
          <p:txBody>
            <a:bodyPr wrap="none" rtlCol="0">
              <a:spAutoFit/>
            </a:bodyPr>
            <a:lstStyle/>
            <a:p>
              <a:pPr defTabSz="1371600">
                <a:defRPr/>
              </a:pPr>
              <a:r>
                <a:rPr lang="en-GB" sz="6000" b="1" kern="0" dirty="0" err="1">
                  <a:solidFill>
                    <a:prstClr val="white"/>
                  </a:solidFill>
                  <a:latin typeface="Cambria" panose="02040503050406030204" pitchFamily="18" charset="0"/>
                  <a:ea typeface="Cambria" panose="02040503050406030204" pitchFamily="18" charset="0"/>
                </a:rPr>
                <a:t>Tiêu</a:t>
              </a:r>
              <a:r>
                <a:rPr lang="en-GB" sz="6000" b="1" kern="0" dirty="0">
                  <a:solidFill>
                    <a:prstClr val="white"/>
                  </a:solidFill>
                  <a:latin typeface="Cambria" panose="02040503050406030204" pitchFamily="18" charset="0"/>
                  <a:ea typeface="Cambria" panose="02040503050406030204" pitchFamily="18" charset="0"/>
                </a:rPr>
                <a:t> </a:t>
              </a:r>
              <a:r>
                <a:rPr lang="en-GB" sz="6000" b="1" kern="0" dirty="0" err="1">
                  <a:solidFill>
                    <a:prstClr val="white"/>
                  </a:solidFill>
                  <a:latin typeface="Cambria" panose="02040503050406030204" pitchFamily="18" charset="0"/>
                  <a:ea typeface="Cambria" panose="02040503050406030204" pitchFamily="18" charset="0"/>
                </a:rPr>
                <a:t>chí</a:t>
              </a:r>
              <a:endParaRPr lang="vi-VN" sz="6000" b="1" kern="0" dirty="0">
                <a:solidFill>
                  <a:prstClr val="white"/>
                </a:solidFill>
                <a:latin typeface="Cambria" panose="02040503050406030204" pitchFamily="18" charset="0"/>
                <a:ea typeface="Cambria" panose="02040503050406030204" pitchFamily="18" charset="0"/>
              </a:endParaRPr>
            </a:p>
          </p:txBody>
        </p:sp>
      </p:grpSp>
      <p:grpSp>
        <p:nvGrpSpPr>
          <p:cNvPr id="25" name="Group 24"/>
          <p:cNvGrpSpPr/>
          <p:nvPr/>
        </p:nvGrpSpPr>
        <p:grpSpPr>
          <a:xfrm>
            <a:off x="6648384" y="3605098"/>
            <a:ext cx="11255634" cy="3178848"/>
            <a:chOff x="3566396" y="2307938"/>
            <a:chExt cx="7503756" cy="2119232"/>
          </a:xfrm>
        </p:grpSpPr>
        <p:pic>
          <p:nvPicPr>
            <p:cNvPr id="26" name="Picture 25"/>
            <p:cNvPicPr>
              <a:picLocks noChangeAspect="1"/>
            </p:cNvPicPr>
            <p:nvPr/>
          </p:nvPicPr>
          <p:blipFill>
            <a:blip r:embed="rId6"/>
            <a:stretch>
              <a:fillRect/>
            </a:stretch>
          </p:blipFill>
          <p:spPr>
            <a:xfrm>
              <a:off x="3742900" y="2402587"/>
              <a:ext cx="506012" cy="515157"/>
            </a:xfrm>
            <a:prstGeom prst="rect">
              <a:avLst/>
            </a:prstGeom>
          </p:spPr>
        </p:pic>
        <p:pic>
          <p:nvPicPr>
            <p:cNvPr id="27" name="Picture 26"/>
            <p:cNvPicPr>
              <a:picLocks noChangeAspect="1"/>
            </p:cNvPicPr>
            <p:nvPr/>
          </p:nvPicPr>
          <p:blipFill>
            <a:blip r:embed="rId6"/>
            <a:stretch>
              <a:fillRect/>
            </a:stretch>
          </p:blipFill>
          <p:spPr>
            <a:xfrm>
              <a:off x="3742900" y="3104053"/>
              <a:ext cx="506012" cy="515157"/>
            </a:xfrm>
            <a:prstGeom prst="rect">
              <a:avLst/>
            </a:prstGeom>
          </p:spPr>
        </p:pic>
        <p:pic>
          <p:nvPicPr>
            <p:cNvPr id="28" name="Picture 27"/>
            <p:cNvPicPr>
              <a:picLocks noChangeAspect="1"/>
            </p:cNvPicPr>
            <p:nvPr/>
          </p:nvPicPr>
          <p:blipFill>
            <a:blip r:embed="rId6"/>
            <a:stretch>
              <a:fillRect/>
            </a:stretch>
          </p:blipFill>
          <p:spPr>
            <a:xfrm>
              <a:off x="3742900" y="3842027"/>
              <a:ext cx="506012" cy="515157"/>
            </a:xfrm>
            <a:prstGeom prst="rect">
              <a:avLst/>
            </a:prstGeom>
          </p:spPr>
        </p:pic>
        <p:sp>
          <p:nvSpPr>
            <p:cNvPr id="29" name="TextBox 28"/>
            <p:cNvSpPr txBox="1"/>
            <p:nvPr/>
          </p:nvSpPr>
          <p:spPr>
            <a:xfrm>
              <a:off x="3601212" y="2307938"/>
              <a:ext cx="6131052" cy="689377"/>
            </a:xfrm>
            <a:prstGeom prst="rect">
              <a:avLst/>
            </a:prstGeom>
            <a:noFill/>
          </p:spPr>
          <p:txBody>
            <a:bodyPr wrap="square">
              <a:spAutoFit/>
            </a:bodyPr>
            <a:lstStyle/>
            <a:p>
              <a:pPr marL="1136650" defTabSz="1828800">
                <a:lnSpc>
                  <a:spcPct val="120000"/>
                </a:lnSpc>
                <a:buClr>
                  <a:srgbClr val="000000"/>
                </a:buClr>
              </a:pP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1.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sp>
          <p:nvSpPr>
            <p:cNvPr id="30" name="TextBox 29"/>
            <p:cNvSpPr txBox="1"/>
            <p:nvPr/>
          </p:nvSpPr>
          <p:spPr>
            <a:xfrm>
              <a:off x="3566396" y="3002859"/>
              <a:ext cx="6131052" cy="689377"/>
            </a:xfrm>
            <a:prstGeom prst="rect">
              <a:avLst/>
            </a:prstGeom>
            <a:noFill/>
          </p:spPr>
          <p:txBody>
            <a:bodyPr wrap="square">
              <a:spAutoFit/>
            </a:bodyPr>
            <a:lstStyle/>
            <a:p>
              <a:pPr marL="1136650" defTabSz="1828800">
                <a:lnSpc>
                  <a:spcPct val="120000"/>
                </a:lnSpc>
                <a:buClr>
                  <a:srgbClr val="000000"/>
                </a:buClr>
              </a:pP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2.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to,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rõ</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sp>
          <p:nvSpPr>
            <p:cNvPr id="31" name="TextBox 30"/>
            <p:cNvSpPr txBox="1"/>
            <p:nvPr/>
          </p:nvSpPr>
          <p:spPr>
            <a:xfrm>
              <a:off x="3601212" y="3737793"/>
              <a:ext cx="7389876" cy="689377"/>
            </a:xfrm>
            <a:prstGeom prst="rect">
              <a:avLst/>
            </a:prstGeom>
            <a:noFill/>
          </p:spPr>
          <p:txBody>
            <a:bodyPr wrap="square">
              <a:spAutoFit/>
            </a:bodyPr>
            <a:lstStyle/>
            <a:p>
              <a:pPr marL="1136650" defTabSz="1828800">
                <a:lnSpc>
                  <a:spcPct val="120000"/>
                </a:lnSpc>
                <a:buClr>
                  <a:srgbClr val="000000"/>
                </a:buClr>
              </a:pP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3.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ngắt</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nghỉ</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chỗ</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pic>
          <p:nvPicPr>
            <p:cNvPr id="32" name="Picture 31"/>
            <p:cNvPicPr>
              <a:picLocks noChangeAspect="1"/>
            </p:cNvPicPr>
            <p:nvPr/>
          </p:nvPicPr>
          <p:blipFill>
            <a:blip r:embed="rId7"/>
            <a:stretch>
              <a:fillRect/>
            </a:stretch>
          </p:blipFill>
          <p:spPr>
            <a:xfrm>
              <a:off x="6808335" y="2480869"/>
              <a:ext cx="506012" cy="526152"/>
            </a:xfrm>
            <a:prstGeom prst="rect">
              <a:avLst/>
            </a:prstGeom>
          </p:spPr>
        </p:pic>
        <p:pic>
          <p:nvPicPr>
            <p:cNvPr id="33" name="Picture 32"/>
            <p:cNvPicPr>
              <a:picLocks noChangeAspect="1"/>
            </p:cNvPicPr>
            <p:nvPr/>
          </p:nvPicPr>
          <p:blipFill>
            <a:blip r:embed="rId7"/>
            <a:stretch>
              <a:fillRect/>
            </a:stretch>
          </p:blipFill>
          <p:spPr>
            <a:xfrm>
              <a:off x="6831311" y="3097697"/>
              <a:ext cx="506012" cy="526152"/>
            </a:xfrm>
            <a:prstGeom prst="rect">
              <a:avLst/>
            </a:prstGeom>
          </p:spPr>
        </p:pic>
        <p:pic>
          <p:nvPicPr>
            <p:cNvPr id="34" name="Picture 33"/>
            <p:cNvPicPr>
              <a:picLocks noChangeAspect="1"/>
            </p:cNvPicPr>
            <p:nvPr/>
          </p:nvPicPr>
          <p:blipFill>
            <a:blip r:embed="rId7"/>
            <a:stretch>
              <a:fillRect/>
            </a:stretch>
          </p:blipFill>
          <p:spPr>
            <a:xfrm>
              <a:off x="7446592" y="3095613"/>
              <a:ext cx="506012" cy="526152"/>
            </a:xfrm>
            <a:prstGeom prst="rect">
              <a:avLst/>
            </a:prstGeom>
          </p:spPr>
        </p:pic>
        <p:pic>
          <p:nvPicPr>
            <p:cNvPr id="35" name="Picture 34"/>
            <p:cNvPicPr>
              <a:picLocks noChangeAspect="1"/>
            </p:cNvPicPr>
            <p:nvPr/>
          </p:nvPicPr>
          <p:blipFill>
            <a:blip r:embed="rId7"/>
            <a:stretch>
              <a:fillRect/>
            </a:stretch>
          </p:blipFill>
          <p:spPr>
            <a:xfrm>
              <a:off x="9497340" y="3790739"/>
              <a:ext cx="506012" cy="526152"/>
            </a:xfrm>
            <a:prstGeom prst="rect">
              <a:avLst/>
            </a:prstGeom>
          </p:spPr>
        </p:pic>
        <p:pic>
          <p:nvPicPr>
            <p:cNvPr id="36" name="Picture 35"/>
            <p:cNvPicPr>
              <a:picLocks noChangeAspect="1"/>
            </p:cNvPicPr>
            <p:nvPr/>
          </p:nvPicPr>
          <p:blipFill>
            <a:blip r:embed="rId7"/>
            <a:stretch>
              <a:fillRect/>
            </a:stretch>
          </p:blipFill>
          <p:spPr>
            <a:xfrm>
              <a:off x="10005340" y="3790739"/>
              <a:ext cx="506012" cy="526152"/>
            </a:xfrm>
            <a:prstGeom prst="rect">
              <a:avLst/>
            </a:prstGeom>
          </p:spPr>
        </p:pic>
        <p:pic>
          <p:nvPicPr>
            <p:cNvPr id="37" name="Picture 36"/>
            <p:cNvPicPr>
              <a:picLocks noChangeAspect="1"/>
            </p:cNvPicPr>
            <p:nvPr/>
          </p:nvPicPr>
          <p:blipFill>
            <a:blip r:embed="rId7"/>
            <a:stretch>
              <a:fillRect/>
            </a:stretch>
          </p:blipFill>
          <p:spPr>
            <a:xfrm>
              <a:off x="10564140" y="3790739"/>
              <a:ext cx="506012" cy="526152"/>
            </a:xfrm>
            <a:prstGeom prst="rect">
              <a:avLst/>
            </a:prstGeom>
          </p:spPr>
        </p:pic>
      </p:grpSp>
      <p:sp>
        <p:nvSpPr>
          <p:cNvPr id="38" name="Freeform 3"/>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13" name="Freeform 16"/>
          <p:cNvSpPr/>
          <p:nvPr/>
        </p:nvSpPr>
        <p:spPr>
          <a:xfrm>
            <a:off x="5266079" y="39195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2"/>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a:fillRect/>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a:fillRect/>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6"/>
          <a:stretch>
            <a:fillRect/>
          </a:stretch>
        </p:blipFill>
        <p:spPr>
          <a:xfrm>
            <a:off x="4982210" y="3848100"/>
            <a:ext cx="8614395" cy="32067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923779" y="1658222"/>
            <a:ext cx="16581797" cy="1791987"/>
            <a:chOff x="813816" y="832104"/>
            <a:chExt cx="10524744" cy="1194658"/>
          </a:xfrm>
        </p:grpSpPr>
        <p:sp>
          <p:nvSpPr>
            <p:cNvPr id="3" name="Rectangle: Rounded Corners 2"/>
            <p:cNvSpPr/>
            <p:nvPr/>
          </p:nvSpPr>
          <p:spPr>
            <a:xfrm>
              <a:off x="813816" y="832104"/>
              <a:ext cx="10524744" cy="92354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a:solidFill>
                  <a:prstClr val="white"/>
                </a:solidFill>
                <a:latin typeface="Arial" panose="020B0604020202020204" pitchFamily="34" charset="0"/>
              </a:endParaRPr>
            </a:p>
          </p:txBody>
        </p:sp>
        <p:sp>
          <p:nvSpPr>
            <p:cNvPr id="4" name="Rectangle: Rounded Corners 3"/>
            <p:cNvSpPr/>
            <p:nvPr/>
          </p:nvSpPr>
          <p:spPr>
            <a:xfrm>
              <a:off x="813816" y="996695"/>
              <a:ext cx="10524744" cy="1030067"/>
            </a:xfrm>
            <a:prstGeom prst="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4800" b="1" dirty="0">
                  <a:solidFill>
                    <a:srgbClr val="E36239"/>
                  </a:solidFill>
                  <a:latin typeface="Calibri" panose="020F0502020204030204" pitchFamily="34" charset="0"/>
                  <a:ea typeface="Calibri" panose="020F0502020204030204" pitchFamily="34" charset="0"/>
                  <a:cs typeface="Calibri" panose="020F0502020204030204" pitchFamily="34" charset="0"/>
                </a:rPr>
                <a:t>1. </a:t>
              </a:r>
              <a:r>
                <a:rPr lang="vi-VN" sz="4800" b="1" dirty="0">
                  <a:solidFill>
                    <a:srgbClr val="E36239"/>
                  </a:solidFill>
                  <a:latin typeface="Calibri" panose="020F0502020204030204" pitchFamily="34" charset="0"/>
                  <a:ea typeface="Calibri" panose="020F0502020204030204" pitchFamily="34" charset="0"/>
                  <a:cs typeface="Calibri" panose="020F0502020204030204" pitchFamily="34" charset="0"/>
                </a:rPr>
                <a:t>Trong tờ quảng cáo trên, những thông tin dưới đây về bộ phim được giới thiệu như thế nào?</a:t>
              </a:r>
            </a:p>
          </p:txBody>
        </p:sp>
      </p:grpSp>
      <p:sp>
        <p:nvSpPr>
          <p:cNvPr id="21" name="Rectangle: Rounded Corners 20"/>
          <p:cNvSpPr/>
          <p:nvPr/>
        </p:nvSpPr>
        <p:spPr>
          <a:xfrm>
            <a:off x="5562600" y="250910"/>
            <a:ext cx="5939671" cy="1173185"/>
          </a:xfrm>
          <a:prstGeom prst="roundRect">
            <a:avLst/>
          </a:prstGeom>
          <a:solidFill>
            <a:srgbClr val="FFFFCC"/>
          </a:solidFill>
          <a:ln w="57150">
            <a:solidFill>
              <a:srgbClr val="E36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6000" b="1" dirty="0" err="1" smtClean="0">
                <a:solidFill>
                  <a:srgbClr val="E36239"/>
                </a:solidFill>
                <a:latin typeface="Times New Roman" panose="02020603050405020304" pitchFamily="18" charset="0"/>
                <a:cs typeface="Times New Roman" panose="02020603050405020304" pitchFamily="18" charset="0"/>
              </a:rPr>
              <a:t>Đọc</a:t>
            </a:r>
            <a:r>
              <a:rPr lang="en-GB" sz="6000" b="1" dirty="0" smtClean="0">
                <a:solidFill>
                  <a:srgbClr val="E36239"/>
                </a:solidFill>
                <a:latin typeface="Times New Roman" panose="02020603050405020304" pitchFamily="18" charset="0"/>
                <a:cs typeface="Times New Roman" panose="02020603050405020304" pitchFamily="18" charset="0"/>
              </a:rPr>
              <a:t> </a:t>
            </a:r>
            <a:r>
              <a:rPr lang="en-GB" sz="6000" b="1" dirty="0" err="1" smtClean="0">
                <a:solidFill>
                  <a:srgbClr val="E36239"/>
                </a:solidFill>
                <a:latin typeface="Times New Roman" panose="02020603050405020304" pitchFamily="18" charset="0"/>
                <a:cs typeface="Times New Roman" panose="02020603050405020304" pitchFamily="18" charset="0"/>
              </a:rPr>
              <a:t>thầm</a:t>
            </a:r>
            <a:r>
              <a:rPr lang="en-GB" sz="6000" b="1" dirty="0" smtClean="0">
                <a:solidFill>
                  <a:srgbClr val="E36239"/>
                </a:solidFill>
                <a:latin typeface="Times New Roman" panose="02020603050405020304" pitchFamily="18" charset="0"/>
                <a:cs typeface="Times New Roman" panose="02020603050405020304" pitchFamily="18" charset="0"/>
              </a:rPr>
              <a:t> </a:t>
            </a:r>
            <a:r>
              <a:rPr lang="en-GB" sz="6000" b="1" dirty="0" err="1" smtClean="0">
                <a:solidFill>
                  <a:srgbClr val="E36239"/>
                </a:solidFill>
                <a:latin typeface="Times New Roman" panose="02020603050405020304" pitchFamily="18" charset="0"/>
                <a:cs typeface="Times New Roman" panose="02020603050405020304" pitchFamily="18" charset="0"/>
              </a:rPr>
              <a:t>đoạn</a:t>
            </a:r>
            <a:r>
              <a:rPr lang="en-GB" sz="6000" b="1" dirty="0" smtClean="0">
                <a:solidFill>
                  <a:srgbClr val="E36239"/>
                </a:solidFill>
                <a:latin typeface="Times New Roman" panose="02020603050405020304" pitchFamily="18" charset="0"/>
                <a:cs typeface="Times New Roman" panose="02020603050405020304" pitchFamily="18" charset="0"/>
              </a:rPr>
              <a:t> 1</a:t>
            </a:r>
            <a:endParaRPr lang="vi-VN" sz="6000" b="1" dirty="0">
              <a:solidFill>
                <a:srgbClr val="E36239"/>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152400" y="4762499"/>
            <a:ext cx="17543780" cy="5419092"/>
            <a:chOff x="138849" y="4049390"/>
            <a:chExt cx="10935520" cy="2424953"/>
          </a:xfrm>
        </p:grpSpPr>
        <p:grpSp>
          <p:nvGrpSpPr>
            <p:cNvPr id="22" name="Group 21"/>
            <p:cNvGrpSpPr/>
            <p:nvPr/>
          </p:nvGrpSpPr>
          <p:grpSpPr>
            <a:xfrm>
              <a:off x="978368" y="4157084"/>
              <a:ext cx="10096001" cy="2108407"/>
              <a:chOff x="978368" y="4157084"/>
              <a:chExt cx="10096001" cy="2108407"/>
            </a:xfrm>
          </p:grpSpPr>
          <p:sp>
            <p:nvSpPr>
              <p:cNvPr id="9" name="Rectangle: Rounded Corners 8"/>
              <p:cNvSpPr/>
              <p:nvPr/>
            </p:nvSpPr>
            <p:spPr>
              <a:xfrm>
                <a:off x="978368" y="4157084"/>
                <a:ext cx="10096001" cy="2108407"/>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2" name="Rectangle: Rounded Corners 11"/>
              <p:cNvSpPr/>
              <p:nvPr/>
            </p:nvSpPr>
            <p:spPr>
              <a:xfrm>
                <a:off x="1146984" y="4253980"/>
                <a:ext cx="9732645" cy="188818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grpSp>
        <p:pic>
          <p:nvPicPr>
            <p:cNvPr id="23" name="Picture 22"/>
            <p:cNvPicPr>
              <a:picLocks noChangeAspect="1"/>
            </p:cNvPicPr>
            <p:nvPr/>
          </p:nvPicPr>
          <p:blipFill>
            <a:blip r:embed="rId2"/>
            <a:stretch>
              <a:fillRect/>
            </a:stretch>
          </p:blipFill>
          <p:spPr>
            <a:xfrm>
              <a:off x="138849" y="4049390"/>
              <a:ext cx="1230452" cy="771211"/>
            </a:xfrm>
            <a:prstGeom prst="rect">
              <a:avLst/>
            </a:prstGeom>
          </p:spPr>
        </p:pic>
        <p:sp>
          <p:nvSpPr>
            <p:cNvPr id="25" name="TextBox 24"/>
            <p:cNvSpPr txBox="1"/>
            <p:nvPr/>
          </p:nvSpPr>
          <p:spPr>
            <a:xfrm>
              <a:off x="1326288" y="4288078"/>
              <a:ext cx="9704938" cy="2186265"/>
            </a:xfrm>
            <a:prstGeom prst="rect">
              <a:avLst/>
            </a:prstGeom>
            <a:noFill/>
          </p:spPr>
          <p:txBody>
            <a:bodyPr wrap="square">
              <a:noAutofit/>
            </a:bodyPr>
            <a:lstStyle/>
            <a:p>
              <a:pPr marL="685800" indent="-685800" defTabSz="1371600">
                <a:buFont typeface="Arial" panose="020B0604020202020204" pitchFamily="34" charset="0"/>
                <a:buChar char="•"/>
              </a:pP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Tên phim</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“Chú ốc sên bay”</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được in màu cam, đậm, rõ, cỡ chữ to nhất</a:t>
              </a:r>
              <a:r>
                <a:rPr lang="en-US"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a:t>
              </a:r>
            </a:p>
            <a:p>
              <a:pPr marL="685800" indent="-685800" defTabSz="1371600">
                <a:buFont typeface="Arial" panose="020B0604020202020204" pitchFamily="34" charset="0"/>
                <a:buChar char="•"/>
              </a:pPr>
              <a:r>
                <a:rPr lang="en-US"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T</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hể loại phim</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hoạt hình</a:t>
              </a:r>
              <a:r>
                <a:rPr 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3D</a:t>
              </a:r>
              <a:r>
                <a:rPr lang="en-US" altLang="vi-VN" sz="4000" b="1" i="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được giới thiệu ngay phần đầu trước tên phim.</a:t>
              </a:r>
              <a:endParaRPr lang="en-US" sz="4000" b="1" i="1" dirty="0">
                <a:solidFill>
                  <a:srgbClr val="E36239"/>
                </a:solidFill>
                <a:latin typeface="Calibri" panose="020F0502020204030204" pitchFamily="34" charset="0"/>
                <a:ea typeface="Calibri" panose="020F0502020204030204" pitchFamily="34" charset="0"/>
                <a:cs typeface="Calibri" panose="020F0502020204030204" pitchFamily="34" charset="0"/>
              </a:endParaRPr>
            </a:p>
            <a:p>
              <a:pPr marL="685800" indent="-685800" defTabSz="1371600">
                <a:buFont typeface="Arial" panose="020B0604020202020204" pitchFamily="34" charset="0"/>
                <a:buChar char="•"/>
              </a:pP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Thời gian, địa điểm khởi chiếu</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từ ngày 28.5.2022 tại Trung tâm Chiếu phim Quốc gia</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được in đậm ngay dưới tên phim</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a:t>
              </a:r>
            </a:p>
          </p:txBody>
        </p:sp>
      </p:grpSp>
      <p:pic>
        <p:nvPicPr>
          <p:cNvPr id="6" name="Picture 5"/>
          <p:cNvPicPr>
            <a:picLocks noChangeAspect="1"/>
          </p:cNvPicPr>
          <p:nvPr/>
        </p:nvPicPr>
        <p:blipFill>
          <a:blip r:embed="rId3"/>
          <a:stretch>
            <a:fillRect/>
          </a:stretch>
        </p:blipFill>
        <p:spPr>
          <a:xfrm>
            <a:off x="2667000" y="3771900"/>
            <a:ext cx="13755872" cy="10953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grpSp>
        <p:nvGrpSpPr>
          <p:cNvPr id="24" name="Group 23"/>
          <p:cNvGrpSpPr/>
          <p:nvPr/>
        </p:nvGrpSpPr>
        <p:grpSpPr>
          <a:xfrm>
            <a:off x="2212541" y="880761"/>
            <a:ext cx="14318367" cy="8980425"/>
            <a:chOff x="2092069" y="769479"/>
            <a:chExt cx="848754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grpSp>
          <p:nvGrpSpPr>
            <p:cNvPr id="22" name="Group 21"/>
            <p:cNvGrpSpPr/>
            <p:nvPr/>
          </p:nvGrpSpPr>
          <p:grpSpPr>
            <a:xfrm>
              <a:off x="2092069" y="2256053"/>
              <a:ext cx="8487540" cy="3836779"/>
              <a:chOff x="2092069" y="2256053"/>
              <a:chExt cx="8487540" cy="3836779"/>
            </a:xfrm>
          </p:grpSpPr>
          <p:grpSp>
            <p:nvGrpSpPr>
              <p:cNvPr id="10" name="Group 9"/>
              <p:cNvGrpSpPr/>
              <p:nvPr/>
            </p:nvGrpSpPr>
            <p:grpSpPr>
              <a:xfrm>
                <a:off x="2092069" y="2256053"/>
                <a:ext cx="8487540" cy="3836779"/>
                <a:chOff x="2305778" y="2256053"/>
                <a:chExt cx="8273830" cy="3836779"/>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8" name="Rectangle: Diagonal Corners Rounded 5"/>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sp>
            <p:nvSpPr>
              <p:cNvPr id="20" name="TextBox 19"/>
              <p:cNvSpPr txBox="1"/>
              <p:nvPr/>
            </p:nvSpPr>
            <p:spPr>
              <a:xfrm>
                <a:off x="2180783" y="3024911"/>
                <a:ext cx="7859458" cy="1659595"/>
              </a:xfrm>
              <a:prstGeom prst="rect">
                <a:avLst/>
              </a:prstGeom>
              <a:noFill/>
            </p:spPr>
            <p:txBody>
              <a:bodyPr wrap="square">
                <a:spAutoFit/>
              </a:bodyPr>
              <a:lstStyle/>
              <a:p>
                <a:pPr algn="ctr" defTabSz="1371600"/>
                <a:r>
                  <a:rPr lang="en-US" altLang="vi-VN" sz="88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Ý</a:t>
                </a:r>
                <a:r>
                  <a:rPr lang="vi-VN" sz="88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rPr>
                  <a:t>1: </a:t>
                </a:r>
                <a:r>
                  <a:rPr lang="vi-VN" sz="8800" b="1" dirty="0">
                    <a:solidFill>
                      <a:prstClr val="black"/>
                    </a:solidFill>
                    <a:latin typeface="Calibri" panose="020F0502020204030204" pitchFamily="34" charset="0"/>
                    <a:ea typeface="Calibri" panose="020F0502020204030204" pitchFamily="34" charset="0"/>
                    <a:cs typeface="Calibri" panose="020F0502020204030204" pitchFamily="34" charset="0"/>
                  </a:rPr>
                  <a:t>Giới thiệu sơ lược về bộ phim.</a:t>
                </a: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923779" y="3590255"/>
            <a:ext cx="16440395" cy="5507990"/>
          </a:xfrm>
          <a:prstGeom prst="rect">
            <a:avLst/>
          </a:prstGeom>
          <a:noFill/>
        </p:spPr>
        <p:txBody>
          <a:bodyPr wrap="square">
            <a:spAutoFit/>
          </a:bodyPr>
          <a:lstStyle/>
          <a:p>
            <a:pPr marL="571500" indent="-571500" algn="just" defTabSz="1371600">
              <a:buFont typeface="Arial" panose="020B0604020202020204" pitchFamily="34" charset="0"/>
              <a:buChar char="•"/>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Về nội dung phim: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Quảng cáo cho em biết nhân vật chính trong phim là một chú ốc sên. Chú ốc sên ấy được một nhà khoa học gắn cho đôi cánh để bay khắp nơi, khám phá thế giới; bộ phim có nhiều tập, mỗi tập dài 10 phút kể một câu chuyện nhỏ trong hành trình của ốc sên... Quảng cáo cũng đưa ra nhận xét về nội dung phim: hấp dẫn, dí dỏm. </a:t>
            </a:r>
          </a:p>
          <a:p>
            <a:pPr marL="571500" indent="-571500" algn="just" defTabSz="1371600">
              <a:buFont typeface="Arial" panose="020B0604020202020204" pitchFamily="34" charset="0"/>
              <a:buChar char="•"/>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Về kĩ xảo của bộ phim:</a:t>
            </a:r>
            <a:r>
              <a:rPr lang="vi-VN" sz="4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Quảng cáo cho biết bộ phim sử dụng kĩ xảo hoạt hình hiện đại, đó là công nghệ 3D với hình ảnh vô cùng chân thực, bắt mắt, sống động</a:t>
            </a:r>
            <a:r>
              <a:rPr lang="en-US" alt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grpSp>
        <p:nvGrpSpPr>
          <p:cNvPr id="6" name="Group 5"/>
          <p:cNvGrpSpPr/>
          <p:nvPr/>
        </p:nvGrpSpPr>
        <p:grpSpPr>
          <a:xfrm>
            <a:off x="1074750" y="1596219"/>
            <a:ext cx="15787116" cy="1791987"/>
            <a:chOff x="813816" y="832104"/>
            <a:chExt cx="10524744" cy="1194658"/>
          </a:xfrm>
        </p:grpSpPr>
        <p:sp>
          <p:nvSpPr>
            <p:cNvPr id="7" name="Rectangle: Rounded Corners 6"/>
            <p:cNvSpPr/>
            <p:nvPr/>
          </p:nvSpPr>
          <p:spPr>
            <a:xfrm>
              <a:off x="813816" y="832104"/>
              <a:ext cx="10524744" cy="923544"/>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10" name="Rectangle: Rounded Corners 9"/>
            <p:cNvSpPr/>
            <p:nvPr/>
          </p:nvSpPr>
          <p:spPr>
            <a:xfrm>
              <a:off x="813816" y="996695"/>
              <a:ext cx="10524744" cy="1030067"/>
            </a:xfrm>
            <a:prstGeom prst="roundRect">
              <a:avLst/>
            </a:prstGeom>
            <a:solidFill>
              <a:schemeClr val="bg1"/>
            </a:solidFill>
            <a:ln w="3810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biết</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những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gì</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về</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nội</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dung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và</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kĩ</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xảo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của</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15381" b="365"/>
          <a:stretch>
            <a:fillRect/>
          </a:stretch>
        </p:blipFill>
        <p:spPr>
          <a:xfrm>
            <a:off x="30" y="1923"/>
            <a:ext cx="18287970" cy="10285077"/>
          </a:xfrm>
          <a:prstGeom prst="rect">
            <a:avLst/>
          </a:prstGeom>
        </p:spPr>
      </p:pic>
      <p:grpSp>
        <p:nvGrpSpPr>
          <p:cNvPr id="24" name="Group 23"/>
          <p:cNvGrpSpPr/>
          <p:nvPr/>
        </p:nvGrpSpPr>
        <p:grpSpPr>
          <a:xfrm>
            <a:off x="2278597" y="880761"/>
            <a:ext cx="14252311" cy="8980425"/>
            <a:chOff x="2131225" y="769479"/>
            <a:chExt cx="8448384"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3"/>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2131225" y="2256053"/>
              <a:ext cx="8448384" cy="3836779"/>
              <a:chOff x="2131225" y="2256053"/>
              <a:chExt cx="8448384" cy="3836779"/>
            </a:xfrm>
          </p:grpSpPr>
          <p:grpSp>
            <p:nvGrpSpPr>
              <p:cNvPr id="10" name="Group 9"/>
              <p:cNvGrpSpPr/>
              <p:nvPr/>
            </p:nvGrpSpPr>
            <p:grpSpPr>
              <a:xfrm>
                <a:off x="2131225" y="2256053"/>
                <a:ext cx="8448384" cy="3836779"/>
                <a:chOff x="2343948" y="2256053"/>
                <a:chExt cx="8235660" cy="3836779"/>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43948" y="2477428"/>
                  <a:ext cx="8028432" cy="262869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2316291" y="3024911"/>
                <a:ext cx="7723949" cy="65679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en-US" altLang="vi-VN" sz="6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Ý</a:t>
                </a:r>
                <a:r>
                  <a:rPr kumimoji="0" lang="vi-VN" sz="6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6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vi-VN" sz="6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 thiệu nội dung</a:t>
                </a:r>
                <a:r>
                  <a:rPr kumimoji="0" lang="en-US" altLang="vi-VN" sz="6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bộ</a:t>
                </a:r>
                <a:r>
                  <a:rPr kumimoji="0" lang="vi-VN" sz="6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phim.</a:t>
                </a: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45" y="37465"/>
            <a:ext cx="18261330" cy="10225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923777" y="1614727"/>
            <a:ext cx="16754623" cy="1633423"/>
            <a:chOff x="813816" y="832104"/>
            <a:chExt cx="10524744" cy="923544"/>
          </a:xfrm>
        </p:grpSpPr>
        <p:sp>
          <p:nvSpPr>
            <p:cNvPr id="4" name="Rectangle: Rounded Corners 3"/>
            <p:cNvSpPr/>
            <p:nvPr/>
          </p:nvSpPr>
          <p:spPr>
            <a:xfrm>
              <a:off x="813816" y="832104"/>
              <a:ext cx="10524744" cy="923544"/>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5" name="Rectangle: Rounded Corners 4"/>
            <p:cNvSpPr/>
            <p:nvPr/>
          </p:nvSpPr>
          <p:spPr>
            <a:xfrm>
              <a:off x="959961" y="877915"/>
              <a:ext cx="10171216" cy="83192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3. </a:t>
              </a:r>
              <a:r>
                <a:rPr lang="vi-VN"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Theo em, những từ ngữ nào trong tờ quảng cáo có tác dụng gây ấn tượng, thu hút khán giả?</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381000" y="3771900"/>
            <a:ext cx="17359869" cy="3964487"/>
            <a:chOff x="178426" y="4750376"/>
            <a:chExt cx="11012441" cy="2642991"/>
          </a:xfrm>
        </p:grpSpPr>
        <p:grpSp>
          <p:nvGrpSpPr>
            <p:cNvPr id="12" name="Group 11"/>
            <p:cNvGrpSpPr/>
            <p:nvPr/>
          </p:nvGrpSpPr>
          <p:grpSpPr>
            <a:xfrm>
              <a:off x="178426" y="4750376"/>
              <a:ext cx="11012441" cy="2642991"/>
              <a:chOff x="280598" y="3985802"/>
              <a:chExt cx="11012441" cy="2642991"/>
            </a:xfrm>
          </p:grpSpPr>
          <p:grpSp>
            <p:nvGrpSpPr>
              <p:cNvPr id="13" name="Group 12"/>
              <p:cNvGrpSpPr/>
              <p:nvPr/>
            </p:nvGrpSpPr>
            <p:grpSpPr>
              <a:xfrm>
                <a:off x="567867" y="4545993"/>
                <a:ext cx="10725172" cy="2082800"/>
                <a:chOff x="567867" y="4545993"/>
                <a:chExt cx="10725172" cy="2082800"/>
              </a:xfrm>
            </p:grpSpPr>
            <p:sp>
              <p:nvSpPr>
                <p:cNvPr id="17" name="Rectangle: Rounded Corners 16"/>
                <p:cNvSpPr/>
                <p:nvPr/>
              </p:nvSpPr>
              <p:spPr>
                <a:xfrm>
                  <a:off x="567867" y="4545993"/>
                  <a:ext cx="10725172" cy="208280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8" name="Rectangle: Rounded Corners 17"/>
                <p:cNvSpPr/>
                <p:nvPr/>
              </p:nvSpPr>
              <p:spPr>
                <a:xfrm>
                  <a:off x="1093641" y="4850792"/>
                  <a:ext cx="9794318" cy="1473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pic>
            <p:nvPicPr>
              <p:cNvPr id="14" name="Picture 13"/>
              <p:cNvPicPr>
                <a:picLocks noChangeAspect="1"/>
              </p:cNvPicPr>
              <p:nvPr/>
            </p:nvPicPr>
            <p:blipFill>
              <a:blip r:embed="rId2"/>
              <a:stretch>
                <a:fillRect/>
              </a:stretch>
            </p:blipFill>
            <p:spPr>
              <a:xfrm>
                <a:off x="280598" y="3985802"/>
                <a:ext cx="874852" cy="771211"/>
              </a:xfrm>
              <a:prstGeom prst="rect">
                <a:avLst/>
              </a:prstGeom>
            </p:spPr>
          </p:pic>
        </p:grpSp>
        <p:sp>
          <p:nvSpPr>
            <p:cNvPr id="23" name="TextBox 22"/>
            <p:cNvSpPr txBox="1"/>
            <p:nvPr/>
          </p:nvSpPr>
          <p:spPr>
            <a:xfrm>
              <a:off x="1164166" y="5740641"/>
              <a:ext cx="9510731" cy="1169551"/>
            </a:xfrm>
            <a:prstGeom prst="rect">
              <a:avLst/>
            </a:prstGeom>
            <a:noFill/>
          </p:spPr>
          <p:txBody>
            <a:bodyPr wrap="square">
              <a:spAutoFit/>
            </a:bodyPr>
            <a:lstStyle/>
            <a:p>
              <a:pPr algn="just" defTabSz="1371600"/>
              <a:r>
                <a:rPr lang="vi-VN" sz="5400" b="1" dirty="0">
                  <a:solidFill>
                    <a:srgbClr val="E36239"/>
                  </a:solidFill>
                  <a:latin typeface="Times New Roman" panose="02020603050405020304" pitchFamily="18" charset="0"/>
                  <a:ea typeface="Calibri" panose="020F0502020204030204" pitchFamily="34" charset="0"/>
                  <a:cs typeface="Times New Roman" panose="02020603050405020304" pitchFamily="18" charset="0"/>
                </a:rPr>
                <a:t>vút bay như tia chớp, đặc sắc, hấp dẫn, dí dỏm, kĩ xảo hoạt hình hiện đại, giá vé đặc biệt ưu đãi,.... </a:t>
              </a:r>
              <a:endParaRPr lang="vi-VN" sz="5400" dirty="0">
                <a:solidFill>
                  <a:srgbClr val="E36239"/>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4" name="Group 23"/>
          <p:cNvGrpSpPr/>
          <p:nvPr/>
        </p:nvGrpSpPr>
        <p:grpSpPr>
          <a:xfrm>
            <a:off x="1787864" y="880761"/>
            <a:ext cx="14743044" cy="8980425"/>
            <a:chOff x="1840332" y="769479"/>
            <a:chExt cx="8739277"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1840332" y="2256053"/>
              <a:ext cx="8739277" cy="3836779"/>
              <a:chOff x="1840332" y="2256053"/>
              <a:chExt cx="8739277" cy="3836779"/>
            </a:xfrm>
          </p:grpSpPr>
          <p:grpSp>
            <p:nvGrpSpPr>
              <p:cNvPr id="10" name="Group 9"/>
              <p:cNvGrpSpPr/>
              <p:nvPr/>
            </p:nvGrpSpPr>
            <p:grpSpPr>
              <a:xfrm>
                <a:off x="2105841" y="2256053"/>
                <a:ext cx="8473768" cy="3836779"/>
                <a:chOff x="2319203" y="2256053"/>
                <a:chExt cx="8260405" cy="3836779"/>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19203" y="2476259"/>
                  <a:ext cx="8028432" cy="3180892"/>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1840332" y="3572384"/>
                <a:ext cx="8470323" cy="602058"/>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lang="en-US" sz="6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Ý</a:t>
                </a:r>
                <a:r>
                  <a:rPr kumimoji="0" lang="vi-VN" sz="6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60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Chương trình ưu đãi khi </a:t>
                </a:r>
                <a:r>
                  <a:rPr kumimoji="0" lang="vi-VN" sz="6000" b="1"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Calibri" panose="020F0502020204030204" pitchFamily="34" charset="0"/>
                  </a:rPr>
                  <a:t>xem</a:t>
                </a:r>
                <a:r>
                  <a:rPr kumimoji="0" lang="en-US" sz="6000" b="1" i="0" u="none" strike="noStrike" kern="1200" cap="none" spc="0" normalizeH="0" noProof="0" dirty="0" smtClean="0">
                    <a:ln>
                      <a:noFill/>
                    </a:ln>
                    <a:solidFill>
                      <a:prstClr val="black"/>
                    </a:solidFill>
                    <a:effectLst/>
                    <a:uLnTx/>
                    <a:uFillTx/>
                    <a:latin typeface="+mj-lt"/>
                    <a:ea typeface="Calibri" panose="020F0502020204030204" pitchFamily="34" charset="0"/>
                    <a:cs typeface="Calibri" panose="020F0502020204030204" pitchFamily="34" charset="0"/>
                  </a:rPr>
                  <a:t> </a:t>
                </a:r>
                <a:r>
                  <a:rPr kumimoji="0" lang="vi-VN" sz="6000" b="1"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Calibri" panose="020F0502020204030204" pitchFamily="34" charset="0"/>
                  </a:rPr>
                  <a:t>phim</a:t>
                </a:r>
                <a:endParaRPr kumimoji="0" lang="vi-VN" sz="60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227582" y="1691715"/>
            <a:ext cx="15787116" cy="1385316"/>
            <a:chOff x="813816" y="832104"/>
            <a:chExt cx="10524744" cy="923544"/>
          </a:xfrm>
        </p:grpSpPr>
        <p:sp>
          <p:nvSpPr>
            <p:cNvPr id="7" name="Rectangle: Rounded Corners 6"/>
            <p:cNvSpPr/>
            <p:nvPr/>
          </p:nvSpPr>
          <p:spPr>
            <a:xfrm>
              <a:off x="813816" y="832104"/>
              <a:ext cx="10524744" cy="923544"/>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9" name="Rectangle: Rounded Corners 8"/>
            <p:cNvSpPr/>
            <p:nvPr/>
          </p:nvSpPr>
          <p:spPr>
            <a:xfrm>
              <a:off x="813816" y="996696"/>
              <a:ext cx="10524744" cy="663399"/>
            </a:xfrm>
            <a:prstGeom prst="roundRect">
              <a:avLst/>
            </a:prstGeom>
            <a:solidFill>
              <a:schemeClr val="bg1"/>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4.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xét</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hình</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thức</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bày</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tờ</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quảng</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cáo</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p>
          </p:txBody>
        </p:sp>
      </p:grpSp>
      <p:grpSp>
        <p:nvGrpSpPr>
          <p:cNvPr id="19" name="Group 18"/>
          <p:cNvGrpSpPr/>
          <p:nvPr/>
        </p:nvGrpSpPr>
        <p:grpSpPr>
          <a:xfrm>
            <a:off x="838200" y="3390900"/>
            <a:ext cx="15796871" cy="5181600"/>
            <a:chOff x="461928" y="5005767"/>
            <a:chExt cx="10531247" cy="1773108"/>
          </a:xfrm>
        </p:grpSpPr>
        <p:grpSp>
          <p:nvGrpSpPr>
            <p:cNvPr id="24" name="Group 23"/>
            <p:cNvGrpSpPr/>
            <p:nvPr/>
          </p:nvGrpSpPr>
          <p:grpSpPr>
            <a:xfrm>
              <a:off x="461928" y="5005767"/>
              <a:ext cx="10531247" cy="1773108"/>
              <a:chOff x="461928" y="5005767"/>
              <a:chExt cx="10531247" cy="1773108"/>
            </a:xfrm>
          </p:grpSpPr>
          <p:grpSp>
            <p:nvGrpSpPr>
              <p:cNvPr id="12" name="Group 11"/>
              <p:cNvGrpSpPr/>
              <p:nvPr/>
            </p:nvGrpSpPr>
            <p:grpSpPr>
              <a:xfrm>
                <a:off x="461928" y="5005767"/>
                <a:ext cx="10531247" cy="1773108"/>
                <a:chOff x="564100" y="4241193"/>
                <a:chExt cx="10531247" cy="1773108"/>
              </a:xfrm>
            </p:grpSpPr>
            <p:grpSp>
              <p:nvGrpSpPr>
                <p:cNvPr id="13" name="Group 12"/>
                <p:cNvGrpSpPr/>
                <p:nvPr/>
              </p:nvGrpSpPr>
              <p:grpSpPr>
                <a:xfrm>
                  <a:off x="999240" y="4392891"/>
                  <a:ext cx="10096107" cy="1621410"/>
                  <a:chOff x="999240" y="4392891"/>
                  <a:chExt cx="10096107" cy="1621410"/>
                </a:xfrm>
              </p:grpSpPr>
              <p:sp>
                <p:nvSpPr>
                  <p:cNvPr id="17" name="Rectangle: Rounded Corners 16"/>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8" name="Rectangle: Rounded Corners 17"/>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grpSp>
            <p:pic>
              <p:nvPicPr>
                <p:cNvPr id="14" name="Picture 13"/>
                <p:cNvPicPr>
                  <a:picLocks noChangeAspect="1"/>
                </p:cNvPicPr>
                <p:nvPr/>
              </p:nvPicPr>
              <p:blipFill>
                <a:blip r:embed="rId2"/>
                <a:stretch>
                  <a:fillRect/>
                </a:stretch>
              </p:blipFill>
              <p:spPr>
                <a:xfrm>
                  <a:off x="564100" y="4241193"/>
                  <a:ext cx="1027252" cy="771211"/>
                </a:xfrm>
                <a:prstGeom prst="rect">
                  <a:avLst/>
                </a:prstGeom>
              </p:spPr>
            </p:pic>
          </p:grpSp>
          <p:sp>
            <p:nvSpPr>
              <p:cNvPr id="23" name="TextBox 22"/>
              <p:cNvSpPr txBox="1"/>
              <p:nvPr/>
            </p:nvSpPr>
            <p:spPr>
              <a:xfrm>
                <a:off x="1406213" y="5404060"/>
                <a:ext cx="9535784" cy="615553"/>
              </a:xfrm>
              <a:prstGeom prst="rect">
                <a:avLst/>
              </a:prstGeom>
              <a:noFill/>
            </p:spPr>
            <p:txBody>
              <a:bodyPr wrap="square">
                <a:spAutoFit/>
              </a:bodyPr>
              <a:lstStyle/>
              <a:p>
                <a:pPr defTabSz="1371600"/>
                <a:endParaRPr lang="vi-VN" sz="5400"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p:cNvSpPr txBox="1"/>
            <p:nvPr/>
          </p:nvSpPr>
          <p:spPr>
            <a:xfrm>
              <a:off x="1376328" y="5318668"/>
              <a:ext cx="9381098" cy="1295424"/>
            </a:xfrm>
            <a:prstGeom prst="rect">
              <a:avLst/>
            </a:prstGeom>
            <a:noFill/>
          </p:spPr>
          <p:txBody>
            <a:bodyPr wrap="square">
              <a:spAutoFit/>
            </a:bodyPr>
            <a:lstStyle/>
            <a:p>
              <a:pPr algn="just" defTabSz="1371600"/>
              <a:r>
                <a:rPr lang="vi-VN" sz="4800" b="1" i="1" dirty="0">
                  <a:solidFill>
                    <a:srgbClr val="E36239"/>
                  </a:solidFill>
                  <a:latin typeface="Calibri" panose="020F0502020204030204" pitchFamily="34" charset="0"/>
                  <a:ea typeface="Calibri" panose="020F0502020204030204" pitchFamily="34" charset="0"/>
                  <a:cs typeface="Calibri" panose="020F0502020204030204" pitchFamily="34" charset="0"/>
                </a:rPr>
                <a:t>Tờ quảng cáo có hình thức trình bày rất đặc sắc, có hình ảnh minh hoạt chú ốc sên bay rất thú vị và màu sắc bắt mắt. Ngoài ra, tờ quảng cáo in đậm những từ ngữ gây ấn tượng, giúp thu hút khán giả ngay từ cái nhìn đầu tiên. </a:t>
              </a:r>
              <a:endParaRPr lang="vi-VN" sz="4800" i="1"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2" name="Rectangle: Rounded Corners 1"/>
          <p:cNvSpPr/>
          <p:nvPr/>
        </p:nvSpPr>
        <p:spPr>
          <a:xfrm>
            <a:off x="822598" y="571493"/>
            <a:ext cx="15821901" cy="6172200"/>
          </a:xfrm>
          <a:prstGeom prst="roundRect">
            <a:avLst>
              <a:gd name="adj" fmla="val 50000"/>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5" name="TextBox 4"/>
          <p:cNvSpPr txBox="1"/>
          <p:nvPr/>
        </p:nvSpPr>
        <p:spPr>
          <a:xfrm>
            <a:off x="1340037" y="2640714"/>
            <a:ext cx="14787019" cy="2862322"/>
          </a:xfrm>
          <a:prstGeom prst="rect">
            <a:avLst/>
          </a:prstGeom>
          <a:noFill/>
        </p:spPr>
        <p:txBody>
          <a:bodyPr wrap="square">
            <a:spAutoFit/>
          </a:bodyPr>
          <a:lstStyle/>
          <a:p>
            <a:pPr algn="just" defTabSz="1371600"/>
            <a:r>
              <a:rPr lang="en-US"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Quảng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cáo là một phần giới thiệu quan </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trọng</a:t>
            </a:r>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hấp </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dẫn</a:t>
            </a:r>
            <a:r>
              <a:rPr lang="en-US"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với</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màu</a:t>
            </a:r>
            <a:r>
              <a:rPr lang="en-US"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sắc</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hình </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ảnh</a:t>
            </a:r>
            <a:r>
              <a:rPr lang="en-US"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thiết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kế </a:t>
            </a:r>
            <a:r>
              <a:rPr lang="en-US"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thu hút người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xem chú ý đến bộ </a:t>
            </a:r>
            <a:r>
              <a:rPr lang="vi-VN" sz="6000" i="1" dirty="0" smtClean="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phim.</a:t>
            </a:r>
            <a:endPar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3502726" y="543516"/>
            <a:ext cx="10461643" cy="2420322"/>
          </a:xfrm>
          <a:prstGeom prst="rect">
            <a:avLst/>
          </a:prstGeom>
        </p:spPr>
      </p:pic>
      <p:sp>
        <p:nvSpPr>
          <p:cNvPr id="8" name="Freeform 2"/>
          <p:cNvSpPr/>
          <p:nvPr/>
        </p:nvSpPr>
        <p:spPr>
          <a:xfrm>
            <a:off x="12344400" y="6537960"/>
            <a:ext cx="4953000" cy="3771900"/>
          </a:xfrm>
          <a:custGeom>
            <a:avLst/>
            <a:gdLst/>
            <a:ahLst/>
            <a:cxnLst/>
            <a:rect l="l" t="t" r="r" b="b"/>
            <a:pathLst>
              <a:path w="5646381" h="4114800">
                <a:moveTo>
                  <a:pt x="0" y="0"/>
                </a:moveTo>
                <a:lnTo>
                  <a:pt x="5646380" y="0"/>
                </a:lnTo>
                <a:lnTo>
                  <a:pt x="5646380"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a:p>
        </p:txBody>
      </p:sp>
      <p:pic>
        <p:nvPicPr>
          <p:cNvPr id="9" name="Picture 8" descr="A round pink label with white text and a black background&#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87400" y="7124700"/>
            <a:ext cx="2228552" cy="22285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13" name="Freeform 16"/>
          <p:cNvSpPr/>
          <p:nvPr/>
        </p:nvSpPr>
        <p:spPr>
          <a:xfrm>
            <a:off x="5054052" y="1160502"/>
            <a:ext cx="8844095" cy="6858000"/>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2"/>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a:fillRect/>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a:fillRect/>
          </a:stretch>
        </p:blipFill>
        <p:spPr>
          <a:xfrm>
            <a:off x="11276783" y="3663621"/>
            <a:ext cx="7409463" cy="6655248"/>
          </a:xfrm>
          <a:prstGeom prst="rect">
            <a:avLst/>
          </a:prstGeom>
          <a:effectLst>
            <a:outerShdw blurRad="63500" sx="102000" sy="102000" algn="ctr" rotWithShape="0">
              <a:prstClr val="black">
                <a:alpha val="40000"/>
              </a:prstClr>
            </a:outerShdw>
          </a:effectLst>
        </p:spPr>
      </p:pic>
      <p:sp>
        <p:nvSpPr>
          <p:cNvPr id="5" name="TextBox 4"/>
          <p:cNvSpPr txBox="1"/>
          <p:nvPr/>
        </p:nvSpPr>
        <p:spPr>
          <a:xfrm>
            <a:off x="5754963" y="4589502"/>
            <a:ext cx="7382776" cy="1107996"/>
          </a:xfrm>
          <a:prstGeom prst="rect">
            <a:avLst/>
          </a:prstGeom>
          <a:noFill/>
        </p:spPr>
        <p:txBody>
          <a:bodyPr wrap="square" rtlCol="0">
            <a:spAutoFit/>
          </a:bodyPr>
          <a:lstStyle/>
          <a:p>
            <a:r>
              <a:rPr lang="en-US" sz="6600" b="1" dirty="0" err="1" smtClean="0">
                <a:solidFill>
                  <a:srgbClr val="FF0000"/>
                </a:solidFill>
                <a:latin typeface="Times New Roman" panose="02020603050405020304" pitchFamily="18" charset="0"/>
                <a:cs typeface="Times New Roman" panose="02020603050405020304" pitchFamily="18" charset="0"/>
              </a:rPr>
              <a:t>LUYỆN</a:t>
            </a:r>
            <a:r>
              <a:rPr lang="en-US" sz="6600" b="1" dirty="0" smtClean="0">
                <a:solidFill>
                  <a:srgbClr val="FF0000"/>
                </a:solidFill>
                <a:latin typeface="Times New Roman" panose="02020603050405020304" pitchFamily="18" charset="0"/>
                <a:cs typeface="Times New Roman" panose="02020603050405020304" pitchFamily="18" charset="0"/>
              </a:rPr>
              <a:t> </a:t>
            </a:r>
            <a:r>
              <a:rPr lang="en-US" sz="6600" b="1" dirty="0" err="1" smtClean="0">
                <a:solidFill>
                  <a:srgbClr val="FF0000"/>
                </a:solidFill>
                <a:latin typeface="Times New Roman" panose="02020603050405020304" pitchFamily="18" charset="0"/>
                <a:cs typeface="Times New Roman" panose="02020603050405020304" pitchFamily="18" charset="0"/>
              </a:rPr>
              <a:t>ĐỌC</a:t>
            </a:r>
            <a:r>
              <a:rPr lang="en-US" sz="6600" b="1" dirty="0" smtClean="0">
                <a:solidFill>
                  <a:srgbClr val="FF0000"/>
                </a:solidFill>
                <a:latin typeface="Times New Roman" panose="02020603050405020304" pitchFamily="18" charset="0"/>
                <a:cs typeface="Times New Roman" panose="02020603050405020304" pitchFamily="18" charset="0"/>
              </a:rPr>
              <a:t> </a:t>
            </a:r>
            <a:r>
              <a:rPr lang="en-US" sz="6600" b="1" dirty="0" err="1" smtClean="0">
                <a:solidFill>
                  <a:srgbClr val="FF0000"/>
                </a:solidFill>
                <a:latin typeface="Times New Roman" panose="02020603050405020304" pitchFamily="18" charset="0"/>
                <a:cs typeface="Times New Roman" panose="02020603050405020304" pitchFamily="18" charset="0"/>
              </a:rPr>
              <a:t>LẠI</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2" name="Rectangle: Rounded Corners 1"/>
          <p:cNvSpPr/>
          <p:nvPr/>
        </p:nvSpPr>
        <p:spPr>
          <a:xfrm>
            <a:off x="2812928" y="749432"/>
            <a:ext cx="15129030" cy="8127868"/>
          </a:xfrm>
          <a:custGeom>
            <a:avLst/>
            <a:gdLst>
              <a:gd name="connsiteX0" fmla="*/ 0 w 11384280"/>
              <a:gd name="connsiteY0" fmla="*/ 1024148 h 6144768"/>
              <a:gd name="connsiteX1" fmla="*/ 1024148 w 11384280"/>
              <a:gd name="connsiteY1" fmla="*/ 0 h 6144768"/>
              <a:gd name="connsiteX2" fmla="*/ 10360132 w 11384280"/>
              <a:gd name="connsiteY2" fmla="*/ 0 h 6144768"/>
              <a:gd name="connsiteX3" fmla="*/ 11384280 w 11384280"/>
              <a:gd name="connsiteY3" fmla="*/ 1024148 h 6144768"/>
              <a:gd name="connsiteX4" fmla="*/ 11384280 w 11384280"/>
              <a:gd name="connsiteY4" fmla="*/ 5120620 h 6144768"/>
              <a:gd name="connsiteX5" fmla="*/ 10360132 w 11384280"/>
              <a:gd name="connsiteY5" fmla="*/ 6144768 h 6144768"/>
              <a:gd name="connsiteX6" fmla="*/ 1024148 w 11384280"/>
              <a:gd name="connsiteY6" fmla="*/ 6144768 h 6144768"/>
              <a:gd name="connsiteX7" fmla="*/ 0 w 11384280"/>
              <a:gd name="connsiteY7" fmla="*/ 5120620 h 6144768"/>
              <a:gd name="connsiteX8" fmla="*/ 0 w 11384280"/>
              <a:gd name="connsiteY8" fmla="*/ 1024148 h 6144768"/>
              <a:gd name="connsiteX0-1" fmla="*/ 0 w 11384280"/>
              <a:gd name="connsiteY0-2" fmla="*/ 1042436 h 6163056"/>
              <a:gd name="connsiteX1-3" fmla="*/ 822980 w 11384280"/>
              <a:gd name="connsiteY1-4" fmla="*/ 0 h 6163056"/>
              <a:gd name="connsiteX2-5" fmla="*/ 10360132 w 11384280"/>
              <a:gd name="connsiteY2-6" fmla="*/ 18288 h 6163056"/>
              <a:gd name="connsiteX3-7" fmla="*/ 11384280 w 11384280"/>
              <a:gd name="connsiteY3-8" fmla="*/ 1042436 h 6163056"/>
              <a:gd name="connsiteX4-9" fmla="*/ 11384280 w 11384280"/>
              <a:gd name="connsiteY4-10" fmla="*/ 5138908 h 6163056"/>
              <a:gd name="connsiteX5-11" fmla="*/ 10360132 w 11384280"/>
              <a:gd name="connsiteY5-12" fmla="*/ 6163056 h 6163056"/>
              <a:gd name="connsiteX6-13" fmla="*/ 1024148 w 11384280"/>
              <a:gd name="connsiteY6-14" fmla="*/ 6163056 h 6163056"/>
              <a:gd name="connsiteX7-15" fmla="*/ 0 w 11384280"/>
              <a:gd name="connsiteY7-16" fmla="*/ 5138908 h 6163056"/>
              <a:gd name="connsiteX8-17" fmla="*/ 0 w 11384280"/>
              <a:gd name="connsiteY8-18" fmla="*/ 1042436 h 6163056"/>
              <a:gd name="connsiteX0-19" fmla="*/ 0 w 11594592"/>
              <a:gd name="connsiteY0-20" fmla="*/ 1042436 h 6163056"/>
              <a:gd name="connsiteX1-21" fmla="*/ 822980 w 11594592"/>
              <a:gd name="connsiteY1-22" fmla="*/ 0 h 6163056"/>
              <a:gd name="connsiteX2-23" fmla="*/ 10360132 w 11594592"/>
              <a:gd name="connsiteY2-24" fmla="*/ 18288 h 6163056"/>
              <a:gd name="connsiteX3-25" fmla="*/ 11594592 w 11594592"/>
              <a:gd name="connsiteY3-26" fmla="*/ 1079012 h 6163056"/>
              <a:gd name="connsiteX4-27" fmla="*/ 11384280 w 11594592"/>
              <a:gd name="connsiteY4-28" fmla="*/ 5138908 h 6163056"/>
              <a:gd name="connsiteX5-29" fmla="*/ 10360132 w 11594592"/>
              <a:gd name="connsiteY5-30" fmla="*/ 6163056 h 6163056"/>
              <a:gd name="connsiteX6-31" fmla="*/ 1024148 w 11594592"/>
              <a:gd name="connsiteY6-32" fmla="*/ 6163056 h 6163056"/>
              <a:gd name="connsiteX7-33" fmla="*/ 0 w 11594592"/>
              <a:gd name="connsiteY7-34" fmla="*/ 5138908 h 6163056"/>
              <a:gd name="connsiteX8-35" fmla="*/ 0 w 11594592"/>
              <a:gd name="connsiteY8-36" fmla="*/ 1042436 h 6163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94592" h="6163056">
                <a:moveTo>
                  <a:pt x="0" y="1042436"/>
                </a:moveTo>
                <a:cubicBezTo>
                  <a:pt x="0" y="476815"/>
                  <a:pt x="257359" y="0"/>
                  <a:pt x="822980" y="0"/>
                </a:cubicBezTo>
                <a:lnTo>
                  <a:pt x="10360132" y="18288"/>
                </a:lnTo>
                <a:cubicBezTo>
                  <a:pt x="10925753" y="18288"/>
                  <a:pt x="11594592" y="513391"/>
                  <a:pt x="11594592" y="1079012"/>
                </a:cubicBezTo>
                <a:lnTo>
                  <a:pt x="11384280" y="5138908"/>
                </a:lnTo>
                <a:cubicBezTo>
                  <a:pt x="11384280" y="5704529"/>
                  <a:pt x="10925753" y="6163056"/>
                  <a:pt x="10360132" y="6163056"/>
                </a:cubicBezTo>
                <a:lnTo>
                  <a:pt x="1024148" y="6163056"/>
                </a:lnTo>
                <a:cubicBezTo>
                  <a:pt x="458527" y="6163056"/>
                  <a:pt x="0" y="5704529"/>
                  <a:pt x="0" y="5138908"/>
                </a:cubicBezTo>
                <a:lnTo>
                  <a:pt x="0" y="1042436"/>
                </a:lnTo>
                <a:close/>
              </a:path>
            </a:pathLst>
          </a:cu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vi-VN" sz="2700" dirty="0">
              <a:solidFill>
                <a:prstClr val="white"/>
              </a:solidFill>
              <a:latin typeface="Arial" panose="020B0604020202020204" pitchFamily="34" charset="0"/>
            </a:endParaRPr>
          </a:p>
        </p:txBody>
      </p:sp>
      <p:sp>
        <p:nvSpPr>
          <p:cNvPr id="3" name="TextBox 2"/>
          <p:cNvSpPr txBox="1"/>
          <p:nvPr/>
        </p:nvSpPr>
        <p:spPr>
          <a:xfrm>
            <a:off x="6926926" y="1060517"/>
            <a:ext cx="8762335" cy="1200329"/>
          </a:xfrm>
          <a:prstGeom prst="rect">
            <a:avLst/>
          </a:prstGeom>
          <a:noFill/>
        </p:spPr>
        <p:txBody>
          <a:bodyPr wrap="none" rtlCol="0">
            <a:spAutoFit/>
          </a:bodyPr>
          <a:lstStyle/>
          <a:p>
            <a:pPr defTabSz="1371600">
              <a:defRPr/>
            </a:pPr>
            <a:r>
              <a:rPr lang="en-GB" sz="7200" dirty="0" err="1">
                <a:solidFill>
                  <a:srgbClr val="E36239"/>
                </a:solidFill>
                <a:latin typeface="#9Slide03 AllRoundGothic" panose="020B0703020202020104" pitchFamily="34" charset="-93"/>
              </a:rPr>
              <a:t>Lưu</a:t>
            </a:r>
            <a:r>
              <a:rPr lang="en-GB" sz="7200" dirty="0">
                <a:solidFill>
                  <a:srgbClr val="E36239"/>
                </a:solidFill>
                <a:latin typeface="#9Slide03 AllRoundGothic" panose="020B0703020202020104" pitchFamily="34" charset="-93"/>
              </a:rPr>
              <a:t> ý </a:t>
            </a:r>
            <a:r>
              <a:rPr lang="en-GB" sz="7200" dirty="0" err="1">
                <a:solidFill>
                  <a:srgbClr val="E36239"/>
                </a:solidFill>
                <a:latin typeface="#9Slide03 AllRoundGothic" panose="020B0703020202020104" pitchFamily="34" charset="-93"/>
              </a:rPr>
              <a:t>giọng</a:t>
            </a:r>
            <a:r>
              <a:rPr lang="en-GB" sz="7200" dirty="0">
                <a:solidFill>
                  <a:srgbClr val="E36239"/>
                </a:solidFill>
                <a:latin typeface="#9Slide03 AllRoundGothic" panose="020B0703020202020104" pitchFamily="34" charset="-93"/>
              </a:rPr>
              <a:t> </a:t>
            </a:r>
            <a:r>
              <a:rPr lang="en-GB" sz="7200" dirty="0" err="1">
                <a:solidFill>
                  <a:srgbClr val="E36239"/>
                </a:solidFill>
                <a:latin typeface="#9Slide03 AllRoundGothic" panose="020B0703020202020104" pitchFamily="34" charset="-93"/>
              </a:rPr>
              <a:t>đọc</a:t>
            </a:r>
            <a:r>
              <a:rPr lang="en-GB" sz="7200" dirty="0">
                <a:solidFill>
                  <a:srgbClr val="E36239"/>
                </a:solidFill>
                <a:latin typeface="#9Slide03 AllRoundGothic" panose="020B0703020202020104" pitchFamily="34" charset="-93"/>
              </a:rPr>
              <a:t> </a:t>
            </a:r>
            <a:r>
              <a:rPr lang="en-GB" sz="7200" dirty="0" err="1">
                <a:solidFill>
                  <a:srgbClr val="E36239"/>
                </a:solidFill>
                <a:latin typeface="#9Slide03 AllRoundGothic" panose="020B0703020202020104" pitchFamily="34" charset="-93"/>
              </a:rPr>
              <a:t>bài</a:t>
            </a:r>
            <a:endParaRPr lang="vi-VN" sz="7200" dirty="0">
              <a:solidFill>
                <a:srgbClr val="E36239"/>
              </a:solidFill>
              <a:latin typeface="#9Slide03 AllRoundGothic" panose="020B0703020202020104" pitchFamily="34" charset="-93"/>
            </a:endParaRPr>
          </a:p>
        </p:txBody>
      </p:sp>
      <p:sp>
        <p:nvSpPr>
          <p:cNvPr id="5" name="TextBox 4"/>
          <p:cNvSpPr txBox="1"/>
          <p:nvPr/>
        </p:nvSpPr>
        <p:spPr>
          <a:xfrm>
            <a:off x="2895485" y="2759500"/>
            <a:ext cx="14782916" cy="3785652"/>
          </a:xfrm>
          <a:prstGeom prst="rect">
            <a:avLst/>
          </a:prstGeom>
          <a:noFill/>
        </p:spPr>
        <p:txBody>
          <a:bodyPr wrap="square">
            <a:spAutoFit/>
          </a:bodyPr>
          <a:lstStyle/>
          <a:p>
            <a:pPr marL="857250" indent="-857250" algn="just" defTabSz="1371600">
              <a:buFont typeface="Arial" panose="020B0604020202020204" pitchFamily="34" charset="0"/>
              <a:buChar char="•"/>
              <a:defRPr/>
            </a:pPr>
            <a:r>
              <a:rPr lang="vi-VN" sz="6000" i="1" dirty="0">
                <a:solidFill>
                  <a:srgbClr val="E36239"/>
                </a:solidFill>
                <a:latin typeface="Calibri" panose="020F0502020204030204" pitchFamily="34" charset="0"/>
                <a:ea typeface="Calibri" panose="020F0502020204030204" pitchFamily="34" charset="0"/>
                <a:cs typeface="Calibri" panose="020F0502020204030204" pitchFamily="34" charset="0"/>
              </a:rPr>
              <a:t>Giọng đọc diễn </a:t>
            </a:r>
            <a:r>
              <a:rPr lang="vi-VN" sz="6000" i="1" dirty="0" smtClean="0">
                <a:solidFill>
                  <a:srgbClr val="E36239"/>
                </a:solidFill>
                <a:latin typeface="Calibri" panose="020F0502020204030204" pitchFamily="34" charset="0"/>
                <a:ea typeface="Calibri" panose="020F0502020204030204" pitchFamily="34" charset="0"/>
                <a:cs typeface="Calibri" panose="020F0502020204030204" pitchFamily="34" charset="0"/>
              </a:rPr>
              <a:t>cảm,</a:t>
            </a:r>
            <a:r>
              <a:rPr lang="en-US" sz="6000" i="1" dirty="0" smtClean="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vi-VN" sz="6000" i="1" dirty="0" smtClean="0">
                <a:solidFill>
                  <a:srgbClr val="E36239"/>
                </a:solidFill>
                <a:latin typeface="Calibri" panose="020F0502020204030204" pitchFamily="34" charset="0"/>
                <a:ea typeface="Calibri" panose="020F0502020204030204" pitchFamily="34" charset="0"/>
                <a:cs typeface="Calibri" panose="020F0502020204030204" pitchFamily="34" charset="0"/>
              </a:rPr>
              <a:t>hào </a:t>
            </a:r>
            <a:r>
              <a:rPr lang="vi-VN" sz="6000" i="1" dirty="0">
                <a:solidFill>
                  <a:srgbClr val="E36239"/>
                </a:solidFill>
                <a:latin typeface="Calibri" panose="020F0502020204030204" pitchFamily="34" charset="0"/>
                <a:ea typeface="Calibri" panose="020F0502020204030204" pitchFamily="34" charset="0"/>
                <a:cs typeface="Calibri" panose="020F0502020204030204" pitchFamily="34" charset="0"/>
              </a:rPr>
              <a:t>hứng, sôi nổi; nhấn giọng ở những từ ngữ </a:t>
            </a:r>
            <a:r>
              <a:rPr lang="en-US" sz="6000" i="1" dirty="0" err="1" smtClean="0">
                <a:solidFill>
                  <a:srgbClr val="E36239"/>
                </a:solidFill>
                <a:latin typeface="Calibri" panose="020F0502020204030204" pitchFamily="34" charset="0"/>
                <a:ea typeface="Calibri" panose="020F0502020204030204" pitchFamily="34" charset="0"/>
                <a:cs typeface="Calibri" panose="020F0502020204030204" pitchFamily="34" charset="0"/>
              </a:rPr>
              <a:t>gợi</a:t>
            </a:r>
            <a:r>
              <a:rPr lang="vi-VN" sz="6000" i="1" dirty="0" smtClean="0">
                <a:solidFill>
                  <a:srgbClr val="E36239"/>
                </a:solidFill>
                <a:latin typeface="Calibri" panose="020F0502020204030204" pitchFamily="34" charset="0"/>
                <a:ea typeface="Calibri" panose="020F0502020204030204" pitchFamily="34" charset="0"/>
                <a:cs typeface="Calibri" panose="020F0502020204030204" pitchFamily="34" charset="0"/>
              </a:rPr>
              <a:t> cảm</a:t>
            </a:r>
            <a:r>
              <a:rPr lang="en-US" sz="6000" i="1" dirty="0" smtClean="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solidFill>
                  <a:srgbClr val="E36239"/>
                </a:solidFill>
                <a:latin typeface="Calibri" panose="020F0502020204030204" pitchFamily="34" charset="0"/>
                <a:ea typeface="Calibri" panose="020F0502020204030204" pitchFamily="34" charset="0"/>
                <a:cs typeface="Calibri" panose="020F0502020204030204" pitchFamily="34" charset="0"/>
              </a:rPr>
              <a:t>gợi</a:t>
            </a:r>
            <a:r>
              <a:rPr lang="en-US" sz="6000" i="1" dirty="0" smtClean="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solidFill>
                  <a:srgbClr val="E36239"/>
                </a:solidFill>
                <a:latin typeface="Calibri" panose="020F0502020204030204" pitchFamily="34" charset="0"/>
                <a:ea typeface="Calibri" panose="020F0502020204030204" pitchFamily="34" charset="0"/>
                <a:cs typeface="Calibri" panose="020F0502020204030204" pitchFamily="34" charset="0"/>
              </a:rPr>
              <a:t>tả</a:t>
            </a:r>
            <a:r>
              <a:rPr lang="vi-VN" sz="6000" i="1" dirty="0" smtClean="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vi-VN" sz="6000" i="1"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hấp </a:t>
            </a:r>
            <a:r>
              <a:rPr lang="vi-VN" sz="6000"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dẫn, dí dỏm, khát vọng, khám phá, thỏa sức, thú vị, </a:t>
            </a:r>
            <a:r>
              <a:rPr lang="en-US" sz="6000" i="1" dirty="0" err="1"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trưởng</a:t>
            </a:r>
            <a:r>
              <a:rPr lang="en-US" sz="6000" i="1"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thành</a:t>
            </a:r>
            <a:r>
              <a:rPr lang="en-US" sz="6000" i="1"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ước</a:t>
            </a:r>
            <a:r>
              <a:rPr lang="en-US" sz="6000" i="1"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000" i="1" dirty="0" err="1"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mơ</a:t>
            </a:r>
            <a:r>
              <a:rPr lang="vi-VN" sz="6000" i="1"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vi-VN" sz="6000" b="1"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2" name="Rectangle: Rounded Corners 1"/>
          <p:cNvSpPr/>
          <p:nvPr/>
        </p:nvSpPr>
        <p:spPr>
          <a:xfrm>
            <a:off x="304800" y="1485900"/>
            <a:ext cx="17717770" cy="8125460"/>
          </a:xfrm>
          <a:custGeom>
            <a:avLst/>
            <a:gdLst>
              <a:gd name="connsiteX0" fmla="*/ 0 w 11384280"/>
              <a:gd name="connsiteY0" fmla="*/ 1024148 h 6144768"/>
              <a:gd name="connsiteX1" fmla="*/ 1024148 w 11384280"/>
              <a:gd name="connsiteY1" fmla="*/ 0 h 6144768"/>
              <a:gd name="connsiteX2" fmla="*/ 10360132 w 11384280"/>
              <a:gd name="connsiteY2" fmla="*/ 0 h 6144768"/>
              <a:gd name="connsiteX3" fmla="*/ 11384280 w 11384280"/>
              <a:gd name="connsiteY3" fmla="*/ 1024148 h 6144768"/>
              <a:gd name="connsiteX4" fmla="*/ 11384280 w 11384280"/>
              <a:gd name="connsiteY4" fmla="*/ 5120620 h 6144768"/>
              <a:gd name="connsiteX5" fmla="*/ 10360132 w 11384280"/>
              <a:gd name="connsiteY5" fmla="*/ 6144768 h 6144768"/>
              <a:gd name="connsiteX6" fmla="*/ 1024148 w 11384280"/>
              <a:gd name="connsiteY6" fmla="*/ 6144768 h 6144768"/>
              <a:gd name="connsiteX7" fmla="*/ 0 w 11384280"/>
              <a:gd name="connsiteY7" fmla="*/ 5120620 h 6144768"/>
              <a:gd name="connsiteX8" fmla="*/ 0 w 11384280"/>
              <a:gd name="connsiteY8" fmla="*/ 1024148 h 6144768"/>
              <a:gd name="connsiteX0-1" fmla="*/ 0 w 11384280"/>
              <a:gd name="connsiteY0-2" fmla="*/ 1042436 h 6163056"/>
              <a:gd name="connsiteX1-3" fmla="*/ 822980 w 11384280"/>
              <a:gd name="connsiteY1-4" fmla="*/ 0 h 6163056"/>
              <a:gd name="connsiteX2-5" fmla="*/ 10360132 w 11384280"/>
              <a:gd name="connsiteY2-6" fmla="*/ 18288 h 6163056"/>
              <a:gd name="connsiteX3-7" fmla="*/ 11384280 w 11384280"/>
              <a:gd name="connsiteY3-8" fmla="*/ 1042436 h 6163056"/>
              <a:gd name="connsiteX4-9" fmla="*/ 11384280 w 11384280"/>
              <a:gd name="connsiteY4-10" fmla="*/ 5138908 h 6163056"/>
              <a:gd name="connsiteX5-11" fmla="*/ 10360132 w 11384280"/>
              <a:gd name="connsiteY5-12" fmla="*/ 6163056 h 6163056"/>
              <a:gd name="connsiteX6-13" fmla="*/ 1024148 w 11384280"/>
              <a:gd name="connsiteY6-14" fmla="*/ 6163056 h 6163056"/>
              <a:gd name="connsiteX7-15" fmla="*/ 0 w 11384280"/>
              <a:gd name="connsiteY7-16" fmla="*/ 5138908 h 6163056"/>
              <a:gd name="connsiteX8-17" fmla="*/ 0 w 11384280"/>
              <a:gd name="connsiteY8-18" fmla="*/ 1042436 h 6163056"/>
              <a:gd name="connsiteX0-19" fmla="*/ 0 w 11594592"/>
              <a:gd name="connsiteY0-20" fmla="*/ 1042436 h 6163056"/>
              <a:gd name="connsiteX1-21" fmla="*/ 822980 w 11594592"/>
              <a:gd name="connsiteY1-22" fmla="*/ 0 h 6163056"/>
              <a:gd name="connsiteX2-23" fmla="*/ 10360132 w 11594592"/>
              <a:gd name="connsiteY2-24" fmla="*/ 18288 h 6163056"/>
              <a:gd name="connsiteX3-25" fmla="*/ 11594592 w 11594592"/>
              <a:gd name="connsiteY3-26" fmla="*/ 1079012 h 6163056"/>
              <a:gd name="connsiteX4-27" fmla="*/ 11384280 w 11594592"/>
              <a:gd name="connsiteY4-28" fmla="*/ 5138908 h 6163056"/>
              <a:gd name="connsiteX5-29" fmla="*/ 10360132 w 11594592"/>
              <a:gd name="connsiteY5-30" fmla="*/ 6163056 h 6163056"/>
              <a:gd name="connsiteX6-31" fmla="*/ 1024148 w 11594592"/>
              <a:gd name="connsiteY6-32" fmla="*/ 6163056 h 6163056"/>
              <a:gd name="connsiteX7-33" fmla="*/ 0 w 11594592"/>
              <a:gd name="connsiteY7-34" fmla="*/ 5138908 h 6163056"/>
              <a:gd name="connsiteX8-35" fmla="*/ 0 w 11594592"/>
              <a:gd name="connsiteY8-36" fmla="*/ 1042436 h 6163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94592" h="6163056">
                <a:moveTo>
                  <a:pt x="0" y="1042436"/>
                </a:moveTo>
                <a:cubicBezTo>
                  <a:pt x="0" y="476815"/>
                  <a:pt x="257359" y="0"/>
                  <a:pt x="822980" y="0"/>
                </a:cubicBezTo>
                <a:lnTo>
                  <a:pt x="10360132" y="18288"/>
                </a:lnTo>
                <a:cubicBezTo>
                  <a:pt x="10925753" y="18288"/>
                  <a:pt x="11594592" y="513391"/>
                  <a:pt x="11594592" y="1079012"/>
                </a:cubicBezTo>
                <a:lnTo>
                  <a:pt x="11384280" y="5138908"/>
                </a:lnTo>
                <a:cubicBezTo>
                  <a:pt x="11384280" y="5704529"/>
                  <a:pt x="10925753" y="6163056"/>
                  <a:pt x="10360132" y="6163056"/>
                </a:cubicBezTo>
                <a:lnTo>
                  <a:pt x="1024148" y="6163056"/>
                </a:lnTo>
                <a:cubicBezTo>
                  <a:pt x="458527" y="6163056"/>
                  <a:pt x="0" y="5704529"/>
                  <a:pt x="0" y="5138908"/>
                </a:cubicBezTo>
                <a:lnTo>
                  <a:pt x="0" y="1042436"/>
                </a:lnTo>
                <a:close/>
              </a:path>
            </a:pathLst>
          </a:cu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vi-VN" sz="2700" dirty="0">
              <a:solidFill>
                <a:prstClr val="white"/>
              </a:solidFill>
              <a:latin typeface="Arial" panose="020B0604020202020204" pitchFamily="34" charset="0"/>
            </a:endParaRPr>
          </a:p>
        </p:txBody>
      </p:sp>
      <p:sp>
        <p:nvSpPr>
          <p:cNvPr id="5" name="TextBox 4"/>
          <p:cNvSpPr txBox="1"/>
          <p:nvPr/>
        </p:nvSpPr>
        <p:spPr>
          <a:xfrm>
            <a:off x="914400" y="1714500"/>
            <a:ext cx="16321405" cy="6485890"/>
          </a:xfrm>
          <a:prstGeom prst="rect">
            <a:avLst/>
          </a:prstGeom>
          <a:noFill/>
        </p:spPr>
        <p:txBody>
          <a:bodyPr wrap="square">
            <a:noAutofit/>
          </a:bodyPr>
          <a:lstStyle/>
          <a:p>
            <a:pPr indent="0" algn="ctr" defTabSz="1371600">
              <a:buFont typeface="Arial" panose="020B0604020202020204" pitchFamily="34" charset="0"/>
              <a:buNone/>
              <a:defRPr/>
            </a:pPr>
            <a:r>
              <a:rPr lang="vi-VN" sz="4800" dirty="0">
                <a:solidFill>
                  <a:srgbClr val="E36239"/>
                </a:solidFill>
                <a:latin typeface="Times New Roman" panose="02020603050405020304" pitchFamily="18" charset="0"/>
                <a:ea typeface="Calibri" panose="020F0502020204030204" pitchFamily="34" charset="0"/>
                <a:cs typeface="Times New Roman" panose="02020603050405020304" pitchFamily="18" charset="0"/>
              </a:rPr>
              <a:t>CHÚ ỐC SÊN BAY</a:t>
            </a:r>
          </a:p>
          <a:p>
            <a:pPr indent="0" algn="ctr" defTabSz="1371600">
              <a:buFont typeface="Arial" panose="020B0604020202020204" pitchFamily="34" charset="0"/>
              <a:buNone/>
              <a:defRPr/>
            </a:pPr>
            <a:endParaRPr lang="vi-VN" sz="4800" dirty="0">
              <a:solidFill>
                <a:srgbClr val="E36239"/>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defTabSz="1371600">
              <a:buFont typeface="Arial" panose="020B0604020202020204" pitchFamily="34" charset="0"/>
              <a:buNone/>
              <a:defRPr/>
            </a:pPr>
            <a:r>
              <a:rPr lang="en-US" alt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Khởi chiếu từ ngày 28.5.2022 tại Trung tâm Chiếu phim Quốc gia.</a:t>
            </a:r>
          </a:p>
          <a:p>
            <a:pPr marL="914400" lvl="2" indent="457200" algn="just" defTabSz="1371600">
              <a:buFont typeface="Arial" panose="020B0604020202020204" pitchFamily="34" charset="0"/>
              <a:buNone/>
              <a:defRPr/>
            </a:pP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 dung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 dẫn</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dí dỏm</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indent="0" algn="just" defTabSz="1371600">
              <a:buFont typeface="Arial" panose="020B0604020202020204" pitchFamily="34" charset="0"/>
              <a:buNone/>
              <a:defRPr/>
            </a:pP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 chú ốc sên có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khát vọng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bay đi khắp nơi đ</a:t>
            </a:r>
            <a:r>
              <a:rPr lang="en-US" alt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ể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khám phá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 giới. Được một nhà khoa học trẻ gắn cho đôi cánh, chú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thỏa sức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bay và có rất nhiều trải nghiệm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thú vị</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Mỗi tập phim (với độ dài 10 phút) kể một câu chuyện nhỏ trong hành trình bay lượn,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trưởng thành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 đạt được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 mơ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 ốc sên.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Freeform 16"/>
          <p:cNvSpPr/>
          <p:nvPr/>
        </p:nvSpPr>
        <p:spPr>
          <a:xfrm>
            <a:off x="5024305" y="3729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descr="A green and red text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048" y="2628900"/>
            <a:ext cx="7406952" cy="57917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38482" y="580616"/>
            <a:ext cx="15700062" cy="2332386"/>
            <a:chOff x="177888" y="242199"/>
            <a:chExt cx="9466735" cy="1554924"/>
          </a:xfrm>
        </p:grpSpPr>
        <p:sp>
          <p:nvSpPr>
            <p:cNvPr id="4" name="Rectangle: Rounded Corners 3"/>
            <p:cNvSpPr/>
            <p:nvPr/>
          </p:nvSpPr>
          <p:spPr>
            <a:xfrm>
              <a:off x="641996" y="242199"/>
              <a:ext cx="8966361" cy="1554924"/>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016335" y="490122"/>
              <a:ext cx="8628288" cy="1169551"/>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lang="en-US" sz="5400" b="1" dirty="0">
                  <a:solidFill>
                    <a:prstClr val="black"/>
                  </a:solidFill>
                  <a:latin typeface="Calibri" panose="020F0502020204030204"/>
                </a:rPr>
                <a:t>N</a:t>
              </a:r>
              <a:r>
                <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rPr>
                <a:t>êu cảm xúc của mình sau khi học xong bài Phim hoạt hình "Chú ốc sên bay"</a:t>
              </a:r>
            </a:p>
          </p:txBody>
        </p:sp>
        <p:pic>
          <p:nvPicPr>
            <p:cNvPr id="8" name="Picture 7" descr="A pink and yellow chat bubble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pic>
        <p:nvPicPr>
          <p:cNvPr id="22"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707677" y="4409888"/>
            <a:ext cx="7537514" cy="4343492"/>
          </a:xfrm>
          <a:prstGeom prst="rect">
            <a:avLst/>
          </a:prstGeom>
        </p:spPr>
      </p:pic>
      <p:sp>
        <p:nvSpPr>
          <p:cNvPr id="3" name="Rectangle: Rounded Corners 2"/>
          <p:cNvSpPr/>
          <p:nvPr/>
        </p:nvSpPr>
        <p:spPr>
          <a:xfrm>
            <a:off x="7421567" y="3116216"/>
            <a:ext cx="10363200" cy="3962400"/>
          </a:xfrm>
          <a:prstGeom prst="roundRect">
            <a:avLst>
              <a:gd name="adj" fmla="val 50000"/>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800" dirty="0">
                <a:solidFill>
                  <a:srgbClr val="FF0000"/>
                </a:solidFill>
              </a:rPr>
              <a:t>Học xong bài Phim hoạt hình "Chú ốc sên bay", em thấy rất thú vị vì đã giúp em biết đọc một văn bản quảng cáo.</a:t>
            </a:r>
            <a:endParaRPr lang="vi-VN" sz="4800" dirty="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13" name="Freeform 16"/>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2"/>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5334000" y="2781300"/>
            <a:ext cx="8260796" cy="50235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6" name="Rectangle: Diagonal Corners Rounded 5"/>
          <p:cNvSpPr/>
          <p:nvPr/>
        </p:nvSpPr>
        <p:spPr>
          <a:xfrm>
            <a:off x="4267200" y="3238500"/>
            <a:ext cx="14018514"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Đoạn 1: Từ đ</a:t>
            </a:r>
            <a:r>
              <a:rPr lang="en-US"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ầ</a:t>
            </a:r>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u đến... chiếu phim Quốc gia</a:t>
            </a:r>
            <a:endParaRPr lang="vi-VN" sz="6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Diagonal Corners Rounded 9"/>
          <p:cNvSpPr/>
          <p:nvPr/>
        </p:nvSpPr>
        <p:spPr>
          <a:xfrm>
            <a:off x="4233862" y="5352453"/>
            <a:ext cx="12960158" cy="1556148"/>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Đoạn 2: Nội dung hấp dẫn ... của ốc sên</a:t>
            </a:r>
            <a:endParaRPr lang="vi-VN" sz="6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Diagonal Corners Rounded 13"/>
          <p:cNvSpPr/>
          <p:nvPr/>
        </p:nvSpPr>
        <p:spPr>
          <a:xfrm>
            <a:off x="4210049" y="7525803"/>
            <a:ext cx="9829800" cy="1556148"/>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6000" b="1"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b="1"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Đoạn </a:t>
            </a:r>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3: Phần còn lại.</a:t>
            </a:r>
            <a:endParaRPr lang="vi-VN" sz="6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914400" y="-114300"/>
            <a:ext cx="7065876" cy="338967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3" name="Freeform 16"/>
          <p:cNvSpPr/>
          <p:nvPr/>
        </p:nvSpPr>
        <p:spPr>
          <a:xfrm>
            <a:off x="4981313" y="3348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LÊ TÂM"/>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a:fillRect/>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a:fillRect/>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8"/>
          <a:stretch>
            <a:fillRect/>
          </a:stretch>
        </p:blipFill>
        <p:spPr>
          <a:xfrm>
            <a:off x="5181600" y="3162300"/>
            <a:ext cx="8138865" cy="3688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grpSp>
        <p:nvGrpSpPr>
          <p:cNvPr id="18" name="Group 17"/>
          <p:cNvGrpSpPr/>
          <p:nvPr/>
        </p:nvGrpSpPr>
        <p:grpSpPr>
          <a:xfrm>
            <a:off x="990600" y="419100"/>
            <a:ext cx="5508507" cy="2694564"/>
            <a:chOff x="1425106" y="1954699"/>
            <a:chExt cx="3672338" cy="1796376"/>
          </a:xfrm>
        </p:grpSpPr>
        <p:sp>
          <p:nvSpPr>
            <p:cNvPr id="13" name="Freeform 9"/>
            <p:cNvSpPr/>
            <p:nvPr/>
          </p:nvSpPr>
          <p:spPr>
            <a:xfrm>
              <a:off x="1425106" y="1954699"/>
              <a:ext cx="3672338" cy="1796376"/>
            </a:xfrm>
            <a:custGeom>
              <a:avLst/>
              <a:gdLst/>
              <a:ahLst/>
              <a:cxnLst/>
              <a:rect l="l" t="t" r="r" b="b"/>
              <a:pathLst>
                <a:path w="3223901" h="1540756">
                  <a:moveTo>
                    <a:pt x="0" y="0"/>
                  </a:moveTo>
                  <a:lnTo>
                    <a:pt x="3223901" y="0"/>
                  </a:lnTo>
                  <a:lnTo>
                    <a:pt x="3223901" y="1540756"/>
                  </a:lnTo>
                  <a:lnTo>
                    <a:pt x="0" y="154075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TextBox 16"/>
            <p:cNvSpPr txBox="1"/>
            <p:nvPr/>
          </p:nvSpPr>
          <p:spPr>
            <a:xfrm>
              <a:off x="1630080" y="2457340"/>
              <a:ext cx="3194678" cy="964367"/>
            </a:xfrm>
            <a:prstGeom prst="rect">
              <a:avLst/>
            </a:prstGeom>
            <a:noFill/>
          </p:spPr>
          <p:txBody>
            <a:bodyPr wrap="none" rtlCol="0">
              <a:spAutoFit/>
            </a:bodyPr>
            <a:lstStyle/>
            <a:p>
              <a:pPr defTabSz="1371600"/>
              <a:r>
                <a:rPr lang="en-GB" sz="8800" dirty="0" err="1">
                  <a:solidFill>
                    <a:prstClr val="black"/>
                  </a:solidFill>
                  <a:latin typeface="Calibri" panose="020F0502020204030204" pitchFamily="34" charset="0"/>
                  <a:ea typeface="Calibri" panose="020F0502020204030204" pitchFamily="34" charset="0"/>
                  <a:cs typeface="Calibri" panose="020F0502020204030204" pitchFamily="34" charset="0"/>
                </a:rPr>
                <a:t>t</a:t>
              </a:r>
              <a:r>
                <a:rPr lang="en-GB" sz="88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rân</a:t>
              </a:r>
              <a:r>
                <a:rPr lang="en-GB" sz="88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GB" sz="88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trọng</a:t>
              </a:r>
              <a:endPar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1" name="Group 20"/>
          <p:cNvGrpSpPr/>
          <p:nvPr/>
        </p:nvGrpSpPr>
        <p:grpSpPr>
          <a:xfrm>
            <a:off x="1219200" y="4076700"/>
            <a:ext cx="6136947" cy="2694564"/>
            <a:chOff x="3301112" y="4136205"/>
            <a:chExt cx="4091298" cy="1796376"/>
          </a:xfrm>
        </p:grpSpPr>
        <p:sp>
          <p:nvSpPr>
            <p:cNvPr id="15" name="Freeform 9"/>
            <p:cNvSpPr/>
            <p:nvPr/>
          </p:nvSpPr>
          <p:spPr>
            <a:xfrm>
              <a:off x="3301112" y="4136205"/>
              <a:ext cx="4091298" cy="1796376"/>
            </a:xfrm>
            <a:custGeom>
              <a:avLst/>
              <a:gdLst/>
              <a:ahLst/>
              <a:cxnLst/>
              <a:rect l="l" t="t" r="r" b="b"/>
              <a:pathLst>
                <a:path w="3223901" h="1540756">
                  <a:moveTo>
                    <a:pt x="0" y="0"/>
                  </a:moveTo>
                  <a:lnTo>
                    <a:pt x="3223901" y="0"/>
                  </a:lnTo>
                  <a:lnTo>
                    <a:pt x="3223901" y="1540756"/>
                  </a:lnTo>
                  <a:lnTo>
                    <a:pt x="0" y="154075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9" name="TextBox 18"/>
            <p:cNvSpPr txBox="1"/>
            <p:nvPr/>
          </p:nvSpPr>
          <p:spPr>
            <a:xfrm>
              <a:off x="3707512" y="4593405"/>
              <a:ext cx="3684898" cy="964367"/>
            </a:xfrm>
            <a:prstGeom prst="rect">
              <a:avLst/>
            </a:prstGeom>
            <a:noFill/>
          </p:spPr>
          <p:txBody>
            <a:bodyPr wrap="none" rtlCol="0">
              <a:spAutoFit/>
            </a:bodyPr>
            <a:lstStyle/>
            <a:p>
              <a:pPr defTabSz="1371600"/>
              <a:r>
                <a:rPr lang="en-GB" sz="88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Trải</a:t>
              </a:r>
              <a:r>
                <a:rPr lang="en-GB" sz="88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GB" sz="88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nghiệm</a:t>
              </a:r>
              <a:endPar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p:cNvPicPr>
            <a:picLocks noChangeAspect="1"/>
          </p:cNvPicPr>
          <p:nvPr/>
        </p:nvPicPr>
        <p:blipFill>
          <a:blip r:embed="rId7"/>
          <a:stretch>
            <a:fillRect/>
          </a:stretch>
        </p:blipFill>
        <p:spPr>
          <a:xfrm>
            <a:off x="7162800" y="0"/>
            <a:ext cx="6986622" cy="5194242"/>
          </a:xfrm>
          <a:prstGeom prst="rect">
            <a:avLst/>
          </a:prstGeom>
        </p:spPr>
      </p:pic>
      <p:grpSp>
        <p:nvGrpSpPr>
          <p:cNvPr id="20" name="Group 19"/>
          <p:cNvGrpSpPr/>
          <p:nvPr/>
        </p:nvGrpSpPr>
        <p:grpSpPr>
          <a:xfrm>
            <a:off x="3505200" y="6667500"/>
            <a:ext cx="5508507" cy="2694564"/>
            <a:chOff x="3301112" y="4136205"/>
            <a:chExt cx="3672338" cy="1796376"/>
          </a:xfrm>
        </p:grpSpPr>
        <p:sp>
          <p:nvSpPr>
            <p:cNvPr id="22" name="Freeform 9"/>
            <p:cNvSpPr/>
            <p:nvPr/>
          </p:nvSpPr>
          <p:spPr>
            <a:xfrm>
              <a:off x="3301112" y="4136205"/>
              <a:ext cx="3672338" cy="1796376"/>
            </a:xfrm>
            <a:custGeom>
              <a:avLst/>
              <a:gdLst/>
              <a:ahLst/>
              <a:cxnLst/>
              <a:rect l="l" t="t" r="r" b="b"/>
              <a:pathLst>
                <a:path w="3223901" h="1540756">
                  <a:moveTo>
                    <a:pt x="0" y="0"/>
                  </a:moveTo>
                  <a:lnTo>
                    <a:pt x="3223901" y="0"/>
                  </a:lnTo>
                  <a:lnTo>
                    <a:pt x="3223901" y="1540756"/>
                  </a:lnTo>
                  <a:lnTo>
                    <a:pt x="0" y="154075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3" name="TextBox 22"/>
            <p:cNvSpPr txBox="1"/>
            <p:nvPr/>
          </p:nvSpPr>
          <p:spPr>
            <a:xfrm>
              <a:off x="3707512" y="4593405"/>
              <a:ext cx="2832101" cy="964367"/>
            </a:xfrm>
            <a:prstGeom prst="rect">
              <a:avLst/>
            </a:prstGeom>
            <a:noFill/>
          </p:spPr>
          <p:txBody>
            <a:bodyPr wrap="none" rtlCol="0">
              <a:spAutoFit/>
            </a:bodyPr>
            <a:lstStyle/>
            <a:p>
              <a:pPr defTabSz="1371600"/>
              <a:r>
                <a:rPr lang="en-GB" sz="88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en-GB" sz="88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ay </a:t>
              </a:r>
              <a:r>
                <a:rPr lang="en-GB" sz="88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lượn</a:t>
              </a:r>
              <a:endPar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sp>
            <p:nvSpPr>
              <p:cNvPr id="20" name="TextBox 19"/>
              <p:cNvSpPr txBox="1"/>
              <p:nvPr/>
            </p:nvSpPr>
            <p:spPr>
              <a:xfrm>
                <a:off x="2361460" y="2573607"/>
                <a:ext cx="7633611" cy="1532510"/>
              </a:xfrm>
              <a:prstGeom prst="rect">
                <a:avLst/>
              </a:prstGeom>
              <a:noFill/>
            </p:spPr>
            <p:txBody>
              <a:bodyPr wrap="square">
                <a:spAutoFit/>
              </a:bodyPr>
              <a:lstStyle/>
              <a:p>
                <a:pPr algn="just" defTabSz="1371600"/>
                <a:r>
                  <a:rPr lang="en-US"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Hãng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phim hoạt hình Việt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Nam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trân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trọng giới thiệu bộ phim hoạt hình đặc sắc</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“Chú ốc sên bay”. </a:t>
                </a:r>
              </a:p>
            </p:txBody>
          </p:sp>
          <p:sp>
            <p:nvSpPr>
              <p:cNvPr id="5" name="TextBox 4"/>
              <p:cNvSpPr txBox="1"/>
              <p:nvPr/>
            </p:nvSpPr>
            <p:spPr>
              <a:xfrm>
                <a:off x="2361460" y="4199701"/>
                <a:ext cx="7633611" cy="1039917"/>
              </a:xfrm>
              <a:prstGeom prst="rect">
                <a:avLst/>
              </a:prstGeom>
              <a:noFill/>
            </p:spPr>
            <p:txBody>
              <a:bodyPr wrap="square">
                <a:spAutoFit/>
              </a:bodyPr>
              <a:lstStyle/>
              <a:p>
                <a:pPr algn="just" defTabSz="1371600"/>
                <a:r>
                  <a:rPr lang="en-US"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Một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chú ốc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sên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có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khát vọng bay đi khắp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nơi</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để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khám phá thế giới. </a:t>
                </a:r>
              </a:p>
            </p:txBody>
          </p:sp>
        </p:grpSp>
      </p:grpSp>
      <p:pic>
        <p:nvPicPr>
          <p:cNvPr id="2" name="Picture 1"/>
          <p:cNvPicPr>
            <a:picLocks noChangeAspect="1"/>
          </p:cNvPicPr>
          <p:nvPr/>
        </p:nvPicPr>
        <p:blipFill>
          <a:blip r:embed="rId5"/>
          <a:stretch>
            <a:fillRect/>
          </a:stretch>
        </p:blipFill>
        <p:spPr>
          <a:xfrm>
            <a:off x="-30480" y="-114300"/>
            <a:ext cx="7328027" cy="3389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sp>
            <p:nvSpPr>
              <p:cNvPr id="20" name="TextBox 19"/>
              <p:cNvSpPr txBox="1"/>
              <p:nvPr/>
            </p:nvSpPr>
            <p:spPr>
              <a:xfrm>
                <a:off x="2361460" y="2573607"/>
                <a:ext cx="7633611" cy="1532510"/>
              </a:xfrm>
              <a:prstGeom prst="rect">
                <a:avLst/>
              </a:prstGeom>
              <a:noFill/>
            </p:spPr>
            <p:txBody>
              <a:bodyPr wrap="square">
                <a:spAutoFit/>
              </a:bodyPr>
              <a:lstStyle/>
              <a:p>
                <a:pPr algn="just" defTabSz="1371600"/>
                <a:r>
                  <a:rPr lang="en-US"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Hãng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phim hoạt hình Việt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Nam</a:t>
                </a:r>
                <a:r>
                  <a:rPr lang="vi-VN" sz="5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trân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trọng giới thiệu bộ phim hoạt hình đặc sắc:</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 “Chú ốc sên bay”. </a:t>
                </a:r>
              </a:p>
            </p:txBody>
          </p:sp>
          <p:sp>
            <p:nvSpPr>
              <p:cNvPr id="5" name="TextBox 4"/>
              <p:cNvSpPr txBox="1"/>
              <p:nvPr/>
            </p:nvSpPr>
            <p:spPr>
              <a:xfrm>
                <a:off x="2361460" y="4199701"/>
                <a:ext cx="7633611" cy="1039917"/>
              </a:xfrm>
              <a:prstGeom prst="rect">
                <a:avLst/>
              </a:prstGeom>
              <a:noFill/>
            </p:spPr>
            <p:txBody>
              <a:bodyPr wrap="square">
                <a:spAutoFit/>
              </a:bodyPr>
              <a:lstStyle/>
              <a:p>
                <a:pPr algn="just" defTabSz="1371600"/>
                <a:r>
                  <a:rPr lang="en-US"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Một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chú ốc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sên</a:t>
                </a:r>
                <a:r>
                  <a:rPr lang="vi-VN" sz="5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có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khát vọng bay đi khắp </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nơi</a:t>
                </a:r>
                <a:r>
                  <a:rPr lang="vi-VN" sz="5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để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khám phá thế giới. </a:t>
                </a:r>
              </a:p>
            </p:txBody>
          </p:sp>
        </p:grpSp>
      </p:grpSp>
      <p:pic>
        <p:nvPicPr>
          <p:cNvPr id="2" name="Picture 1"/>
          <p:cNvPicPr>
            <a:picLocks noChangeAspect="1"/>
          </p:cNvPicPr>
          <p:nvPr/>
        </p:nvPicPr>
        <p:blipFill>
          <a:blip r:embed="rId5"/>
          <a:stretch>
            <a:fillRect/>
          </a:stretch>
        </p:blipFill>
        <p:spPr>
          <a:xfrm>
            <a:off x="-30480" y="-114300"/>
            <a:ext cx="7328027" cy="3389670"/>
          </a:xfrm>
          <a:prstGeom prst="rect">
            <a:avLst/>
          </a:prstGeom>
        </p:spPr>
      </p:pic>
    </p:spTree>
    <p:extLst>
      <p:ext uri="{BB962C8B-B14F-4D97-AF65-F5344CB8AC3E}">
        <p14:creationId xmlns:p14="http://schemas.microsoft.com/office/powerpoint/2010/main" val="4171196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2361460" y="2573607"/>
                <a:ext cx="7633611" cy="2244032"/>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tập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phim</a:t>
                </a:r>
                <a:r>
                  <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(với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độ dài 10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phút)</a:t>
                </a:r>
                <a:r>
                  <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kể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một câu chuyện nhỏ trong hành trình bay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lượn,</a:t>
                </a:r>
                <a:r>
                  <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thành và đạt được ước mơ của ốc sên.</a:t>
                </a:r>
              </a:p>
            </p:txBody>
          </p:sp>
        </p:grpSp>
      </p:grpSp>
      <p:pic>
        <p:nvPicPr>
          <p:cNvPr id="2" name="Picture 1"/>
          <p:cNvPicPr>
            <a:picLocks noChangeAspect="1"/>
          </p:cNvPicPr>
          <p:nvPr/>
        </p:nvPicPr>
        <p:blipFill>
          <a:blip r:embed="rId3"/>
          <a:stretch>
            <a:fillRect/>
          </a:stretch>
        </p:blipFill>
        <p:spPr>
          <a:xfrm>
            <a:off x="-30480" y="-114300"/>
            <a:ext cx="7328027" cy="3389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2361460" y="2573607"/>
                <a:ext cx="7633611" cy="2244032"/>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tập </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phim</a:t>
                </a:r>
                <a:r>
                  <a:rPr kumimoji="0" lang="vi-VN" sz="60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với độ dài 10 phút</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kể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một câu chuyện nhỏ trong hành trình bay lượn,</a:t>
                </a:r>
                <a:r>
                  <a:rPr kumimoji="0" lang="vi-VN" sz="6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và đạt được ước mơ của ốc sên.</a:t>
                </a:r>
              </a:p>
            </p:txBody>
          </p:sp>
        </p:grpSp>
      </p:grpSp>
      <p:pic>
        <p:nvPicPr>
          <p:cNvPr id="2" name="Picture 1"/>
          <p:cNvPicPr>
            <a:picLocks noChangeAspect="1"/>
          </p:cNvPicPr>
          <p:nvPr/>
        </p:nvPicPr>
        <p:blipFill>
          <a:blip r:embed="rId3"/>
          <a:stretch>
            <a:fillRect/>
          </a:stretch>
        </p:blipFill>
        <p:spPr>
          <a:xfrm>
            <a:off x="-30480" y="-114300"/>
            <a:ext cx="7328027" cy="3389670"/>
          </a:xfrm>
          <a:prstGeom prst="rect">
            <a:avLst/>
          </a:prstGeom>
        </p:spPr>
      </p:pic>
    </p:spTree>
    <p:extLst>
      <p:ext uri="{BB962C8B-B14F-4D97-AF65-F5344CB8AC3E}">
        <p14:creationId xmlns:p14="http://schemas.microsoft.com/office/powerpoint/2010/main" val="562720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902</Words>
  <Application>Microsoft Office PowerPoint</Application>
  <PresentationFormat>Custom</PresentationFormat>
  <Paragraphs>54</Paragraphs>
  <Slides>29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#9Slide03 AllRoundGothic</vt:lpstr>
      <vt:lpstr>Aptos</vt:lpstr>
      <vt:lpstr>Aptos Display</vt:lpstr>
      <vt:lpstr>Arial</vt:lpstr>
      <vt:lpstr>Calibri</vt:lpstr>
      <vt:lpstr>Calibri Light</vt:lpstr>
      <vt:lpstr>Cambria</vt:lpstr>
      <vt:lpstr>Times New Roman</vt:lpstr>
      <vt:lpstr>Thiết kế Tùy chỉnh</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TV5_T2_Sinh hoạt CLB đọc sách Khung trời tuổi thơ</dc:title>
  <dc:creator>Huong Thao - 0972115126</dc:creator>
  <cp:lastModifiedBy>Windows User</cp:lastModifiedBy>
  <cp:revision>129</cp:revision>
  <dcterms:created xsi:type="dcterms:W3CDTF">2006-08-16T00:00:00Z</dcterms:created>
  <dcterms:modified xsi:type="dcterms:W3CDTF">2025-01-09T01:38:41Z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4F67731ADD38498A9FFF004F03A35EA1_12</vt:lpwstr>
  </property>
  <property fmtid="{D5CDD505-2E9C-101B-9397-08002B2CF9AE}" pid="3" name="KSOProductBuildVer">
    <vt:lpwstr>1033-12.2.0.18911</vt:lpwstr>
  </property>
</Properties>
</file>