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9" r:id="rId4"/>
    <p:sldId id="270" r:id="rId5"/>
    <p:sldId id="264" r:id="rId6"/>
    <p:sldId id="265" r:id="rId7"/>
    <p:sldId id="274" r:id="rId8"/>
    <p:sldId id="275" r:id="rId9"/>
    <p:sldId id="276" r:id="rId10"/>
    <p:sldId id="292" r:id="rId11"/>
    <p:sldId id="294" r:id="rId12"/>
    <p:sldId id="293" r:id="rId13"/>
    <p:sldId id="28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376"/>
    <a:srgbClr val="FF3399"/>
    <a:srgbClr val="FFFF00"/>
    <a:srgbClr val="00D6AD"/>
    <a:srgbClr val="D9490C"/>
    <a:srgbClr val="FFA79D"/>
    <a:srgbClr val="F54373"/>
    <a:srgbClr val="FF7769"/>
    <a:srgbClr val="FF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901C0-EF54-466B-9072-C1213A0C0545}"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0038-F261-4D6C-81F3-9478D7F1CAF6}" type="slidenum">
              <a:rPr lang="en-US" smtClean="0"/>
              <a:t>‹#›</a:t>
            </a:fld>
            <a:endParaRPr lang="en-US"/>
          </a:p>
        </p:txBody>
      </p:sp>
    </p:spTree>
    <p:extLst>
      <p:ext uri="{BB962C8B-B14F-4D97-AF65-F5344CB8AC3E}">
        <p14:creationId xmlns:p14="http://schemas.microsoft.com/office/powerpoint/2010/main" val="123105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60499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30752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71702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3327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6004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85474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765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6337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7264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6096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15020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01160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487311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44727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602068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84747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12569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9783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28938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096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5625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98511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6953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4506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972360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3891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14556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843040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07/01/2025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2382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round pink label with white text and a black background&#10;&#10;Description automatically generated">
            <a:extLst>
              <a:ext uri="{FF2B5EF4-FFF2-40B4-BE49-F238E27FC236}">
                <a16:creationId xmlns:a16="http://schemas.microsoft.com/office/drawing/2014/main" id="{F9129ABF-651D-A205-37A3-380211F5E99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83544" y="109728"/>
            <a:ext cx="1573232" cy="1573232"/>
          </a:xfrm>
          <a:prstGeom prst="rect">
            <a:avLst/>
          </a:prstGeom>
        </p:spPr>
      </p:pic>
    </p:spTree>
    <p:extLst>
      <p:ext uri="{BB962C8B-B14F-4D97-AF65-F5344CB8AC3E}">
        <p14:creationId xmlns:p14="http://schemas.microsoft.com/office/powerpoint/2010/main" val="922386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6" r:id="rId16"/>
    <p:sldLayoutId id="2147483665" r:id="rId17"/>
    <p:sldLayoutId id="2147483664" r:id="rId18"/>
    <p:sldLayoutId id="2147483663" r:id="rId19"/>
    <p:sldLayoutId id="2147483662"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0.png"/><Relationship Id="rId12"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6.png"/><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9.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1.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9.png"/><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9.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0.png"/><Relationship Id="rId12"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2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A2780-2AE4-E9EC-98CD-B7724A680C2B}"/>
              </a:ext>
            </a:extLst>
          </p:cNvPr>
          <p:cNvPicPr>
            <a:picLocks noChangeAspect="1"/>
          </p:cNvPicPr>
          <p:nvPr/>
        </p:nvPicPr>
        <p:blipFill>
          <a:blip r:embed="rId3"/>
          <a:stretch>
            <a:fillRect/>
          </a:stretch>
        </p:blipFill>
        <p:spPr>
          <a:xfrm>
            <a:off x="133350" y="819149"/>
            <a:ext cx="1335119" cy="1321901"/>
          </a:xfrm>
          <a:prstGeom prst="rect">
            <a:avLst/>
          </a:prstGeom>
        </p:spPr>
      </p:pic>
      <p:pic>
        <p:nvPicPr>
          <p:cNvPr id="6" name="Picture 5">
            <a:extLst>
              <a:ext uri="{FF2B5EF4-FFF2-40B4-BE49-F238E27FC236}">
                <a16:creationId xmlns:a16="http://schemas.microsoft.com/office/drawing/2014/main" id="{AE9842F5-3DBC-04ED-724B-AD0E6A32EBB6}"/>
              </a:ext>
            </a:extLst>
          </p:cNvPr>
          <p:cNvPicPr>
            <a:picLocks noChangeAspect="1"/>
          </p:cNvPicPr>
          <p:nvPr/>
        </p:nvPicPr>
        <p:blipFill>
          <a:blip r:embed="rId4"/>
          <a:stretch>
            <a:fillRect/>
          </a:stretch>
        </p:blipFill>
        <p:spPr>
          <a:xfrm>
            <a:off x="777535" y="436910"/>
            <a:ext cx="1969179" cy="2231329"/>
          </a:xfrm>
          <a:prstGeom prst="rect">
            <a:avLst/>
          </a:prstGeom>
        </p:spPr>
      </p:pic>
      <p:pic>
        <p:nvPicPr>
          <p:cNvPr id="9" name="Picture 8">
            <a:extLst>
              <a:ext uri="{FF2B5EF4-FFF2-40B4-BE49-F238E27FC236}">
                <a16:creationId xmlns:a16="http://schemas.microsoft.com/office/drawing/2014/main" id="{16458B5E-2ECF-1671-4497-91850094C22F}"/>
              </a:ext>
            </a:extLst>
          </p:cNvPr>
          <p:cNvPicPr>
            <a:picLocks noChangeAspect="1"/>
          </p:cNvPicPr>
          <p:nvPr/>
        </p:nvPicPr>
        <p:blipFill>
          <a:blip r:embed="rId5"/>
          <a:stretch>
            <a:fillRect/>
          </a:stretch>
        </p:blipFill>
        <p:spPr>
          <a:xfrm>
            <a:off x="1468469" y="1682960"/>
            <a:ext cx="8041321" cy="2780017"/>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DF2A8B08-B29D-3E1F-D58C-DBEFCCD9DF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3544" y="109728"/>
            <a:ext cx="1573232" cy="1573232"/>
          </a:xfrm>
          <a:prstGeom prst="rect">
            <a:avLst/>
          </a:prstGeom>
        </p:spPr>
      </p:pic>
    </p:spTree>
    <p:extLst>
      <p:ext uri="{BB962C8B-B14F-4D97-AF65-F5344CB8AC3E}">
        <p14:creationId xmlns:p14="http://schemas.microsoft.com/office/powerpoint/2010/main" val="386352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3800131" y="4048938"/>
            <a:ext cx="2617038" cy="2617038"/>
          </a:xfrm>
          <a:prstGeom prst="rect">
            <a:avLst/>
          </a:prstGeom>
        </p:spPr>
      </p:pic>
      <p:grpSp>
        <p:nvGrpSpPr>
          <p:cNvPr id="3" name="Group 2"/>
          <p:cNvGrpSpPr/>
          <p:nvPr/>
        </p:nvGrpSpPr>
        <p:grpSpPr>
          <a:xfrm>
            <a:off x="603504" y="1425639"/>
            <a:ext cx="5131141" cy="3631103"/>
            <a:chOff x="997374" y="1425639"/>
            <a:chExt cx="4737271" cy="3631103"/>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1487016" y="1780367"/>
              <a:ext cx="3834792"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Em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muốn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gì</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mình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chuyện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Tinh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thần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Phi-</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GB"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 name="Group 3"/>
          <p:cNvGrpSpPr/>
          <p:nvPr/>
        </p:nvGrpSpPr>
        <p:grpSpPr>
          <a:xfrm>
            <a:off x="5586984" y="1505553"/>
            <a:ext cx="6074509" cy="5352447"/>
            <a:chOff x="6045839" y="1505553"/>
            <a:chExt cx="5615654" cy="6224133"/>
          </a:xfrm>
        </p:grpSpPr>
        <p:grpSp>
          <p:nvGrpSpPr>
            <p:cNvPr id="25" name="Group 24"/>
            <p:cNvGrpSpPr/>
            <p:nvPr/>
          </p:nvGrpSpPr>
          <p:grpSpPr>
            <a:xfrm>
              <a:off x="6045839" y="1505553"/>
              <a:ext cx="5615654" cy="6224133"/>
              <a:chOff x="6702246" y="1801506"/>
              <a:chExt cx="4067034" cy="4304218"/>
            </a:xfrm>
          </p:grpSpPr>
          <p:pic>
            <p:nvPicPr>
              <p:cNvPr id="22" name="Picture 21"/>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425091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4" name="Rectangle 23"/>
            <p:cNvSpPr/>
            <p:nvPr/>
          </p:nvSpPr>
          <p:spPr>
            <a:xfrm>
              <a:off x="7078502" y="2231662"/>
              <a:ext cx="4090370" cy="48316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khi đọc câu chuyện Tinh thần học tập của nhà Phi-lít, em muốn điều chỉnh cách học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Chăm chỉ tìm kiếm những thông tin, kiến thức mới mỗi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Cùng chia sẻ kiến thức mới học được cho các thành viên trong gia đình;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Lắng nghe những câu chuyện, tin tức thời sự có ở xung quanh mình, trong nước và tin tức quốc tế thường xuyên.</a:t>
              </a:r>
              <a:endParaRPr kumimoji="0" lang="en-GB"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6F5052BC-9545-EDE8-D2FC-ED538C57882B}"/>
              </a:ext>
            </a:extLst>
          </p:cNvPr>
          <p:cNvPicPr>
            <a:picLocks noChangeAspect="1"/>
          </p:cNvPicPr>
          <p:nvPr/>
        </p:nvPicPr>
        <p:blipFill>
          <a:blip r:embed="rId13"/>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1617934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16716" y="348018"/>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7">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9" cstate="print">
              <a:extLst>
                <a:ext uri="{BEBA8EAE-BF5A-486C-A8C5-ECC9F3942E4B}">
                  <a14:imgProps xmlns:a14="http://schemas.microsoft.com/office/drawing/2010/main">
                    <a14:imgLayer r:embed="rId7">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472185" y="2149522"/>
            <a:ext cx="9454896" cy="3785652"/>
          </a:xfrm>
          <a:prstGeom prst="rect">
            <a:avLst/>
          </a:prstGeom>
        </p:spPr>
        <p:txBody>
          <a:bodyPr wrap="square">
            <a:spAutoFit/>
          </a:bodyPr>
          <a:lstStyle/>
          <a:p>
            <a:pPr lvl="0" indent="361950" algn="just"/>
            <a:r>
              <a:rPr lang="en-US" sz="4000" i="1" dirty="0">
                <a:solidFill>
                  <a:srgbClr val="FF0000"/>
                </a:solidFill>
                <a:latin typeface="Cambria" panose="02040503050406030204" pitchFamily="18" charset="0"/>
                <a:ea typeface="Cambria" panose="02040503050406030204" pitchFamily="18" charset="0"/>
              </a:rPr>
              <a:t>Qua </a:t>
            </a:r>
            <a:r>
              <a:rPr lang="en-US" sz="4000" i="1" dirty="0" err="1">
                <a:solidFill>
                  <a:srgbClr val="FF0000"/>
                </a:solidFill>
                <a:latin typeface="Cambria" panose="02040503050406030204" pitchFamily="18" charset="0"/>
                <a:ea typeface="Cambria" panose="02040503050406030204" pitchFamily="18" charset="0"/>
              </a:rPr>
              <a:t>bài</a:t>
            </a:r>
            <a:r>
              <a:rPr lang="en-US" sz="4000" i="1" dirty="0">
                <a:solidFill>
                  <a:srgbClr val="FF0000"/>
                </a:solidFill>
                <a:latin typeface="Cambria" panose="02040503050406030204" pitchFamily="18" charset="0"/>
                <a:ea typeface="Cambria" panose="02040503050406030204" pitchFamily="18" charset="0"/>
              </a:rPr>
              <a:t> </a:t>
            </a:r>
            <a:r>
              <a:rPr lang="en-US" sz="4000" i="1" dirty="0" err="1">
                <a:solidFill>
                  <a:srgbClr val="FF0000"/>
                </a:solidFill>
                <a:latin typeface="Cambria" panose="02040503050406030204" pitchFamily="18" charset="0"/>
                <a:ea typeface="Cambria" panose="02040503050406030204" pitchFamily="18" charset="0"/>
              </a:rPr>
              <a:t>đọc</a:t>
            </a:r>
            <a:r>
              <a:rPr lang="en-US" sz="4000" i="1" dirty="0">
                <a:solidFill>
                  <a:srgbClr val="FF0000"/>
                </a:solidFill>
                <a:latin typeface="Cambria" panose="02040503050406030204" pitchFamily="18" charset="0"/>
                <a:ea typeface="Cambria" panose="02040503050406030204" pitchFamily="18" charset="0"/>
              </a:rPr>
              <a:t> ta h</a:t>
            </a:r>
            <a:r>
              <a:rPr lang="vi-VN" sz="4000" i="1" dirty="0">
                <a:solidFill>
                  <a:srgbClr val="FF0000"/>
                </a:solidFill>
                <a:latin typeface="Cambria" panose="02040503050406030204" pitchFamily="18" charset="0"/>
                <a:ea typeface="Cambria" panose="02040503050406030204" pitchFamily="18" charset="0"/>
              </a:rPr>
              <a:t>iểu được nhờ phương pháp học tập của gia đình đã mang lại cho Phi-lít nhiều điều tốt đẹp: luôn hào hứng với việc học, thi đỗ đại học, dễ dàng thích nghi với phương pháp học tập này ở một cấp học cao hơn.</a:t>
            </a:r>
            <a:endParaRPr kumimoji="0" lang="en-GB"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F7AC2CF-5E1C-E30D-C388-175B375C0F14}"/>
              </a:ext>
            </a:extLst>
          </p:cNvPr>
          <p:cNvSpPr txBox="1"/>
          <p:nvPr/>
        </p:nvSpPr>
        <p:spPr>
          <a:xfrm>
            <a:off x="1722907" y="975670"/>
            <a:ext cx="11081846" cy="830997"/>
          </a:xfrm>
          <a:prstGeom prst="rect">
            <a:avLst/>
          </a:prstGeom>
          <a:noFill/>
        </p:spPr>
        <p:txBody>
          <a:bodyPr wrap="square" rtlCol="0">
            <a:spAutoFit/>
          </a:bodyPr>
          <a:lstStyle/>
          <a:p>
            <a:pPr defTabSz="912114"/>
            <a:r>
              <a:rPr lang="en-US" sz="4800" b="1" dirty="0" err="1">
                <a:solidFill>
                  <a:srgbClr val="002060"/>
                </a:solidFill>
                <a:latin typeface="Calibri"/>
              </a:rPr>
              <a:t>Nội</a:t>
            </a:r>
            <a:r>
              <a:rPr lang="en-US" sz="4800" b="1" dirty="0">
                <a:solidFill>
                  <a:srgbClr val="002060"/>
                </a:solidFill>
                <a:latin typeface="Calibri"/>
              </a:rPr>
              <a:t> dung </a:t>
            </a:r>
            <a:r>
              <a:rPr lang="en-US" sz="4800" b="1" dirty="0" err="1">
                <a:solidFill>
                  <a:srgbClr val="002060"/>
                </a:solidFill>
                <a:latin typeface="Calibri"/>
              </a:rPr>
              <a:t>chính</a:t>
            </a:r>
            <a:r>
              <a:rPr lang="en-US" sz="4800" b="1" dirty="0">
                <a:solidFill>
                  <a:srgbClr val="002060"/>
                </a:solidFill>
                <a:latin typeface="Calibri"/>
              </a:rPr>
              <a:t> </a:t>
            </a:r>
            <a:r>
              <a:rPr lang="en-US" sz="4800" b="1" dirty="0" err="1">
                <a:solidFill>
                  <a:srgbClr val="002060"/>
                </a:solidFill>
                <a:latin typeface="Calibri"/>
              </a:rPr>
              <a:t>của</a:t>
            </a:r>
            <a:r>
              <a:rPr lang="en-US" sz="4800" b="1" dirty="0">
                <a:solidFill>
                  <a:srgbClr val="002060"/>
                </a:solidFill>
                <a:latin typeface="Calibri"/>
              </a:rPr>
              <a:t> </a:t>
            </a:r>
            <a:r>
              <a:rPr lang="en-US" sz="4800" b="1" dirty="0" err="1">
                <a:solidFill>
                  <a:srgbClr val="002060"/>
                </a:solidFill>
                <a:latin typeface="Calibri"/>
              </a:rPr>
              <a:t>bài</a:t>
            </a:r>
            <a:r>
              <a:rPr lang="en-US" sz="4800" b="1" dirty="0">
                <a:solidFill>
                  <a:srgbClr val="002060"/>
                </a:solidFill>
                <a:latin typeface="Calibri"/>
              </a:rPr>
              <a:t> </a:t>
            </a:r>
            <a:r>
              <a:rPr lang="en-US" sz="4800" b="1" dirty="0" err="1">
                <a:solidFill>
                  <a:srgbClr val="002060"/>
                </a:solidFill>
                <a:latin typeface="Calibri"/>
              </a:rPr>
              <a:t>đọc</a:t>
            </a:r>
            <a:r>
              <a:rPr lang="en-US" sz="4800" b="1" dirty="0">
                <a:solidFill>
                  <a:srgbClr val="002060"/>
                </a:solidFill>
                <a:latin typeface="Calibri"/>
              </a:rPr>
              <a:t> </a:t>
            </a:r>
            <a:r>
              <a:rPr lang="en-US" sz="4800" b="1" dirty="0" err="1">
                <a:solidFill>
                  <a:srgbClr val="002060"/>
                </a:solidFill>
                <a:latin typeface="Calibri"/>
              </a:rPr>
              <a:t>là</a:t>
            </a:r>
            <a:r>
              <a:rPr lang="en-US" sz="4800" b="1" dirty="0">
                <a:solidFill>
                  <a:srgbClr val="002060"/>
                </a:solidFill>
                <a:latin typeface="Calibri"/>
              </a:rPr>
              <a:t> </a:t>
            </a:r>
            <a:r>
              <a:rPr lang="en-US" sz="4800" b="1" dirty="0" err="1">
                <a:solidFill>
                  <a:srgbClr val="002060"/>
                </a:solidFill>
                <a:latin typeface="Calibri"/>
              </a:rPr>
              <a:t>gì</a:t>
            </a:r>
            <a:r>
              <a:rPr lang="en-US" sz="4800" b="1" dirty="0">
                <a:solidFill>
                  <a:srgbClr val="002060"/>
                </a:solidFill>
                <a:latin typeface="Calibri"/>
              </a:rPr>
              <a:t>?</a:t>
            </a:r>
          </a:p>
        </p:txBody>
      </p:sp>
    </p:spTree>
    <p:extLst>
      <p:ext uri="{BB962C8B-B14F-4D97-AF65-F5344CB8AC3E}">
        <p14:creationId xmlns:p14="http://schemas.microsoft.com/office/powerpoint/2010/main" val="795999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714148" y="1117744"/>
            <a:ext cx="1099931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Phi-lít sinh ra và lớn lên trong một thị trấn nhỏ cùng bố mẹ và anh trai. Cậu bé rất ham học hỏi. Cậu hăng say nghiền ngẫm mọi cuốn sách hay tờ báo mình có được. Cậu luôn tập trung lắng nghe mọi người trong thị trấn chuyện trò để biết được thế giới bên ngoài. Phi-lít được như vậy là nhờ cách giáo dục của 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Cha Phi-lít luôn cho rằng, điều đáng buồn nhất là cả ngày không học được thứ gì. Vì vậy, để giữ gìn và phát huy tinh thần học tập cho cả gia đình, ông yêu cầu mỗi ngày ai cũng phải học được kiến thức mới, rồi trao đổi với nhau sau bữa tối. Chẳng hạn một hôm, như thường lệ, cha Phi-lít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Phi-lít, hãy cho cha biết hôm nay con học được gì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biết được dân số Nê-pan là bao nhiêu. – Phi-lít dáp.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Dân số của Nê-pan à? Ừ, tốt lắm! – Cha cậu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đó, cha quay sang hỏi mẹ: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nó có biết dân số của Nê-pan là bao nhiêu không?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cậu cười, hỏi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Nê-pan ư? Nó ở đâu nhỉ?</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Phi-lít! – Cha nói. – Con mang bản đồ thế giới ra đây, chúng ta cùng xem vị trí địa lí của Nê-pan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Tấm bản đồ được trải ra nền nhà. Cả nhà xúm lại tìm xem Nê-pan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thơ ấu, Phi-lít chưa thấy được lợi ích của phương pháp học tập đó. Sau này, Phi-lít thi đỗ đại học. Cậu theo học một số vị giáo sư nổi tiếng. Điều khiến cậu thấy thú vị là có những kiến thức các giáo sư dạy khá giống với thứ cha từng yêu cầu cậu học, chỉ là phát triển hơn lên mà thôi.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Trương Cần)</a:t>
            </a:r>
          </a:p>
        </p:txBody>
      </p:sp>
      <p:pic>
        <p:nvPicPr>
          <p:cNvPr id="2" name="Picture 1">
            <a:extLst>
              <a:ext uri="{FF2B5EF4-FFF2-40B4-BE49-F238E27FC236}">
                <a16:creationId xmlns:a16="http://schemas.microsoft.com/office/drawing/2014/main" id="{D627C00F-7D8B-8399-1921-61E43632FA03}"/>
              </a:ext>
            </a:extLst>
          </p:cNvPr>
          <p:cNvPicPr>
            <a:picLocks noChangeAspect="1"/>
          </p:cNvPicPr>
          <p:nvPr/>
        </p:nvPicPr>
        <p:blipFill>
          <a:blip r:embed="rId2"/>
          <a:stretch>
            <a:fillRect/>
          </a:stretch>
        </p:blipFill>
        <p:spPr>
          <a:xfrm>
            <a:off x="451755" y="427444"/>
            <a:ext cx="11345639" cy="859611"/>
          </a:xfrm>
          <a:prstGeom prst="rect">
            <a:avLst/>
          </a:prstGeom>
        </p:spPr>
      </p:pic>
    </p:spTree>
    <p:extLst>
      <p:ext uri="{BB962C8B-B14F-4D97-AF65-F5344CB8AC3E}">
        <p14:creationId xmlns:p14="http://schemas.microsoft.com/office/powerpoint/2010/main" val="4034359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3630304" y="2442949"/>
            <a:ext cx="4954138" cy="225188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srcRect r="22630"/>
          <a:stretch/>
        </p:blipFill>
        <p:spPr>
          <a:xfrm>
            <a:off x="4487559" y="897065"/>
            <a:ext cx="2917819" cy="980145"/>
          </a:xfrm>
          <a:prstGeom prst="rect">
            <a:avLst/>
          </a:prstGeom>
        </p:spPr>
      </p:pic>
      <p:sp>
        <p:nvSpPr>
          <p:cNvPr id="8" name="TextBox 7"/>
          <p:cNvSpPr txBox="1"/>
          <p:nvPr/>
        </p:nvSpPr>
        <p:spPr>
          <a:xfrm>
            <a:off x="2561627" y="2511072"/>
            <a:ext cx="7219507" cy="1077218"/>
          </a:xfrm>
          <a:prstGeom prst="rect">
            <a:avLst/>
          </a:prstGeom>
          <a:noFill/>
        </p:spPr>
        <p:txBody>
          <a:bodyPr wrap="square" rtlCol="0">
            <a:spAutoFit/>
          </a:bodyPr>
          <a:lstStyle/>
          <a:p>
            <a:pPr marL="285750" indent="-285750" algn="just">
              <a:buFontTx/>
              <a:buChar char="-"/>
            </a:pPr>
            <a:r>
              <a:rPr lang="en-GB" sz="3200" dirty="0" err="1">
                <a:latin typeface="Cambria" panose="02040503050406030204" pitchFamily="18" charset="0"/>
                <a:ea typeface="Cambria" panose="02040503050406030204" pitchFamily="18" charset="0"/>
              </a:rPr>
              <a:t>Đọc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câu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hỏi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đọc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Chuẩn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bị</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sau</a:t>
            </a:r>
            <a:endParaRPr lang="en-GB"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6832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14148" y="1117744"/>
            <a:ext cx="10999315" cy="5355312"/>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Phi-lít sinh ra và lớn lên trong một thị trấn nhỏ cùng bố mẹ và anh trai. Cậu bé rất ham học hỏi. Cậu hăng say nghiền ngẫm mọi cuốn sách hay tờ báo mình có được. Cậu luôn tập trung lắng nghe mọi người trong thị trấn chuyện trò để biết được thế giới bên ngoài. Phi-lít được như vậy là nhờ cách giáo dục của cha.</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Cha Phi-lít luôn cho rằng, điều đáng buồn nhất là cả ngày không học được thứ gì. Vì vậy, để giữ gìn và phát huy tinh thần học tập cho cả gia đình, ông yêu cầu mỗi ngày ai cũng phải học được kiến thức mới, rồi trao đổi với nhau sau bữa tối. Chẳng hạn một hôm, như thường lệ, cha Phi-lít nói: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Phi-lít, hãy cho cha biết hôm nay con học được gì mới.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Con biết được dân số Nê-pan là bao nhiêu. – Phi-lít dáp.</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Dân số của Nê-pan à? Ừ, tốt lắm! – Cha cậu nói.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Sau đó, cha quay sang hỏi mẹ:</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Mẹ nó có biết dân số của Nê-pan là bao nhiêu không?</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Mẹ cậu cười, hỏi lại: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Nê-pan ư? Nó ở đâu nhỉ?</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Phi-lít! – Cha nói. – Con mang bản đồ thế giới ra đây, chúng ta cùng xem vị trí địa lí của Nê-pan nhé!</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Tấm bản đồ được trải ra nền nhà. Cả nhà xúm lại tìm xem Nê-pan ở đâu.</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Thời thơ ấu, Phi-lít chưa thấy được lợi ích của phương pháp học tập đó. Sau này, Phi-lít thi đỗ đại học. Cậu theo học một số vị giáo sư nổi tiếng. Điều khiến cậu thấy thú vị là có những kiến thức các giáo sư dạy khá giống với thứ cha từng yêu cầu cậu học, chỉ là phát triển hơn lên mà thôi.</a:t>
            </a:r>
          </a:p>
          <a:p>
            <a:pPr algn="r"/>
            <a:r>
              <a:rPr lang="vi-VN" dirty="0">
                <a:latin typeface="Cambria" panose="02040503050406030204" pitchFamily="18" charset="0"/>
                <a:ea typeface="Cambria" panose="02040503050406030204" pitchFamily="18" charset="0"/>
              </a:rPr>
              <a:t>(</a:t>
            </a:r>
            <a:r>
              <a:rPr lang="vi-VN" i="1" dirty="0">
                <a:latin typeface="Cambria" panose="02040503050406030204" pitchFamily="18" charset="0"/>
                <a:ea typeface="Cambria" panose="02040503050406030204" pitchFamily="18" charset="0"/>
              </a:rPr>
              <a:t>Theo</a:t>
            </a:r>
            <a:r>
              <a:rPr lang="vi-VN" dirty="0">
                <a:latin typeface="Cambria" panose="02040503050406030204" pitchFamily="18" charset="0"/>
                <a:ea typeface="Cambria" panose="02040503050406030204" pitchFamily="18" charset="0"/>
              </a:rPr>
              <a:t> Trương Cần)</a:t>
            </a:r>
          </a:p>
        </p:txBody>
      </p:sp>
      <p:pic>
        <p:nvPicPr>
          <p:cNvPr id="2" name="Picture 1">
            <a:extLst>
              <a:ext uri="{FF2B5EF4-FFF2-40B4-BE49-F238E27FC236}">
                <a16:creationId xmlns:a16="http://schemas.microsoft.com/office/drawing/2014/main" id="{D627C00F-7D8B-8399-1921-61E43632FA03}"/>
              </a:ext>
            </a:extLst>
          </p:cNvPr>
          <p:cNvPicPr>
            <a:picLocks noChangeAspect="1"/>
          </p:cNvPicPr>
          <p:nvPr/>
        </p:nvPicPr>
        <p:blipFill>
          <a:blip r:embed="rId2"/>
          <a:stretch>
            <a:fillRect/>
          </a:stretch>
        </p:blipFill>
        <p:spPr>
          <a:xfrm>
            <a:off x="451755" y="427444"/>
            <a:ext cx="11345639" cy="859611"/>
          </a:xfrm>
          <a:prstGeom prst="rect">
            <a:avLst/>
          </a:prstGeom>
        </p:spPr>
      </p:pic>
    </p:spTree>
    <p:extLst>
      <p:ext uri="{BB962C8B-B14F-4D97-AF65-F5344CB8AC3E}">
        <p14:creationId xmlns:p14="http://schemas.microsoft.com/office/powerpoint/2010/main" val="404406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Diagonal Corners Rounded 34">
            <a:extLst>
              <a:ext uri="{FF2B5EF4-FFF2-40B4-BE49-F238E27FC236}">
                <a16:creationId xmlns:a16="http://schemas.microsoft.com/office/drawing/2014/main" id="{4D927422-0802-6F5E-A491-C52760921D76}"/>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6" name="Rectangle: Rounded Corners 35">
            <a:extLst>
              <a:ext uri="{FF2B5EF4-FFF2-40B4-BE49-F238E27FC236}">
                <a16:creationId xmlns:a16="http://schemas.microsoft.com/office/drawing/2014/main" id="{56F57712-31D5-2E8E-DC48-490610C89272}"/>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4F201781-A381-3598-894D-52C47B3672D4}"/>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40" name="Straight Connector 39">
            <a:extLst>
              <a:ext uri="{FF2B5EF4-FFF2-40B4-BE49-F238E27FC236}">
                <a16:creationId xmlns:a16="http://schemas.microsoft.com/office/drawing/2014/main" id="{B5E83BAA-C243-680E-296C-E58342CA9312}"/>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1D52B55-D60F-0637-ABE9-91D7BA720E3D}"/>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2" name="Arrow: Chevron 41">
            <a:extLst>
              <a:ext uri="{FF2B5EF4-FFF2-40B4-BE49-F238E27FC236}">
                <a16:creationId xmlns:a16="http://schemas.microsoft.com/office/drawing/2014/main" id="{CE424D36-5564-E4CC-5960-2AA80921752C}"/>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43" name="Arrow: Chevron 42">
            <a:extLst>
              <a:ext uri="{FF2B5EF4-FFF2-40B4-BE49-F238E27FC236}">
                <a16:creationId xmlns:a16="http://schemas.microsoft.com/office/drawing/2014/main" id="{DC1E359D-94B1-0672-9D57-05F0E2252A8E}"/>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44" name="Group 43">
            <a:extLst>
              <a:ext uri="{FF2B5EF4-FFF2-40B4-BE49-F238E27FC236}">
                <a16:creationId xmlns:a16="http://schemas.microsoft.com/office/drawing/2014/main" id="{FF034823-1627-1450-46FC-5B2429735867}"/>
              </a:ext>
            </a:extLst>
          </p:cNvPr>
          <p:cNvGrpSpPr/>
          <p:nvPr/>
        </p:nvGrpSpPr>
        <p:grpSpPr>
          <a:xfrm>
            <a:off x="3232196" y="1738342"/>
            <a:ext cx="8959804" cy="963418"/>
            <a:chOff x="3371850" y="2328463"/>
            <a:chExt cx="8959804" cy="963418"/>
          </a:xfrm>
        </p:grpSpPr>
        <p:sp>
          <p:nvSpPr>
            <p:cNvPr id="45" name="Rectangle: Rounded Corners 44">
              <a:extLst>
                <a:ext uri="{FF2B5EF4-FFF2-40B4-BE49-F238E27FC236}">
                  <a16:creationId xmlns:a16="http://schemas.microsoft.com/office/drawing/2014/main" id="{DB8BB87A-4F5C-5854-725B-412D382C73FC}"/>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999131E7-1DC6-A2CE-44EF-42C950AF0D21}"/>
                </a:ext>
              </a:extLst>
            </p:cNvPr>
            <p:cNvSpPr txBox="1"/>
            <p:nvPr/>
          </p:nvSpPr>
          <p:spPr>
            <a:xfrm>
              <a:off x="3693454" y="242810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 dục của cha</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50A3F348-C184-817B-1DB4-A9C61CC28E5A}"/>
              </a:ext>
            </a:extLst>
          </p:cNvPr>
          <p:cNvGrpSpPr/>
          <p:nvPr/>
        </p:nvGrpSpPr>
        <p:grpSpPr>
          <a:xfrm>
            <a:off x="3252144" y="2936048"/>
            <a:ext cx="8639868" cy="963418"/>
            <a:chOff x="3371850" y="3848047"/>
            <a:chExt cx="8639868" cy="963418"/>
          </a:xfrm>
        </p:grpSpPr>
        <p:sp>
          <p:nvSpPr>
            <p:cNvPr id="48" name="Rectangle: Rounded Corners 47">
              <a:extLst>
                <a:ext uri="{FF2B5EF4-FFF2-40B4-BE49-F238E27FC236}">
                  <a16:creationId xmlns:a16="http://schemas.microsoft.com/office/drawing/2014/main" id="{F93880C1-8D6B-65D6-C89A-1526EE2B21D0}"/>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F6211238-512C-175C-C3BA-79350052EA64}"/>
                </a:ext>
              </a:extLst>
            </p:cNvPr>
            <p:cNvSpPr txBox="1"/>
            <p:nvPr/>
          </p:nvSpPr>
          <p:spPr>
            <a:xfrm>
              <a:off x="3373518" y="391237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cho đến </a:t>
              </a: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tìm xem Nê-pan ở đâu</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0" name="Group 49">
            <a:extLst>
              <a:ext uri="{FF2B5EF4-FFF2-40B4-BE49-F238E27FC236}">
                <a16:creationId xmlns:a16="http://schemas.microsoft.com/office/drawing/2014/main" id="{52EFA136-9CC0-118E-3E39-8EBB0BAEF0EC}"/>
              </a:ext>
            </a:extLst>
          </p:cNvPr>
          <p:cNvGrpSpPr/>
          <p:nvPr/>
        </p:nvGrpSpPr>
        <p:grpSpPr>
          <a:xfrm>
            <a:off x="3314388" y="4392318"/>
            <a:ext cx="8877612" cy="963418"/>
            <a:chOff x="3371850" y="5334533"/>
            <a:chExt cx="8877612" cy="963418"/>
          </a:xfrm>
        </p:grpSpPr>
        <p:sp>
          <p:nvSpPr>
            <p:cNvPr id="51" name="Rectangle: Rounded Corners 50">
              <a:extLst>
                <a:ext uri="{FF2B5EF4-FFF2-40B4-BE49-F238E27FC236}">
                  <a16:creationId xmlns:a16="http://schemas.microsoft.com/office/drawing/2014/main" id="{85B76BBF-A7CD-9A65-919E-79BB86840FCC}"/>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D193CAE0-AED5-87BE-DA11-90A2096C25F1}"/>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3: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58" name="Picture 57">
            <a:extLst>
              <a:ext uri="{FF2B5EF4-FFF2-40B4-BE49-F238E27FC236}">
                <a16:creationId xmlns:a16="http://schemas.microsoft.com/office/drawing/2014/main" id="{A31E130A-3069-DB90-428A-C36D19E05A95}"/>
              </a:ext>
            </a:extLst>
          </p:cNvPr>
          <p:cNvPicPr>
            <a:picLocks noChangeAspect="1"/>
          </p:cNvPicPr>
          <p:nvPr/>
        </p:nvPicPr>
        <p:blipFill>
          <a:blip r:embed="rId3"/>
          <a:stretch>
            <a:fillRect/>
          </a:stretch>
        </p:blipFill>
        <p:spPr>
          <a:xfrm>
            <a:off x="4163350" y="755868"/>
            <a:ext cx="5035732" cy="829128"/>
          </a:xfrm>
          <a:prstGeom prst="rect">
            <a:avLst/>
          </a:prstGeom>
        </p:spPr>
      </p:pic>
    </p:spTree>
    <p:extLst>
      <p:ext uri="{BB962C8B-B14F-4D97-AF65-F5344CB8AC3E}">
        <p14:creationId xmlns:p14="http://schemas.microsoft.com/office/powerpoint/2010/main" val="4245551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6" decel="5400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86662" y="341195"/>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12" name="Group 11"/>
          <p:cNvGrpSpPr/>
          <p:nvPr/>
        </p:nvGrpSpPr>
        <p:grpSpPr>
          <a:xfrm>
            <a:off x="3469795" y="0"/>
            <a:ext cx="5157787" cy="1093351"/>
            <a:chOff x="3767874" y="1004670"/>
            <a:chExt cx="5157787" cy="1093351"/>
          </a:xfrm>
        </p:grpSpPr>
        <p:sp>
          <p:nvSpPr>
            <p:cNvPr id="4" name="Rounded Rectangle 3"/>
            <p:cNvSpPr/>
            <p:nvPr/>
          </p:nvSpPr>
          <p:spPr>
            <a:xfrm>
              <a:off x="3767874" y="104096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8"/>
            <a:stretch>
              <a:fillRect/>
            </a:stretch>
          </p:blipFill>
          <p:spPr>
            <a:xfrm>
              <a:off x="4157757" y="1004670"/>
              <a:ext cx="4378019" cy="1093351"/>
            </a:xfrm>
            <a:prstGeom prst="rect">
              <a:avLst/>
            </a:prstGeom>
          </p:spPr>
        </p:pic>
      </p:grpSp>
      <p:sp>
        <p:nvSpPr>
          <p:cNvPr id="25" name="Cloud 24">
            <a:extLst>
              <a:ext uri="{FF2B5EF4-FFF2-40B4-BE49-F238E27FC236}">
                <a16:creationId xmlns:a16="http://schemas.microsoft.com/office/drawing/2014/main" id="{F208CAE6-5CF6-39B8-0CBC-B16830B2FBE8}"/>
              </a:ext>
            </a:extLst>
          </p:cNvPr>
          <p:cNvSpPr/>
          <p:nvPr/>
        </p:nvSpPr>
        <p:spPr>
          <a:xfrm>
            <a:off x="547415" y="1911204"/>
            <a:ext cx="28907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latin typeface="Cambria" panose="02040503050406030204" pitchFamily="18" charset="0"/>
                <a:ea typeface="Cambria" panose="02040503050406030204" pitchFamily="18" charset="0"/>
              </a:rPr>
              <a:t>Phi-</a:t>
            </a:r>
            <a:r>
              <a:rPr lang="vi-VN" sz="4400" dirty="0">
                <a:solidFill>
                  <a:srgbClr val="002060"/>
                </a:solidFill>
                <a:latin typeface="Cambria" panose="02040503050406030204" pitchFamily="18" charset="0"/>
                <a:ea typeface="Cambria" panose="02040503050406030204" pitchFamily="18" charset="0"/>
              </a:rPr>
              <a:t>l</a:t>
            </a:r>
            <a:r>
              <a:rPr lang="en-GB" sz="4400" dirty="0" err="1">
                <a:solidFill>
                  <a:srgbClr val="002060"/>
                </a:solidFill>
                <a:latin typeface="Cambria" panose="02040503050406030204" pitchFamily="18" charset="0"/>
                <a:ea typeface="Cambria" panose="02040503050406030204" pitchFamily="18" charset="0"/>
              </a:rPr>
              <a:t>ít</a:t>
            </a:r>
            <a:endParaRPr lang="en-GB" sz="4400" dirty="0">
              <a:solidFill>
                <a:srgbClr val="002060"/>
              </a:solidFill>
              <a:latin typeface="Cambria" panose="02040503050406030204" pitchFamily="18" charset="0"/>
              <a:ea typeface="Cambria" panose="02040503050406030204" pitchFamily="18" charset="0"/>
            </a:endParaRPr>
          </a:p>
        </p:txBody>
      </p:sp>
      <p:sp>
        <p:nvSpPr>
          <p:cNvPr id="48" name="Cloud 47">
            <a:extLst>
              <a:ext uri="{FF2B5EF4-FFF2-40B4-BE49-F238E27FC236}">
                <a16:creationId xmlns:a16="http://schemas.microsoft.com/office/drawing/2014/main" id="{E82FDEFF-A381-F555-5B9A-DEE0E2D14E84}"/>
              </a:ext>
            </a:extLst>
          </p:cNvPr>
          <p:cNvSpPr/>
          <p:nvPr/>
        </p:nvSpPr>
        <p:spPr>
          <a:xfrm>
            <a:off x="4168439" y="1801476"/>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thị</a:t>
            </a:r>
            <a:r>
              <a:rPr lang="en-GB" sz="4400" dirty="0">
                <a:solidFill>
                  <a:srgbClr val="002060"/>
                </a:solidFill>
                <a:latin typeface="Cambria" panose="02040503050406030204" pitchFamily="18" charset="0"/>
                <a:ea typeface="Cambria" panose="02040503050406030204" pitchFamily="18" charset="0"/>
              </a:rPr>
              <a:t> </a:t>
            </a:r>
            <a:r>
              <a:rPr lang="en-GB" sz="4400" dirty="0" err="1">
                <a:solidFill>
                  <a:srgbClr val="002060"/>
                </a:solidFill>
                <a:latin typeface="Cambria" panose="02040503050406030204" pitchFamily="18" charset="0"/>
                <a:ea typeface="Cambria" panose="02040503050406030204" pitchFamily="18" charset="0"/>
              </a:rPr>
              <a:t>trấn</a:t>
            </a:r>
            <a:endParaRPr lang="en-GB" sz="4400" dirty="0">
              <a:solidFill>
                <a:srgbClr val="002060"/>
              </a:solidFill>
              <a:latin typeface="Cambria" panose="02040503050406030204" pitchFamily="18" charset="0"/>
              <a:ea typeface="Cambria" panose="02040503050406030204" pitchFamily="18" charset="0"/>
            </a:endParaRPr>
          </a:p>
        </p:txBody>
      </p:sp>
      <p:sp>
        <p:nvSpPr>
          <p:cNvPr id="52" name="Cloud 51">
            <a:extLst>
              <a:ext uri="{FF2B5EF4-FFF2-40B4-BE49-F238E27FC236}">
                <a16:creationId xmlns:a16="http://schemas.microsoft.com/office/drawing/2014/main" id="{1AF47F19-EB35-B1DD-089F-5EF26DADE3CC}"/>
              </a:ext>
            </a:extLst>
          </p:cNvPr>
          <p:cNvSpPr/>
          <p:nvPr/>
        </p:nvSpPr>
        <p:spPr>
          <a:xfrm>
            <a:off x="7818121" y="1874628"/>
            <a:ext cx="3922776"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rgbClr val="002060"/>
                </a:solidFill>
                <a:latin typeface="Cambria" panose="02040503050406030204" pitchFamily="18" charset="0"/>
                <a:ea typeface="Cambria" panose="02040503050406030204" pitchFamily="18" charset="0"/>
              </a:rPr>
              <a:t>chuyện</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trò</a:t>
            </a:r>
            <a:endParaRPr lang="en-GB" sz="4000" dirty="0">
              <a:solidFill>
                <a:srgbClr val="002060"/>
              </a:solidFill>
              <a:latin typeface="Cambria" panose="02040503050406030204" pitchFamily="18" charset="0"/>
              <a:ea typeface="Cambria" panose="02040503050406030204" pitchFamily="18" charset="0"/>
            </a:endParaRPr>
          </a:p>
        </p:txBody>
      </p:sp>
      <p:sp>
        <p:nvSpPr>
          <p:cNvPr id="55" name="Cloud 54">
            <a:extLst>
              <a:ext uri="{FF2B5EF4-FFF2-40B4-BE49-F238E27FC236}">
                <a16:creationId xmlns:a16="http://schemas.microsoft.com/office/drawing/2014/main" id="{C4F54E70-5ECF-63C8-C090-43DCD960A237}"/>
              </a:ext>
            </a:extLst>
          </p:cNvPr>
          <p:cNvSpPr/>
          <p:nvPr/>
        </p:nvSpPr>
        <p:spPr>
          <a:xfrm>
            <a:off x="2495087" y="3163932"/>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Nê</a:t>
            </a:r>
            <a:r>
              <a:rPr lang="en-GB" sz="4400" dirty="0">
                <a:solidFill>
                  <a:srgbClr val="002060"/>
                </a:solidFill>
                <a:latin typeface="Cambria" panose="02040503050406030204" pitchFamily="18" charset="0"/>
                <a:ea typeface="Cambria" panose="02040503050406030204" pitchFamily="18" charset="0"/>
              </a:rPr>
              <a:t>-pan</a:t>
            </a:r>
          </a:p>
        </p:txBody>
      </p:sp>
      <p:sp>
        <p:nvSpPr>
          <p:cNvPr id="57" name="Cloud 56">
            <a:extLst>
              <a:ext uri="{FF2B5EF4-FFF2-40B4-BE49-F238E27FC236}">
                <a16:creationId xmlns:a16="http://schemas.microsoft.com/office/drawing/2014/main" id="{DE177FB7-8C0F-10CE-3E2E-3529F13690DC}"/>
              </a:ext>
            </a:extLst>
          </p:cNvPr>
          <p:cNvSpPr/>
          <p:nvPr/>
        </p:nvSpPr>
        <p:spPr>
          <a:xfrm>
            <a:off x="6683039" y="3145644"/>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vị</a:t>
            </a:r>
            <a:r>
              <a:rPr lang="en-GB" sz="4400" dirty="0">
                <a:solidFill>
                  <a:srgbClr val="002060"/>
                </a:solidFill>
                <a:latin typeface="Cambria" panose="02040503050406030204" pitchFamily="18" charset="0"/>
                <a:ea typeface="Cambria" panose="02040503050406030204" pitchFamily="18" charset="0"/>
              </a:rPr>
              <a:t> </a:t>
            </a:r>
            <a:r>
              <a:rPr lang="en-GB" sz="4400" dirty="0" err="1">
                <a:solidFill>
                  <a:srgbClr val="002060"/>
                </a:solidFill>
                <a:latin typeface="Cambria" panose="02040503050406030204" pitchFamily="18" charset="0"/>
                <a:ea typeface="Cambria" panose="02040503050406030204" pitchFamily="18" charset="0"/>
              </a:rPr>
              <a:t>trí</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0307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52" grpId="0" animBg="1"/>
      <p:bldP spid="55"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16716" y="348018"/>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77935" y="2149522"/>
            <a:ext cx="8541503" cy="3170099"/>
          </a:xfrm>
          <a:prstGeom prst="rect">
            <a:avLst/>
          </a:prstGeom>
        </p:spPr>
        <p:txBody>
          <a:bodyPr wrap="square">
            <a:spAutoFit/>
          </a:bodyPr>
          <a:lstStyle/>
          <a:p>
            <a:pPr indent="361950" algn="just"/>
            <a:r>
              <a:rPr lang="vi-VN" sz="4000" i="1" dirty="0">
                <a:solidFill>
                  <a:schemeClr val="accent5">
                    <a:lumMod val="75000"/>
                  </a:schemeClr>
                </a:solidFill>
                <a:latin typeface="Cambria" panose="02040503050406030204" pitchFamily="18" charset="0"/>
                <a:ea typeface="Cambria" panose="02040503050406030204" pitchFamily="18" charset="0"/>
              </a:rPr>
              <a:t>Vì vậy,/ để giữ gìn và phát huy tinh thần học tập cho cả gia đình,/ ông yêu cầu mỗi ngày/ ai cũng phải học được kiến thức mới,/ rồi trao đổi với nhau sau bữa tối.//</a:t>
            </a:r>
            <a:endParaRPr lang="en-GB" sz="4000" dirty="0">
              <a:solidFill>
                <a:schemeClr val="accent5">
                  <a:lumMod val="7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17227B3-F6E8-1A1A-5BA7-6607F192FEEB}"/>
              </a:ext>
            </a:extLst>
          </p:cNvPr>
          <p:cNvPicPr>
            <a:picLocks noChangeAspect="1"/>
          </p:cNvPicPr>
          <p:nvPr/>
        </p:nvPicPr>
        <p:blipFill>
          <a:blip r:embed="rId8"/>
          <a:stretch>
            <a:fillRect/>
          </a:stretch>
        </p:blipFill>
        <p:spPr>
          <a:xfrm>
            <a:off x="3440967" y="402288"/>
            <a:ext cx="5182049" cy="1097375"/>
          </a:xfrm>
          <a:prstGeom prst="rect">
            <a:avLst/>
          </a:prstGeom>
        </p:spPr>
      </p:pic>
    </p:spTree>
    <p:extLst>
      <p:ext uri="{BB962C8B-B14F-4D97-AF65-F5344CB8AC3E}">
        <p14:creationId xmlns:p14="http://schemas.microsoft.com/office/powerpoint/2010/main" val="669037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997375" y="1569492"/>
            <a:ext cx="4485588" cy="3487250"/>
            <a:chOff x="997375" y="1569492"/>
            <a:chExt cx="4485588" cy="3487250"/>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39915"/>
              <a:ext cx="4051213" cy="1384995"/>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1. </a:t>
              </a:r>
              <a:r>
                <a:rPr lang="vi-VN" sz="2800" b="0" i="0" dirty="0">
                  <a:solidFill>
                    <a:srgbClr val="000000"/>
                  </a:solidFill>
                  <a:effectLst/>
                  <a:latin typeface="Cambria" panose="02040503050406030204" pitchFamily="18" charset="0"/>
                  <a:ea typeface="Cambria" panose="02040503050406030204" pitchFamily="18" charset="0"/>
                </a:rPr>
                <a:t>Ở đoạn mở đầu của câu chuyện, Phi-lít được giới thiệu như thế nào?</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9A745789-E91C-5D9B-A852-3BDE6D265095}"/>
              </a:ext>
            </a:extLst>
          </p:cNvPr>
          <p:cNvPicPr>
            <a:picLocks noChangeAspect="1"/>
          </p:cNvPicPr>
          <p:nvPr/>
        </p:nvPicPr>
        <p:blipFill>
          <a:blip r:embed="rId10"/>
          <a:stretch>
            <a:fillRect/>
          </a:stretch>
        </p:blipFill>
        <p:spPr>
          <a:xfrm>
            <a:off x="3395247" y="182832"/>
            <a:ext cx="5182049" cy="1097375"/>
          </a:xfrm>
          <a:prstGeom prst="rect">
            <a:avLst/>
          </a:prstGeom>
        </p:spPr>
      </p:pic>
      <p:pic>
        <p:nvPicPr>
          <p:cNvPr id="20" name="Picture 19">
            <a:extLst>
              <a:ext uri="{FF2B5EF4-FFF2-40B4-BE49-F238E27FC236}">
                <a16:creationId xmlns:a16="http://schemas.microsoft.com/office/drawing/2014/main" id="{D634AE62-33A2-D5B8-A081-2932169B2EC9}"/>
              </a:ext>
            </a:extLst>
          </p:cNvPr>
          <p:cNvPicPr>
            <a:picLocks noChangeAspect="1"/>
          </p:cNvPicPr>
          <p:nvPr/>
        </p:nvPicPr>
        <p:blipFill>
          <a:blip r:embed="rId11"/>
          <a:stretch>
            <a:fillRect/>
          </a:stretch>
        </p:blipFill>
        <p:spPr>
          <a:xfrm>
            <a:off x="586169" y="4832794"/>
            <a:ext cx="3885248" cy="695101"/>
          </a:xfrm>
          <a:prstGeom prst="rect">
            <a:avLst/>
          </a:prstGeom>
        </p:spPr>
      </p:pic>
      <p:grpSp>
        <p:nvGrpSpPr>
          <p:cNvPr id="21" name="Group 20"/>
          <p:cNvGrpSpPr/>
          <p:nvPr/>
        </p:nvGrpSpPr>
        <p:grpSpPr>
          <a:xfrm>
            <a:off x="5806440" y="1801506"/>
            <a:ext cx="6108192" cy="3151097"/>
            <a:chOff x="6702246" y="1801506"/>
            <a:chExt cx="4067034" cy="3151097"/>
          </a:xfrm>
        </p:grpSpPr>
        <p:pic>
          <p:nvPicPr>
            <p:cNvPr id="26" name="Picture 25"/>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097789"/>
            </a:xfrm>
            <a:prstGeom prst="rect">
              <a:avLst/>
            </a:prstGeom>
          </p:spPr>
        </p:pic>
        <p:sp>
          <p:nvSpPr>
            <p:cNvPr id="27" name="Oval 26"/>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821424" y="2339830"/>
            <a:ext cx="4745735" cy="2308324"/>
          </a:xfrm>
          <a:prstGeom prst="rect">
            <a:avLst/>
          </a:prstGeom>
        </p:spPr>
        <p:txBody>
          <a:bodyPr wrap="square">
            <a:spAutoFit/>
          </a:bodyPr>
          <a:lstStyle/>
          <a:p>
            <a:pPr algn="ctr"/>
            <a:r>
              <a:rPr lang="vi-VN" sz="2400" dirty="0">
                <a:latin typeface="Cambria" panose="02040503050406030204" pitchFamily="18" charset="0"/>
                <a:ea typeface="Cambria" panose="02040503050406030204" pitchFamily="18" charset="0"/>
              </a:rPr>
              <a:t>Phi-lít sinh ra trong một thị trấn nhỏ sống cùng bố mẹ và anh trai có sở thích là thích đọc sách, thích nắm bắt thông tin từ mọi người; Có tố chất hăng say, nghiền ngẫm luôn tập trung lắng nghe, học hỏi.</a:t>
            </a:r>
            <a:endParaRPr lang="en-GB"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4565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37389" y="488630"/>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13" name="Group 12"/>
          <p:cNvGrpSpPr/>
          <p:nvPr/>
        </p:nvGrpSpPr>
        <p:grpSpPr>
          <a:xfrm>
            <a:off x="3469795" y="0"/>
            <a:ext cx="5157787" cy="1093351"/>
            <a:chOff x="3469795" y="0"/>
            <a:chExt cx="5157787" cy="1093351"/>
          </a:xfrm>
        </p:grpSpPr>
        <p:sp>
          <p:nvSpPr>
            <p:cNvPr id="14" name="Rounded Rectangle 3"/>
            <p:cNvSpPr/>
            <p:nvPr/>
          </p:nvSpPr>
          <p:spPr>
            <a:xfrm>
              <a:off x="3469795" y="3629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681656" y="0"/>
              <a:ext cx="4734063" cy="1034421"/>
            </a:xfrm>
            <a:prstGeom prst="rect">
              <a:avLst/>
            </a:prstGeom>
            <a:noFill/>
          </p:spPr>
          <p:txBody>
            <a:bodyPr wrap="square" lIns="72000" tIns="0" bIns="0" rtlCol="0">
              <a:noAutofit/>
            </a:bodyPr>
            <a:lstStyle/>
            <a:p>
              <a:pPr algn="ct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Trả</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lời</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câu</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hỏi</a:t>
              </a:r>
              <a:endPar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endParaRPr>
            </a:p>
          </p:txBody>
        </p:sp>
      </p:gr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1980654" y="4145167"/>
            <a:ext cx="2617038" cy="2617038"/>
          </a:xfrm>
          <a:prstGeom prst="rect">
            <a:avLst/>
          </a:prstGeom>
        </p:spPr>
      </p:pic>
      <p:grpSp>
        <p:nvGrpSpPr>
          <p:cNvPr id="3" name="Group 2"/>
          <p:cNvGrpSpPr/>
          <p:nvPr/>
        </p:nvGrpSpPr>
        <p:grpSpPr>
          <a:xfrm>
            <a:off x="716563" y="1452635"/>
            <a:ext cx="4485588" cy="3292263"/>
            <a:chOff x="997375" y="1569492"/>
            <a:chExt cx="4485588" cy="3292263"/>
          </a:xfrm>
        </p:grpSpPr>
        <p:sp>
          <p:nvSpPr>
            <p:cNvPr id="19" name="Freeform 18"/>
            <p:cNvSpPr/>
            <p:nvPr/>
          </p:nvSpPr>
          <p:spPr>
            <a:xfrm>
              <a:off x="4100689" y="3072194"/>
              <a:ext cx="257570" cy="1789561"/>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70170"/>
              <a:ext cx="4051213" cy="1569660"/>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2. Cha Phi-</a:t>
              </a:r>
              <a:r>
                <a:rPr lang="en-US" sz="3200" b="0" i="0" dirty="0" err="1">
                  <a:solidFill>
                    <a:srgbClr val="000000"/>
                  </a:solidFill>
                  <a:effectLst/>
                  <a:latin typeface="Cambria" panose="02040503050406030204" pitchFamily="18" charset="0"/>
                  <a:ea typeface="Cambria" panose="02040503050406030204" pitchFamily="18" charset="0"/>
                </a:rPr>
                <a:t>lít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yêu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sao</a:t>
              </a:r>
              <a:r>
                <a:rPr lang="en-US" sz="3200" b="0" i="0" dirty="0">
                  <a:solidFill>
                    <a:srgbClr val="000000"/>
                  </a:solidFill>
                  <a:effectLst/>
                  <a:latin typeface="Cambria" panose="02040503050406030204" pitchFamily="18" charset="0"/>
                  <a:ea typeface="Cambria" panose="02040503050406030204" pitchFamily="18" charset="0"/>
                </a:rPr>
                <a:t>?</a:t>
              </a:r>
              <a:endParaRPr lang="en-GB" sz="4400" dirty="0">
                <a:latin typeface="Cambria" panose="02040503050406030204" pitchFamily="18" charset="0"/>
                <a:ea typeface="Cambria" panose="02040503050406030204" pitchFamily="18" charset="0"/>
              </a:endParaRPr>
            </a:p>
          </p:txBody>
        </p:sp>
      </p:grpSp>
      <p:grpSp>
        <p:nvGrpSpPr>
          <p:cNvPr id="43" name="Group 42"/>
          <p:cNvGrpSpPr/>
          <p:nvPr/>
        </p:nvGrpSpPr>
        <p:grpSpPr>
          <a:xfrm>
            <a:off x="5754287" y="1952313"/>
            <a:ext cx="5694001" cy="3268911"/>
            <a:chOff x="5561441" y="4703381"/>
            <a:chExt cx="4538019" cy="1442491"/>
          </a:xfrm>
        </p:grpSpPr>
        <p:grpSp>
          <p:nvGrpSpPr>
            <p:cNvPr id="35" name="Group 34"/>
            <p:cNvGrpSpPr/>
            <p:nvPr/>
          </p:nvGrpSpPr>
          <p:grpSpPr>
            <a:xfrm>
              <a:off x="5561441" y="4703381"/>
              <a:ext cx="4538019" cy="1442491"/>
              <a:chOff x="6434909" y="1623421"/>
              <a:chExt cx="4538019" cy="1442491"/>
            </a:xfrm>
          </p:grpSpPr>
          <p:sp>
            <p:nvSpPr>
              <p:cNvPr id="36" name="Rounded Rectangle 3"/>
              <p:cNvSpPr/>
              <p:nvPr/>
            </p:nvSpPr>
            <p:spPr>
              <a:xfrm>
                <a:off x="6434909" y="1755064"/>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sp>
            <p:nvSpPr>
              <p:cNvPr id="37" name="Rounded Rectangle 3"/>
              <p:cNvSpPr/>
              <p:nvPr/>
            </p:nvSpPr>
            <p:spPr>
              <a:xfrm>
                <a:off x="6441744" y="1623421"/>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grpSp>
        <p:sp>
          <p:nvSpPr>
            <p:cNvPr id="42" name="Rectangle 41"/>
            <p:cNvSpPr/>
            <p:nvPr/>
          </p:nvSpPr>
          <p:spPr>
            <a:xfrm>
              <a:off x="5828922" y="4873854"/>
              <a:ext cx="4174272" cy="1003611"/>
            </a:xfrm>
            <a:prstGeom prst="rect">
              <a:avLst/>
            </a:prstGeom>
          </p:spPr>
          <p:txBody>
            <a:bodyPr wrap="square">
              <a:spAutoFit/>
            </a:bodyPr>
            <a:lstStyle/>
            <a:p>
              <a:pPr marL="0" marR="0" algn="just">
                <a:lnSpc>
                  <a:spcPct val="120000"/>
                </a:lnSpc>
                <a:spcBef>
                  <a:spcPts val="0"/>
                </a:spcBef>
                <a:spcAft>
                  <a:spcPts val="0"/>
                </a:spcAft>
              </a:pPr>
              <a:r>
                <a:rPr lang="nl-NL" sz="2000" dirty="0">
                  <a:solidFill>
                    <a:srgbClr val="FF0000"/>
                  </a:solidFill>
                  <a:effectLst/>
                  <a:latin typeface="Cambria" panose="02040503050406030204" pitchFamily="18" charset="0"/>
                  <a:ea typeface="Cambria" panose="02040503050406030204" pitchFamily="18" charset="0"/>
                </a:rPr>
                <a:t>Cha phi-lít yêu cầu mỗi ngày cả gia đình đều phải học được kiến thức mới, sau đó sẽ trao đổi vào sau bữa tối. Ông làm vậy bởi ông cho rằng điều đáng buồn nhất là cả ngày không học được gì, ông mong cả gia đình đều phát huy tinh thần học tập,...</a:t>
              </a:r>
              <a:endParaRPr lang="en-US" sz="20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53928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1802046" y="1809686"/>
            <a:ext cx="4737271" cy="2661730"/>
            <a:chOff x="997374" y="1425638"/>
            <a:chExt cx="4737271" cy="3828382"/>
          </a:xfrm>
        </p:grpSpPr>
        <p:sp>
          <p:nvSpPr>
            <p:cNvPr id="19" name="Freeform 18"/>
            <p:cNvSpPr/>
            <p:nvPr/>
          </p:nvSpPr>
          <p:spPr>
            <a:xfrm>
              <a:off x="3561907" y="3073706"/>
              <a:ext cx="1128966" cy="2180314"/>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4" y="1425638"/>
              <a:ext cx="4737271" cy="3631103"/>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626417" y="1661905"/>
              <a:ext cx="3217368" cy="1815882"/>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3. Em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xét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gì</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việc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đình</a:t>
              </a:r>
              <a:r>
                <a:rPr lang="en-US" sz="2800" b="0" i="0" dirty="0">
                  <a:solidFill>
                    <a:srgbClr val="000000"/>
                  </a:solidFill>
                  <a:effectLst/>
                  <a:latin typeface="Cambria" panose="02040503050406030204" pitchFamily="18" charset="0"/>
                  <a:ea typeface="Cambria" panose="02040503050406030204" pitchFamily="18" charset="0"/>
                </a:rPr>
                <a:t> Phi-</a:t>
              </a:r>
              <a:r>
                <a:rPr lang="en-US" sz="2800" b="0" i="0" dirty="0" err="1">
                  <a:solidFill>
                    <a:srgbClr val="000000"/>
                  </a:solidFill>
                  <a:effectLst/>
                  <a:latin typeface="Cambria" panose="02040503050406030204" pitchFamily="18" charset="0"/>
                  <a:ea typeface="Cambria" panose="02040503050406030204" pitchFamily="18" charset="0"/>
                </a:rPr>
                <a:t>lít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xúm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lại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bản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thế</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giới</a:t>
              </a:r>
              <a:r>
                <a:rPr lang="en-US" sz="2800" b="0" i="0" dirty="0">
                  <a:solidFill>
                    <a:srgbClr val="000000"/>
                  </a:solidFill>
                  <a:effectLst/>
                  <a:latin typeface="Cambria" panose="02040503050406030204" pitchFamily="18" charset="0"/>
                  <a:ea typeface="Cambria" panose="02040503050406030204" pitchFamily="18" charset="0"/>
                </a:rPr>
                <a:t>?</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DCDFA161-9644-585E-94FE-9C8211CF8659}"/>
              </a:ext>
            </a:extLst>
          </p:cNvPr>
          <p:cNvPicPr>
            <a:picLocks noChangeAspect="1"/>
          </p:cNvPicPr>
          <p:nvPr/>
        </p:nvPicPr>
        <p:blipFill>
          <a:blip r:embed="rId10"/>
          <a:stretch>
            <a:fillRect/>
          </a:stretch>
        </p:blipFill>
        <p:spPr>
          <a:xfrm>
            <a:off x="3770151" y="146256"/>
            <a:ext cx="5182049" cy="1097375"/>
          </a:xfrm>
          <a:prstGeom prst="rect">
            <a:avLst/>
          </a:prstGeom>
        </p:spPr>
      </p:pic>
      <p:pic>
        <p:nvPicPr>
          <p:cNvPr id="21" name="Picture 20">
            <a:extLst>
              <a:ext uri="{FF2B5EF4-FFF2-40B4-BE49-F238E27FC236}">
                <a16:creationId xmlns:a16="http://schemas.microsoft.com/office/drawing/2014/main" id="{A5F25114-F4B2-3F97-5E0C-22363BE0549B}"/>
              </a:ext>
            </a:extLst>
          </p:cNvPr>
          <p:cNvPicPr>
            <a:picLocks noChangeAspect="1"/>
          </p:cNvPicPr>
          <p:nvPr/>
        </p:nvPicPr>
        <p:blipFill>
          <a:blip r:embed="rId11"/>
          <a:stretch>
            <a:fillRect/>
          </a:stretch>
        </p:blipFill>
        <p:spPr>
          <a:xfrm>
            <a:off x="466345" y="4469511"/>
            <a:ext cx="4398264" cy="720581"/>
          </a:xfrm>
          <a:prstGeom prst="rect">
            <a:avLst/>
          </a:prstGeom>
        </p:spPr>
      </p:pic>
      <p:grpSp>
        <p:nvGrpSpPr>
          <p:cNvPr id="26" name="Group 25"/>
          <p:cNvGrpSpPr/>
          <p:nvPr/>
        </p:nvGrpSpPr>
        <p:grpSpPr>
          <a:xfrm>
            <a:off x="6051209" y="1801506"/>
            <a:ext cx="5418372" cy="4907397"/>
            <a:chOff x="6051209" y="1801506"/>
            <a:chExt cx="5418372" cy="4907397"/>
          </a:xfrm>
        </p:grpSpPr>
        <p:grpSp>
          <p:nvGrpSpPr>
            <p:cNvPr id="27" name="Group 26"/>
            <p:cNvGrpSpPr/>
            <p:nvPr/>
          </p:nvGrpSpPr>
          <p:grpSpPr>
            <a:xfrm>
              <a:off x="6051209" y="1801506"/>
              <a:ext cx="5418372" cy="4907397"/>
              <a:chOff x="6702246" y="1801506"/>
              <a:chExt cx="4067034" cy="3669855"/>
            </a:xfrm>
          </p:grpSpPr>
          <p:pic>
            <p:nvPicPr>
              <p:cNvPr id="29" name="Picture 2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3616548"/>
              </a:xfrm>
              <a:prstGeom prst="rect">
                <a:avLst/>
              </a:prstGeom>
            </p:spPr>
          </p:pic>
          <p:sp>
            <p:nvSpPr>
              <p:cNvPr id="30" name="Oval 29"/>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grpSp>
        <p:sp>
          <p:nvSpPr>
            <p:cNvPr id="28" name="Rectangle 27"/>
            <p:cNvSpPr/>
            <p:nvPr/>
          </p:nvSpPr>
          <p:spPr>
            <a:xfrm>
              <a:off x="7016740" y="2566810"/>
              <a:ext cx="4193803" cy="3108543"/>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Cả gia đình Phi-lít đều rất quan tâm đến việc học, rất thích học,... cách học của nhà </a:t>
              </a:r>
              <a:r>
                <a:rPr lang="en-US" sz="2800" dirty="0">
                  <a:latin typeface="Cambria" panose="02040503050406030204" pitchFamily="18" charset="0"/>
                  <a:ea typeface="Cambria" panose="02040503050406030204" pitchFamily="18" charset="0"/>
                </a:rPr>
                <a:t>P</a:t>
              </a:r>
              <a:r>
                <a:rPr lang="vi-VN" sz="2800" dirty="0">
                  <a:latin typeface="Cambria" panose="02040503050406030204" pitchFamily="18" charset="0"/>
                  <a:ea typeface="Cambria" panose="02040503050406030204" pitchFamily="18" charset="0"/>
                </a:rPr>
                <a:t>hi-lít cho thấy mọi kiến thức đều phải được kiểm tra, trao đổi, tìm hiểu thật kĩ lưỡng, cụ thể.</a:t>
              </a:r>
              <a:endParaRPr lang="en-GB"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43503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997374" y="1425639"/>
            <a:ext cx="4737271" cy="3631103"/>
            <a:chOff x="997374" y="1425639"/>
            <a:chExt cx="4737271" cy="3631103"/>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2" name="Rectangle 1"/>
            <p:cNvSpPr/>
            <p:nvPr/>
          </p:nvSpPr>
          <p:spPr>
            <a:xfrm>
              <a:off x="1679096" y="1780367"/>
              <a:ext cx="3217368" cy="2062103"/>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4. </a:t>
              </a:r>
              <a:r>
                <a:rPr lang="vi-VN" sz="3200" b="0" i="0" dirty="0">
                  <a:solidFill>
                    <a:srgbClr val="000000"/>
                  </a:solidFill>
                  <a:effectLst/>
                  <a:latin typeface="Cambria" panose="02040503050406030204" pitchFamily="18" charset="0"/>
                  <a:ea typeface="Cambria" panose="02040503050406030204" pitchFamily="18" charset="0"/>
                </a:rPr>
                <a:t>Phương pháp học tập của gia đình mang lại lợi ích gì cho Phi-lít?</a:t>
              </a:r>
              <a:endParaRPr lang="en-GB" sz="3200" dirty="0">
                <a:latin typeface="Cambria" panose="02040503050406030204" pitchFamily="18" charset="0"/>
                <a:ea typeface="Cambria" panose="02040503050406030204" pitchFamily="18" charset="0"/>
              </a:endParaRPr>
            </a:p>
          </p:txBody>
        </p:sp>
      </p:grpSp>
      <p:grpSp>
        <p:nvGrpSpPr>
          <p:cNvPr id="4" name="Group 3"/>
          <p:cNvGrpSpPr/>
          <p:nvPr/>
        </p:nvGrpSpPr>
        <p:grpSpPr>
          <a:xfrm>
            <a:off x="6045839" y="1505553"/>
            <a:ext cx="5615654" cy="4474623"/>
            <a:chOff x="6045839" y="1505553"/>
            <a:chExt cx="5615654" cy="5203350"/>
          </a:xfrm>
        </p:grpSpPr>
        <p:grpSp>
          <p:nvGrpSpPr>
            <p:cNvPr id="25" name="Group 24"/>
            <p:cNvGrpSpPr/>
            <p:nvPr/>
          </p:nvGrpSpPr>
          <p:grpSpPr>
            <a:xfrm>
              <a:off x="6045839" y="1505553"/>
              <a:ext cx="5615654" cy="5203350"/>
              <a:chOff x="6702246" y="1801506"/>
              <a:chExt cx="4067034" cy="3598309"/>
            </a:xfrm>
          </p:grpSpPr>
          <p:pic>
            <p:nvPicPr>
              <p:cNvPr id="22" name="Picture 21"/>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54500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grpSp>
        <p:sp>
          <p:nvSpPr>
            <p:cNvPr id="24" name="Rectangle 23"/>
            <p:cNvSpPr/>
            <p:nvPr/>
          </p:nvSpPr>
          <p:spPr>
            <a:xfrm>
              <a:off x="7078502" y="2231662"/>
              <a:ext cx="4090370" cy="3046988"/>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VD: Phương pháp đó giúp cho Phi-lít biết được nhiều kiến thức mới mỗi ngày, phát triển trí tuệ của mình,…</a:t>
              </a:r>
              <a:endParaRPr lang="en-GB" sz="4800" b="1" dirty="0">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a16="http://schemas.microsoft.com/office/drawing/2014/main" id="{6F5052BC-9545-EDE8-D2FC-ED538C57882B}"/>
              </a:ext>
            </a:extLst>
          </p:cNvPr>
          <p:cNvPicPr>
            <a:picLocks noChangeAspect="1"/>
          </p:cNvPicPr>
          <p:nvPr/>
        </p:nvPicPr>
        <p:blipFill>
          <a:blip r:embed="rId13"/>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3862336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06688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1258</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UVF Fiolex Girls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HTTA2</Manager>
  <Company>Măng Non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Tiếng Việt</dc:subject>
  <dc:creator>Hương;thảo</dc:creator>
  <cp:keywords>HTTA2</cp:keywords>
  <dc:description>HTTA2</dc:description>
  <cp:lastModifiedBy>Cúc Lê</cp:lastModifiedBy>
  <cp:revision>24</cp:revision>
  <dcterms:created xsi:type="dcterms:W3CDTF">2022-08-25T14:39:19Z</dcterms:created>
  <dcterms:modified xsi:type="dcterms:W3CDTF">2025-01-07T08:14:46Z</dcterms:modified>
  <cp:category>HTTA2</cp:category>
  <cp:version>HTTA2</cp:version>
</cp:coreProperties>
</file>