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81" r:id="rId2"/>
  </p:sldMasterIdLst>
  <p:notesMasterIdLst>
    <p:notesMasterId r:id="rId22"/>
  </p:notesMasterIdLst>
  <p:sldIdLst>
    <p:sldId id="257" r:id="rId3"/>
    <p:sldId id="271" r:id="rId4"/>
    <p:sldId id="288" r:id="rId5"/>
    <p:sldId id="260" r:id="rId6"/>
    <p:sldId id="284" r:id="rId7"/>
    <p:sldId id="286" r:id="rId8"/>
    <p:sldId id="278" r:id="rId9"/>
    <p:sldId id="275" r:id="rId10"/>
    <p:sldId id="287" r:id="rId11"/>
    <p:sldId id="289" r:id="rId12"/>
    <p:sldId id="290" r:id="rId13"/>
    <p:sldId id="291" r:id="rId14"/>
    <p:sldId id="292" r:id="rId15"/>
    <p:sldId id="293" r:id="rId16"/>
    <p:sldId id="294" r:id="rId17"/>
    <p:sldId id="299" r:id="rId18"/>
    <p:sldId id="295" r:id="rId19"/>
    <p:sldId id="296" r:id="rId20"/>
    <p:sldId id="29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53E80-6456-469F-B383-FFDA1AA3712D}"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F73BD-78C1-44E5-8F93-3F79E0506BED}" type="slidenum">
              <a:rPr lang="en-US" smtClean="0"/>
              <a:t>‹#›</a:t>
            </a:fld>
            <a:endParaRPr lang="en-US"/>
          </a:p>
        </p:txBody>
      </p:sp>
    </p:spTree>
    <p:extLst>
      <p:ext uri="{BB962C8B-B14F-4D97-AF65-F5344CB8AC3E}">
        <p14:creationId xmlns:p14="http://schemas.microsoft.com/office/powerpoint/2010/main" val="93800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5561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0751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2744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267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02524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45371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0177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0288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34656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57339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921840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8AE6BD-C4C9-4EC9-A9B3-FE42EF4571DE}"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77657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8AE6BD-C4C9-4EC9-A9B3-FE42EF4571DE}"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90366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AE6BD-C4C9-4EC9-A9B3-FE42EF4571DE}"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33477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72589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61494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17597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4191B-CD2C-4B23-B3F4-16C46FE7C754}"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382C-C1B4-4D9C-B7C9-B084F29E90B7}" type="slidenum">
              <a:rPr lang="en-US" smtClean="0"/>
              <a:t>‹#›</a:t>
            </a:fld>
            <a:endParaRPr lang="en-US"/>
          </a:p>
        </p:txBody>
      </p:sp>
    </p:spTree>
    <p:extLst>
      <p:ext uri="{BB962C8B-B14F-4D97-AF65-F5344CB8AC3E}">
        <p14:creationId xmlns:p14="http://schemas.microsoft.com/office/powerpoint/2010/main" val="105213098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4191B-CD2C-4B23-B3F4-16C46FE7C754}"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382C-C1B4-4D9C-B7C9-B084F29E90B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90980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4191B-CD2C-4B23-B3F4-16C46FE7C754}"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382C-C1B4-4D9C-B7C9-B084F29E90B7}" type="slidenum">
              <a:rPr lang="en-US" smtClean="0"/>
              <a:t>‹#›</a:t>
            </a:fld>
            <a:endParaRPr lang="en-US"/>
          </a:p>
        </p:txBody>
      </p:sp>
    </p:spTree>
    <p:extLst>
      <p:ext uri="{BB962C8B-B14F-4D97-AF65-F5344CB8AC3E}">
        <p14:creationId xmlns:p14="http://schemas.microsoft.com/office/powerpoint/2010/main" val="28906791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4191B-CD2C-4B23-B3F4-16C46FE7C754}"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382C-C1B4-4D9C-B7C9-B084F29E90B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8923114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54191B-CD2C-4B23-B3F4-16C46FE7C754}"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6382C-C1B4-4D9C-B7C9-B084F29E90B7}" type="slidenum">
              <a:rPr lang="en-US" smtClean="0"/>
              <a:t>‹#›</a:t>
            </a:fld>
            <a:endParaRPr lang="en-US"/>
          </a:p>
        </p:txBody>
      </p:sp>
    </p:spTree>
    <p:extLst>
      <p:ext uri="{BB962C8B-B14F-4D97-AF65-F5344CB8AC3E}">
        <p14:creationId xmlns:p14="http://schemas.microsoft.com/office/powerpoint/2010/main" val="178792807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826254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274845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94847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7092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98364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12203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4016937053"/>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4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92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4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3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88684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1063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31509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824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2569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1/2/2025</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9796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1/2/2025</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2494731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8AE6BD-C4C9-4EC9-A9B3-FE42EF4571DE}" type="datetimeFigureOut">
              <a:rPr lang="en-US" smtClean="0"/>
              <a:t>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65090805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733" r:id="rId21"/>
    <p:sldLayoutId id="2147483732" r:id="rId22"/>
    <p:sldLayoutId id="2147483731" r:id="rId23"/>
    <p:sldLayoutId id="2147483735" r:id="rId24"/>
    <p:sldLayoutId id="2147483734" r:id="rId2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59.sv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30.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53.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7889" y="582671"/>
            <a:ext cx="8583185" cy="4683810"/>
          </a:xfrm>
          <a:prstGeom prst="rect">
            <a:avLst/>
          </a:prstGeom>
        </p:spPr>
      </p:pic>
      <p:pic>
        <p:nvPicPr>
          <p:cNvPr id="16" name="图片 15"/>
          <p:cNvPicPr>
            <a:picLocks noChangeAspect="1"/>
          </p:cNvPicPr>
          <p:nvPr/>
        </p:nvPicPr>
        <p:blipFill>
          <a:blip r:embed="rId4"/>
          <a:stretch>
            <a:fillRect/>
          </a:stretch>
        </p:blipFill>
        <p:spPr>
          <a:xfrm>
            <a:off x="390496" y="379333"/>
            <a:ext cx="2505673" cy="2450804"/>
          </a:xfrm>
          <a:prstGeom prst="rect">
            <a:avLst/>
          </a:prstGeom>
        </p:spPr>
      </p:pic>
      <p:pic>
        <p:nvPicPr>
          <p:cNvPr id="22" name="图片 21"/>
          <p:cNvPicPr>
            <a:picLocks noChangeAspect="1"/>
          </p:cNvPicPr>
          <p:nvPr/>
        </p:nvPicPr>
        <p:blipFill>
          <a:blip r:embed="rId5"/>
          <a:stretch>
            <a:fillRect/>
          </a:stretch>
        </p:blipFill>
        <p:spPr>
          <a:xfrm>
            <a:off x="7400129" y="-27999"/>
            <a:ext cx="4791871" cy="2261812"/>
          </a:xfrm>
          <a:prstGeom prst="rect">
            <a:avLst/>
          </a:prstGeom>
        </p:spPr>
      </p:pic>
      <p:pic>
        <p:nvPicPr>
          <p:cNvPr id="3" name="Picture 2">
            <a:extLst>
              <a:ext uri="{FF2B5EF4-FFF2-40B4-BE49-F238E27FC236}">
                <a16:creationId xmlns:a16="http://schemas.microsoft.com/office/drawing/2014/main" id="{EAEC2ACF-81A4-79E0-112D-E91F6A8A57B9}"/>
              </a:ext>
            </a:extLst>
          </p:cNvPr>
          <p:cNvPicPr>
            <a:picLocks noChangeAspect="1"/>
          </p:cNvPicPr>
          <p:nvPr/>
        </p:nvPicPr>
        <p:blipFill>
          <a:blip r:embed="rId6"/>
          <a:stretch>
            <a:fillRect/>
          </a:stretch>
        </p:blipFill>
        <p:spPr>
          <a:xfrm>
            <a:off x="4799456" y="1562566"/>
            <a:ext cx="2938527" cy="969348"/>
          </a:xfrm>
          <a:prstGeom prst="rect">
            <a:avLst/>
          </a:prstGeom>
        </p:spPr>
      </p:pic>
      <p:pic>
        <p:nvPicPr>
          <p:cNvPr id="4" name="Picture 3">
            <a:extLst>
              <a:ext uri="{FF2B5EF4-FFF2-40B4-BE49-F238E27FC236}">
                <a16:creationId xmlns:a16="http://schemas.microsoft.com/office/drawing/2014/main" id="{CAFA3719-13C8-C0DA-06AA-404F97BF4A13}"/>
              </a:ext>
            </a:extLst>
          </p:cNvPr>
          <p:cNvPicPr>
            <a:picLocks noChangeAspect="1"/>
          </p:cNvPicPr>
          <p:nvPr/>
        </p:nvPicPr>
        <p:blipFill>
          <a:blip r:embed="rId7"/>
          <a:stretch>
            <a:fillRect/>
          </a:stretch>
        </p:blipFill>
        <p:spPr>
          <a:xfrm>
            <a:off x="455077" y="1013905"/>
            <a:ext cx="2097206" cy="1457070"/>
          </a:xfrm>
          <a:prstGeom prst="rect">
            <a:avLst/>
          </a:prstGeom>
        </p:spPr>
      </p:pic>
      <p:pic>
        <p:nvPicPr>
          <p:cNvPr id="12" name="Picture 11">
            <a:extLst>
              <a:ext uri="{FF2B5EF4-FFF2-40B4-BE49-F238E27FC236}">
                <a16:creationId xmlns:a16="http://schemas.microsoft.com/office/drawing/2014/main" id="{A30D30C8-1F17-FA24-6D36-5AD909304D79}"/>
              </a:ext>
            </a:extLst>
          </p:cNvPr>
          <p:cNvPicPr>
            <a:picLocks noChangeAspect="1"/>
          </p:cNvPicPr>
          <p:nvPr/>
        </p:nvPicPr>
        <p:blipFill>
          <a:blip r:embed="rId8"/>
          <a:stretch>
            <a:fillRect/>
          </a:stretch>
        </p:blipFill>
        <p:spPr>
          <a:xfrm rot="177214">
            <a:off x="2472634" y="1921098"/>
            <a:ext cx="7145131" cy="3645724"/>
          </a:xfrm>
          <a:prstGeom prst="rect">
            <a:avLst/>
          </a:prstGeom>
        </p:spPr>
      </p:pic>
    </p:spTree>
    <p:extLst>
      <p:ext uri="{BB962C8B-B14F-4D97-AF65-F5344CB8AC3E}">
        <p14:creationId xmlns:p14="http://schemas.microsoft.com/office/powerpoint/2010/main" val="3099012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616C61C-6D90-88D9-8B64-FC31DE3F33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323381"/>
            <a:ext cx="10987789" cy="1515579"/>
          </a:xfrm>
          <a:prstGeom prst="rect">
            <a:avLst/>
          </a:prstGeom>
        </p:spPr>
      </p:pic>
      <p:pic>
        <p:nvPicPr>
          <p:cNvPr id="3"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id="{868A9EA2-B5B1-9CB9-C0E7-4A7EC8CA62C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97724" y="61924"/>
            <a:ext cx="1046593" cy="1558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FE4F85-7261-EB9D-CDF7-709702132EBE}"/>
              </a:ext>
            </a:extLst>
          </p:cNvPr>
          <p:cNvSpPr txBox="1"/>
          <p:nvPr/>
        </p:nvSpPr>
        <p:spPr>
          <a:xfrm>
            <a:off x="1346434" y="427621"/>
            <a:ext cx="9870206" cy="1077218"/>
          </a:xfrm>
          <a:prstGeom prst="rect">
            <a:avLst/>
          </a:prstGeom>
          <a:noFill/>
        </p:spPr>
        <p:txBody>
          <a:bodyPr wrap="square" rtlCol="0">
            <a:spAutoFit/>
          </a:bodyPr>
          <a:lstStyle/>
          <a:p>
            <a:pPr algn="just"/>
            <a:r>
              <a:rPr lang="vi-VN" sz="3200" b="1" dirty="0">
                <a:latin typeface="Calibri" panose="020F0502020204030204" pitchFamily="34" charset="0"/>
                <a:cs typeface="Calibri" panose="020F0502020204030204" pitchFamily="34" charset="0"/>
              </a:rPr>
              <a:t>Những chi tiết nào cho biết ngay từ nhỏ, Giô-an Rô-linh đã có tri tưởng tượng rất phong phú?</a:t>
            </a:r>
          </a:p>
        </p:txBody>
      </p:sp>
      <p:sp>
        <p:nvSpPr>
          <p:cNvPr id="5" name="TextBox 4">
            <a:extLst>
              <a:ext uri="{FF2B5EF4-FFF2-40B4-BE49-F238E27FC236}">
                <a16:creationId xmlns:a16="http://schemas.microsoft.com/office/drawing/2014/main" id="{B161F81D-D2A3-1BDB-D8E2-FFCD639F9A7C}"/>
              </a:ext>
            </a:extLst>
          </p:cNvPr>
          <p:cNvSpPr txBox="1"/>
          <p:nvPr/>
        </p:nvSpPr>
        <p:spPr>
          <a:xfrm>
            <a:off x="1320800" y="2235200"/>
            <a:ext cx="9865360" cy="2862322"/>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Giô-an Rô-linh </a:t>
            </a:r>
            <a:r>
              <a:rPr lang="en-US" sz="3600" b="1" dirty="0">
                <a:solidFill>
                  <a:srgbClr val="FF0000"/>
                </a:solidFill>
                <a:latin typeface="Calibri" panose="020F0502020204030204" pitchFamily="34" charset="0"/>
                <a:cs typeface="Calibri" panose="020F0502020204030204" pitchFamily="34" charset="0"/>
              </a:rPr>
              <a:t>n</a:t>
            </a:r>
            <a:r>
              <a:rPr lang="vi-VN" sz="3600" b="1" dirty="0">
                <a:solidFill>
                  <a:srgbClr val="FF0000"/>
                </a:solidFill>
                <a:latin typeface="Calibri" panose="020F0502020204030204" pitchFamily="34" charset="0"/>
                <a:cs typeface="Calibri" panose="020F0502020204030204" pitchFamily="34" charset="0"/>
              </a:rPr>
              <a:t>ghĩ ra những chuyện khác nhau và k</a:t>
            </a:r>
            <a:r>
              <a:rPr lang="en-US" sz="3600" b="1" dirty="0">
                <a:solidFill>
                  <a:srgbClr val="FF0000"/>
                </a:solidFill>
                <a:latin typeface="Calibri" panose="020F0502020204030204" pitchFamily="34" charset="0"/>
                <a:cs typeface="Calibri" panose="020F0502020204030204" pitchFamily="34" charset="0"/>
              </a:rPr>
              <a:t>ể</a:t>
            </a:r>
            <a:r>
              <a:rPr lang="vi-VN" sz="3600" b="1" dirty="0">
                <a:solidFill>
                  <a:srgbClr val="FF0000"/>
                </a:solidFill>
                <a:latin typeface="Calibri" panose="020F0502020204030204" pitchFamily="34" charset="0"/>
                <a:cs typeface="Calibri" panose="020F0502020204030204" pitchFamily="34" charset="0"/>
              </a:rPr>
              <a:t> cho em nghe; Chỉ cần nhìn thấy 1 chú thỏ là một câu chuyện mới nảy ra trong đầu. Chỉ là một câu chuyện, nhưng mỗi lần k</a:t>
            </a:r>
            <a:r>
              <a:rPr lang="en-US" sz="3600" b="1" dirty="0">
                <a:solidFill>
                  <a:srgbClr val="FF0000"/>
                </a:solidFill>
                <a:latin typeface="Calibri" panose="020F0502020204030204" pitchFamily="34" charset="0"/>
                <a:cs typeface="Calibri" panose="020F0502020204030204" pitchFamily="34" charset="0"/>
              </a:rPr>
              <a:t>ể</a:t>
            </a:r>
            <a:r>
              <a:rPr lang="vi-VN" sz="3600" b="1" dirty="0">
                <a:solidFill>
                  <a:srgbClr val="FF0000"/>
                </a:solidFill>
                <a:latin typeface="Calibri" panose="020F0502020204030204" pitchFamily="34" charset="0"/>
                <a:cs typeface="Calibri" panose="020F0502020204030204" pitchFamily="34" charset="0"/>
              </a:rPr>
              <a:t>, cô bé lại thay đ</a:t>
            </a:r>
            <a:r>
              <a:rPr lang="en-US" sz="3600" b="1" dirty="0">
                <a:solidFill>
                  <a:srgbClr val="FF0000"/>
                </a:solidFill>
                <a:latin typeface="Calibri" panose="020F0502020204030204" pitchFamily="34" charset="0"/>
                <a:cs typeface="Calibri" panose="020F0502020204030204" pitchFamily="34" charset="0"/>
              </a:rPr>
              <a:t>ổ</a:t>
            </a:r>
            <a:r>
              <a:rPr lang="vi-VN" sz="3600" b="1" dirty="0">
                <a:solidFill>
                  <a:srgbClr val="FF0000"/>
                </a:solidFill>
                <a:latin typeface="Calibri" panose="020F0502020204030204" pitchFamily="34" charset="0"/>
                <a:cs typeface="Calibri" panose="020F0502020204030204" pitchFamily="34" charset="0"/>
              </a:rPr>
              <a:t>i các chi tiết của chuyện.</a:t>
            </a:r>
            <a:endParaRPr lang="vi-VN" sz="2800" b="1"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962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F7BE0ED-42E3-CF06-A72A-746E896FD0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594360"/>
          </a:xfrm>
          <a:prstGeom prst="rect">
            <a:avLst/>
          </a:prstGeom>
        </p:spPr>
      </p:pic>
      <p:sp>
        <p:nvSpPr>
          <p:cNvPr id="3" name="TextBox 2">
            <a:extLst>
              <a:ext uri="{FF2B5EF4-FFF2-40B4-BE49-F238E27FC236}">
                <a16:creationId xmlns:a16="http://schemas.microsoft.com/office/drawing/2014/main" id="{F0CF4401-DB56-C42F-A687-53FE77317F28}"/>
              </a:ext>
            </a:extLst>
          </p:cNvPr>
          <p:cNvSpPr txBox="1"/>
          <p:nvPr/>
        </p:nvSpPr>
        <p:spPr>
          <a:xfrm>
            <a:off x="1384263" y="385643"/>
            <a:ext cx="9608857" cy="1015663"/>
          </a:xfrm>
          <a:prstGeom prst="rect">
            <a:avLst/>
          </a:prstGeom>
          <a:noFill/>
        </p:spPr>
        <p:txBody>
          <a:bodyPr wrap="square" rtlCol="0">
            <a:spAutoFit/>
          </a:bodyPr>
          <a:lstStyle/>
          <a:p>
            <a:pPr lvl="0" algn="ctr">
              <a:buClrTx/>
              <a:defRPr/>
            </a:pPr>
            <a:r>
              <a:rPr lang="vi-VN" sz="3000" b="1" dirty="0">
                <a:latin typeface="Calibri" panose="020F0502020204030204" pitchFamily="34" charset="0"/>
                <a:cs typeface="Calibri" panose="020F0502020204030204" pitchFamily="34" charset="0"/>
              </a:rPr>
              <a:t>Cô bé Giô-an Rô-inh đã ấp ủ ước mơ trở thành nhà văn từ khi nào? Bằng cách nào cô thực hiện ước mơ của mình?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2" descr="Clip nghệ thuật số - số 2 png tải về - Miễn phí trong suốt Khu Vực png Tải  về.">
            <a:extLst>
              <a:ext uri="{FF2B5EF4-FFF2-40B4-BE49-F238E27FC236}">
                <a16:creationId xmlns:a16="http://schemas.microsoft.com/office/drawing/2014/main" id="{78938930-F892-9D6B-0E9A-D6B3874DFC9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F23478-7E01-72D4-A2C5-1F8986CFE387}"/>
              </a:ext>
            </a:extLst>
          </p:cNvPr>
          <p:cNvSpPr txBox="1"/>
          <p:nvPr/>
        </p:nvSpPr>
        <p:spPr>
          <a:xfrm>
            <a:off x="1290320" y="2042160"/>
            <a:ext cx="9550400" cy="3046988"/>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Kể từ khi kể chuyện cho em gái nghe, mỗi lần kể, câu chuyện lại được cô bé tưởng tượng theo một cách khác nhau nên bị người em phản đối vì không giống với câu chuyện đã kể lần trước. Cô bé thực hiện ước mơ bằng cách hễ nghĩ ra một câu chuyện thì phải viết lại ngay vào một cuốn sách.</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57334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DBA0BBF-38DE-5111-9696-66255E55AE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6" name="TextBox 5">
            <a:extLst>
              <a:ext uri="{FF2B5EF4-FFF2-40B4-BE49-F238E27FC236}">
                <a16:creationId xmlns:a16="http://schemas.microsoft.com/office/drawing/2014/main" id="{C0BF2276-38EA-DF4F-BC9C-7EB082D632AE}"/>
              </a:ext>
            </a:extLst>
          </p:cNvPr>
          <p:cNvSpPr txBox="1"/>
          <p:nvPr/>
        </p:nvSpPr>
        <p:spPr>
          <a:xfrm>
            <a:off x="1252183" y="336650"/>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Ý tưởng về nhân vật Ha-ri Pót-tơ và câu chuyện kì thú được hình thành trong tình huống nào?</a:t>
            </a:r>
          </a:p>
        </p:txBody>
      </p:sp>
      <p:pic>
        <p:nvPicPr>
          <p:cNvPr id="7" name="Picture 2" descr="Mua Miếng Sứ Trang Trí In Hình Những Con Số Ngộ Nghĩnh Đáng Yêu - Mẫu008 |  Tiki">
            <a:extLst>
              <a:ext uri="{FF2B5EF4-FFF2-40B4-BE49-F238E27FC236}">
                <a16:creationId xmlns:a16="http://schemas.microsoft.com/office/drawing/2014/main" id="{6089D3D6-E9E9-95C5-E826-EAD98D76A1C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9750" y1="24500" x2="49750" y2="24500"/>
                        <a14:backgroundMark x1="69500" y1="37500" x2="69500" y2="37500"/>
                        <a14:backgroundMark x1="73250" y1="41750" x2="78500" y2="59250"/>
                        <a14:backgroundMark x1="27250" y1="39500" x2="29000" y2="57500"/>
                        <a14:backgroundMark x1="40750" y1="51250" x2="40750" y2="51250"/>
                        <a14:backgroundMark x1="42750" y1="51750" x2="47750" y2="63000"/>
                        <a14:backgroundMark x1="50250" y1="40250" x2="50250" y2="42500"/>
                        <a14:backgroundMark x1="27750" y1="69750" x2="36750" y2="81500"/>
                      </a14:backgroundRemoval>
                    </a14:imgEffect>
                  </a14:imgLayer>
                </a14:imgProps>
              </a:ext>
              <a:ext uri="{28A0092B-C50C-407E-A947-70E740481C1C}">
                <a14:useLocalDpi xmlns:a14="http://schemas.microsoft.com/office/drawing/2010/main" val="0"/>
              </a:ext>
            </a:extLst>
          </a:blip>
          <a:srcRect l="20915" t="22832" r="18166" b="6484"/>
          <a:stretch/>
        </p:blipFill>
        <p:spPr bwMode="auto">
          <a:xfrm>
            <a:off x="0" y="334843"/>
            <a:ext cx="1657192" cy="19228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6F4179-3D9C-C084-5CAA-DAA2C55C22FF}"/>
              </a:ext>
            </a:extLst>
          </p:cNvPr>
          <p:cNvSpPr txBox="1"/>
          <p:nvPr/>
        </p:nvSpPr>
        <p:spPr>
          <a:xfrm>
            <a:off x="1117600" y="2214880"/>
            <a:ext cx="10129520" cy="3970318"/>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Ý tưởng về nhân vật Ha-ri Pót-tơ được hình thành trong một lần nhà văn ngồi trên tàu đi làm. Khi nhìn ra cửa s</a:t>
            </a:r>
            <a:r>
              <a:rPr lang="en-US" sz="3600" b="1" dirty="0">
                <a:solidFill>
                  <a:srgbClr val="FF0000"/>
                </a:solidFill>
                <a:latin typeface="Calibri" panose="020F0502020204030204" pitchFamily="34" charset="0"/>
                <a:cs typeface="Calibri" panose="020F0502020204030204" pitchFamily="34" charset="0"/>
              </a:rPr>
              <a:t>ổ</a:t>
            </a:r>
            <a:r>
              <a:rPr lang="vi-VN" sz="3600" b="1" dirty="0">
                <a:solidFill>
                  <a:srgbClr val="FF0000"/>
                </a:solidFill>
                <a:latin typeface="Calibri" panose="020F0502020204030204" pitchFamily="34" charset="0"/>
                <a:cs typeface="Calibri" panose="020F0502020204030204" pitchFamily="34" charset="0"/>
              </a:rPr>
              <a:t> toa tàu, bất chợt nhà văn nghĩ đến một cậu bé có vết sẹo hình tia chớp trên trán cùng cặp kính cận tròn xoe. Thế là cả một thế giới ph</a:t>
            </a:r>
            <a:r>
              <a:rPr lang="en-US" sz="3600" b="1" dirty="0">
                <a:solidFill>
                  <a:srgbClr val="FF0000"/>
                </a:solidFill>
                <a:latin typeface="Calibri" panose="020F0502020204030204" pitchFamily="34" charset="0"/>
                <a:cs typeface="Calibri" panose="020F0502020204030204" pitchFamily="34" charset="0"/>
              </a:rPr>
              <a:t>é</a:t>
            </a:r>
            <a:r>
              <a:rPr lang="vi-VN" sz="3600" b="1" dirty="0">
                <a:solidFill>
                  <a:srgbClr val="FF0000"/>
                </a:solidFill>
                <a:latin typeface="Calibri" panose="020F0502020204030204" pitchFamily="34" charset="0"/>
                <a:cs typeface="Calibri" panose="020F0502020204030204" pitchFamily="34" charset="0"/>
              </a:rPr>
              <a:t>p thuật hiện ra với những điều liên quan đến cậu bé: ngôi trường, bạn bè,...</a:t>
            </a:r>
          </a:p>
        </p:txBody>
      </p:sp>
    </p:spTree>
    <p:extLst>
      <p:ext uri="{BB962C8B-B14F-4D97-AF65-F5344CB8AC3E}">
        <p14:creationId xmlns:p14="http://schemas.microsoft.com/office/powerpoint/2010/main" val="1182252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7FF3EC9-C288-E032-8ED5-044BD0D911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E61C79B2-B983-FBD0-CA5E-6DC19BD13C67}"/>
              </a:ext>
            </a:extLst>
          </p:cNvPr>
          <p:cNvSpPr txBox="1"/>
          <p:nvPr/>
        </p:nvSpPr>
        <p:spPr>
          <a:xfrm>
            <a:off x="1288130" y="391341"/>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Câu chuyện Ha-ri Pót-tơ và hòn đá phù thuỷ được đón nhận như thế nào?</a:t>
            </a:r>
            <a:endParaRPr lang="en-US" sz="3600" b="1" dirty="0">
              <a:latin typeface="Calibri" panose="020F0502020204030204" pitchFamily="34" charset="0"/>
              <a:cs typeface="Calibri" panose="020F0502020204030204" pitchFamily="34" charset="0"/>
            </a:endParaRPr>
          </a:p>
        </p:txBody>
      </p:sp>
      <p:pic>
        <p:nvPicPr>
          <p:cNvPr id="4"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id="{AB609268-1BD5-25DD-EDCC-4ABB4E570B4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21714" y="354920"/>
            <a:ext cx="1351486" cy="1351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52854D-F0CD-E3DD-85C9-A9FFD2E59662}"/>
              </a:ext>
            </a:extLst>
          </p:cNvPr>
          <p:cNvSpPr txBox="1"/>
          <p:nvPr/>
        </p:nvSpPr>
        <p:spPr>
          <a:xfrm>
            <a:off x="1056640" y="2407920"/>
            <a:ext cx="10129520" cy="1938992"/>
          </a:xfrm>
          <a:prstGeom prst="rect">
            <a:avLst/>
          </a:prstGeom>
          <a:noFill/>
        </p:spPr>
        <p:txBody>
          <a:bodyPr wrap="square" rtlCol="0">
            <a:spAutoFit/>
          </a:bodyPr>
          <a:lstStyle/>
          <a:p>
            <a:pPr algn="just">
              <a:spcAft>
                <a:spcPts val="500"/>
              </a:spcAft>
            </a:pPr>
            <a:r>
              <a:rPr lang="en-US" sz="4000" b="1" dirty="0">
                <a:solidFill>
                  <a:srgbClr val="FF0000"/>
                </a:solidFill>
                <a:latin typeface="Calibri" panose="020F0502020204030204" pitchFamily="34" charset="0"/>
                <a:cs typeface="Calibri" panose="020F0502020204030204" pitchFamily="34" charset="0"/>
              </a:rPr>
              <a:t>   </a:t>
            </a:r>
            <a:r>
              <a:rPr lang="vi-VN" sz="4000" b="1" dirty="0">
                <a:solidFill>
                  <a:srgbClr val="FF0000"/>
                </a:solidFill>
                <a:latin typeface="Calibri" panose="020F0502020204030204" pitchFamily="34" charset="0"/>
                <a:cs typeface="Calibri" panose="020F0502020204030204" pitchFamily="34" charset="0"/>
              </a:rPr>
              <a:t>Câu chuyện Ha-ri Pót-tơ và hòn đá phù thuỷ đã thu hút sự chú ý của rất nhiều trẻ em trên toàn th</a:t>
            </a:r>
            <a:r>
              <a:rPr lang="en-US" sz="4000" b="1" dirty="0">
                <a:solidFill>
                  <a:srgbClr val="FF0000"/>
                </a:solidFill>
                <a:latin typeface="Calibri" panose="020F0502020204030204" pitchFamily="34" charset="0"/>
                <a:cs typeface="Calibri" panose="020F0502020204030204" pitchFamily="34" charset="0"/>
              </a:rPr>
              <a:t>ế</a:t>
            </a:r>
            <a:r>
              <a:rPr lang="vi-VN" sz="4000" b="1" dirty="0">
                <a:solidFill>
                  <a:srgbClr val="FF0000"/>
                </a:solidFill>
                <a:latin typeface="Calibri" panose="020F0502020204030204" pitchFamily="34" charset="0"/>
                <a:cs typeface="Calibri" panose="020F0502020204030204" pitchFamily="34" charset="0"/>
              </a:rPr>
              <a:t> giới.</a:t>
            </a:r>
          </a:p>
        </p:txBody>
      </p:sp>
    </p:spTree>
    <p:extLst>
      <p:ext uri="{BB962C8B-B14F-4D97-AF65-F5344CB8AC3E}">
        <p14:creationId xmlns:p14="http://schemas.microsoft.com/office/powerpoint/2010/main" val="66044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ECCD3D-A317-B70E-AE5A-69EF6F277890}"/>
              </a:ext>
            </a:extLst>
          </p:cNvPr>
          <p:cNvGrpSpPr/>
          <p:nvPr/>
        </p:nvGrpSpPr>
        <p:grpSpPr>
          <a:xfrm>
            <a:off x="699501" y="389295"/>
            <a:ext cx="10852419" cy="1388705"/>
            <a:chOff x="699501" y="389295"/>
            <a:chExt cx="10852419" cy="1388705"/>
          </a:xfrm>
        </p:grpSpPr>
        <p:sp>
          <p:nvSpPr>
            <p:cNvPr id="3" name="Rectangle: Rounded Corners 8">
              <a:extLst>
                <a:ext uri="{FF2B5EF4-FFF2-40B4-BE49-F238E27FC236}">
                  <a16:creationId xmlns:a16="http://schemas.microsoft.com/office/drawing/2014/main" id="{658865F2-2F3F-07FD-415E-E52A88423118}"/>
                </a:ext>
              </a:extLst>
            </p:cNvPr>
            <p:cNvSpPr/>
            <p:nvPr/>
          </p:nvSpPr>
          <p:spPr>
            <a:xfrm>
              <a:off x="751872" y="389898"/>
              <a:ext cx="10688255" cy="1388102"/>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xmlns="" sd="1464480887">
                    <a:custGeom>
                      <a:avLst/>
                      <a:gdLst>
                        <a:gd name="connsiteX0" fmla="*/ 0 w 10688255"/>
                        <a:gd name="connsiteY0" fmla="*/ 231355 h 1388102"/>
                        <a:gd name="connsiteX1" fmla="*/ 231355 w 10688255"/>
                        <a:gd name="connsiteY1" fmla="*/ 0 h 1388102"/>
                        <a:gd name="connsiteX2" fmla="*/ 594930 w 10688255"/>
                        <a:gd name="connsiteY2" fmla="*/ 0 h 1388102"/>
                        <a:gd name="connsiteX3" fmla="*/ 1163016 w 10688255"/>
                        <a:gd name="connsiteY3" fmla="*/ 0 h 1388102"/>
                        <a:gd name="connsiteX4" fmla="*/ 1628846 w 10688255"/>
                        <a:gd name="connsiteY4" fmla="*/ 0 h 1388102"/>
                        <a:gd name="connsiteX5" fmla="*/ 1992421 w 10688255"/>
                        <a:gd name="connsiteY5" fmla="*/ 0 h 1388102"/>
                        <a:gd name="connsiteX6" fmla="*/ 2765018 w 10688255"/>
                        <a:gd name="connsiteY6" fmla="*/ 0 h 1388102"/>
                        <a:gd name="connsiteX7" fmla="*/ 3230848 w 10688255"/>
                        <a:gd name="connsiteY7" fmla="*/ 0 h 1388102"/>
                        <a:gd name="connsiteX8" fmla="*/ 3798934 w 10688255"/>
                        <a:gd name="connsiteY8" fmla="*/ 0 h 1388102"/>
                        <a:gd name="connsiteX9" fmla="*/ 4162509 w 10688255"/>
                        <a:gd name="connsiteY9" fmla="*/ 0 h 1388102"/>
                        <a:gd name="connsiteX10" fmla="*/ 4935106 w 10688255"/>
                        <a:gd name="connsiteY10" fmla="*/ 0 h 1388102"/>
                        <a:gd name="connsiteX11" fmla="*/ 5400936 w 10688255"/>
                        <a:gd name="connsiteY11" fmla="*/ 0 h 1388102"/>
                        <a:gd name="connsiteX12" fmla="*/ 6173533 w 10688255"/>
                        <a:gd name="connsiteY12" fmla="*/ 0 h 1388102"/>
                        <a:gd name="connsiteX13" fmla="*/ 6639363 w 10688255"/>
                        <a:gd name="connsiteY13" fmla="*/ 0 h 1388102"/>
                        <a:gd name="connsiteX14" fmla="*/ 7105194 w 10688255"/>
                        <a:gd name="connsiteY14" fmla="*/ 0 h 1388102"/>
                        <a:gd name="connsiteX15" fmla="*/ 7468769 w 10688255"/>
                        <a:gd name="connsiteY15" fmla="*/ 0 h 1388102"/>
                        <a:gd name="connsiteX16" fmla="*/ 8036854 w 10688255"/>
                        <a:gd name="connsiteY16" fmla="*/ 0 h 1388102"/>
                        <a:gd name="connsiteX17" fmla="*/ 8604940 w 10688255"/>
                        <a:gd name="connsiteY17" fmla="*/ 0 h 1388102"/>
                        <a:gd name="connsiteX18" fmla="*/ 9173026 w 10688255"/>
                        <a:gd name="connsiteY18" fmla="*/ 0 h 1388102"/>
                        <a:gd name="connsiteX19" fmla="*/ 9741112 w 10688255"/>
                        <a:gd name="connsiteY19" fmla="*/ 0 h 1388102"/>
                        <a:gd name="connsiteX20" fmla="*/ 10456900 w 10688255"/>
                        <a:gd name="connsiteY20" fmla="*/ 0 h 1388102"/>
                        <a:gd name="connsiteX21" fmla="*/ 10688255 w 10688255"/>
                        <a:gd name="connsiteY21" fmla="*/ 231355 h 1388102"/>
                        <a:gd name="connsiteX22" fmla="*/ 10688255 w 10688255"/>
                        <a:gd name="connsiteY22" fmla="*/ 712559 h 1388102"/>
                        <a:gd name="connsiteX23" fmla="*/ 10688255 w 10688255"/>
                        <a:gd name="connsiteY23" fmla="*/ 1156747 h 1388102"/>
                        <a:gd name="connsiteX24" fmla="*/ 10456900 w 10688255"/>
                        <a:gd name="connsiteY24" fmla="*/ 1388102 h 1388102"/>
                        <a:gd name="connsiteX25" fmla="*/ 9786559 w 10688255"/>
                        <a:gd name="connsiteY25" fmla="*/ 1388102 h 1388102"/>
                        <a:gd name="connsiteX26" fmla="*/ 9218473 w 10688255"/>
                        <a:gd name="connsiteY26" fmla="*/ 1388102 h 1388102"/>
                        <a:gd name="connsiteX27" fmla="*/ 8650387 w 10688255"/>
                        <a:gd name="connsiteY27" fmla="*/ 1388102 h 1388102"/>
                        <a:gd name="connsiteX28" fmla="*/ 8389068 w 10688255"/>
                        <a:gd name="connsiteY28" fmla="*/ 1388102 h 1388102"/>
                        <a:gd name="connsiteX29" fmla="*/ 7923237 w 10688255"/>
                        <a:gd name="connsiteY29" fmla="*/ 1388102 h 1388102"/>
                        <a:gd name="connsiteX30" fmla="*/ 7252896 w 10688255"/>
                        <a:gd name="connsiteY30" fmla="*/ 1388102 h 1388102"/>
                        <a:gd name="connsiteX31" fmla="*/ 6684810 w 10688255"/>
                        <a:gd name="connsiteY31" fmla="*/ 1388102 h 1388102"/>
                        <a:gd name="connsiteX32" fmla="*/ 6423491 w 10688255"/>
                        <a:gd name="connsiteY32" fmla="*/ 1388102 h 1388102"/>
                        <a:gd name="connsiteX33" fmla="*/ 6059916 w 10688255"/>
                        <a:gd name="connsiteY33" fmla="*/ 1388102 h 1388102"/>
                        <a:gd name="connsiteX34" fmla="*/ 5594085 w 10688255"/>
                        <a:gd name="connsiteY34" fmla="*/ 1388102 h 1388102"/>
                        <a:gd name="connsiteX35" fmla="*/ 4821489 w 10688255"/>
                        <a:gd name="connsiteY35" fmla="*/ 1388102 h 1388102"/>
                        <a:gd name="connsiteX36" fmla="*/ 4457914 w 10688255"/>
                        <a:gd name="connsiteY36" fmla="*/ 1388102 h 1388102"/>
                        <a:gd name="connsiteX37" fmla="*/ 3685317 w 10688255"/>
                        <a:gd name="connsiteY37" fmla="*/ 1388102 h 1388102"/>
                        <a:gd name="connsiteX38" fmla="*/ 3321742 w 10688255"/>
                        <a:gd name="connsiteY38" fmla="*/ 1388102 h 1388102"/>
                        <a:gd name="connsiteX39" fmla="*/ 2855912 w 10688255"/>
                        <a:gd name="connsiteY39" fmla="*/ 1388102 h 1388102"/>
                        <a:gd name="connsiteX40" fmla="*/ 2287826 w 10688255"/>
                        <a:gd name="connsiteY40" fmla="*/ 1388102 h 1388102"/>
                        <a:gd name="connsiteX41" fmla="*/ 1821995 w 10688255"/>
                        <a:gd name="connsiteY41" fmla="*/ 1388102 h 1388102"/>
                        <a:gd name="connsiteX42" fmla="*/ 1560676 w 10688255"/>
                        <a:gd name="connsiteY42" fmla="*/ 1388102 h 1388102"/>
                        <a:gd name="connsiteX43" fmla="*/ 1094845 w 10688255"/>
                        <a:gd name="connsiteY43" fmla="*/ 1388102 h 1388102"/>
                        <a:gd name="connsiteX44" fmla="*/ 231355 w 10688255"/>
                        <a:gd name="connsiteY44" fmla="*/ 1388102 h 1388102"/>
                        <a:gd name="connsiteX45" fmla="*/ 0 w 10688255"/>
                        <a:gd name="connsiteY45" fmla="*/ 1156747 h 1388102"/>
                        <a:gd name="connsiteX46" fmla="*/ 0 w 10688255"/>
                        <a:gd name="connsiteY46" fmla="*/ 694051 h 1388102"/>
                        <a:gd name="connsiteX47" fmla="*/ 0 w 10688255"/>
                        <a:gd name="connsiteY47" fmla="*/ 231355 h 138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388102" fill="none" extrusionOk="0">
                          <a:moveTo>
                            <a:pt x="0" y="231355"/>
                          </a:moveTo>
                          <a:cubicBezTo>
                            <a:pt x="2650" y="97473"/>
                            <a:pt x="80683" y="-153"/>
                            <a:pt x="231355" y="0"/>
                          </a:cubicBezTo>
                          <a:cubicBezTo>
                            <a:pt x="372449" y="-910"/>
                            <a:pt x="472375" y="32959"/>
                            <a:pt x="594930" y="0"/>
                          </a:cubicBezTo>
                          <a:cubicBezTo>
                            <a:pt x="717485" y="-32959"/>
                            <a:pt x="922122" y="66386"/>
                            <a:pt x="1163016" y="0"/>
                          </a:cubicBezTo>
                          <a:cubicBezTo>
                            <a:pt x="1403910" y="-66386"/>
                            <a:pt x="1466742" y="22758"/>
                            <a:pt x="1628846" y="0"/>
                          </a:cubicBezTo>
                          <a:cubicBezTo>
                            <a:pt x="1790950" y="-22758"/>
                            <a:pt x="1835080" y="36193"/>
                            <a:pt x="1992421" y="0"/>
                          </a:cubicBezTo>
                          <a:cubicBezTo>
                            <a:pt x="2149763" y="-36193"/>
                            <a:pt x="2382692" y="66246"/>
                            <a:pt x="2765018" y="0"/>
                          </a:cubicBezTo>
                          <a:cubicBezTo>
                            <a:pt x="3147344" y="-66246"/>
                            <a:pt x="3062367" y="38684"/>
                            <a:pt x="3230848" y="0"/>
                          </a:cubicBezTo>
                          <a:cubicBezTo>
                            <a:pt x="3399329" y="-38684"/>
                            <a:pt x="3614926" y="40214"/>
                            <a:pt x="3798934" y="0"/>
                          </a:cubicBezTo>
                          <a:cubicBezTo>
                            <a:pt x="3982942" y="-40214"/>
                            <a:pt x="4026331" y="23303"/>
                            <a:pt x="4162509" y="0"/>
                          </a:cubicBezTo>
                          <a:cubicBezTo>
                            <a:pt x="4298688" y="-23303"/>
                            <a:pt x="4752219" y="34126"/>
                            <a:pt x="4935106" y="0"/>
                          </a:cubicBezTo>
                          <a:cubicBezTo>
                            <a:pt x="5117993" y="-34126"/>
                            <a:pt x="5198464" y="32427"/>
                            <a:pt x="5400936" y="0"/>
                          </a:cubicBezTo>
                          <a:cubicBezTo>
                            <a:pt x="5603408" y="-32427"/>
                            <a:pt x="5852359" y="82928"/>
                            <a:pt x="6173533" y="0"/>
                          </a:cubicBezTo>
                          <a:cubicBezTo>
                            <a:pt x="6494707" y="-82928"/>
                            <a:pt x="6522606" y="40108"/>
                            <a:pt x="6639363" y="0"/>
                          </a:cubicBezTo>
                          <a:cubicBezTo>
                            <a:pt x="6756120" y="-40108"/>
                            <a:pt x="6951770" y="48187"/>
                            <a:pt x="7105194" y="0"/>
                          </a:cubicBezTo>
                          <a:cubicBezTo>
                            <a:pt x="7258618" y="-48187"/>
                            <a:pt x="7338384" y="36397"/>
                            <a:pt x="7468769" y="0"/>
                          </a:cubicBezTo>
                          <a:cubicBezTo>
                            <a:pt x="7599155" y="-36397"/>
                            <a:pt x="7813694" y="66562"/>
                            <a:pt x="8036854" y="0"/>
                          </a:cubicBezTo>
                          <a:cubicBezTo>
                            <a:pt x="8260015" y="-66562"/>
                            <a:pt x="8381048" y="19496"/>
                            <a:pt x="8604940" y="0"/>
                          </a:cubicBezTo>
                          <a:cubicBezTo>
                            <a:pt x="8828832" y="-19496"/>
                            <a:pt x="8942321" y="58117"/>
                            <a:pt x="9173026" y="0"/>
                          </a:cubicBezTo>
                          <a:cubicBezTo>
                            <a:pt x="9403731" y="-58117"/>
                            <a:pt x="9612554" y="5224"/>
                            <a:pt x="9741112" y="0"/>
                          </a:cubicBezTo>
                          <a:cubicBezTo>
                            <a:pt x="9869670" y="-5224"/>
                            <a:pt x="10207008" y="13555"/>
                            <a:pt x="10456900" y="0"/>
                          </a:cubicBezTo>
                          <a:cubicBezTo>
                            <a:pt x="10572753" y="-18417"/>
                            <a:pt x="10692862" y="71077"/>
                            <a:pt x="10688255" y="231355"/>
                          </a:cubicBezTo>
                          <a:cubicBezTo>
                            <a:pt x="10693135" y="394865"/>
                            <a:pt x="10642581" y="512333"/>
                            <a:pt x="10688255" y="712559"/>
                          </a:cubicBezTo>
                          <a:cubicBezTo>
                            <a:pt x="10733929" y="912785"/>
                            <a:pt x="10645533" y="992441"/>
                            <a:pt x="10688255" y="1156747"/>
                          </a:cubicBezTo>
                          <a:cubicBezTo>
                            <a:pt x="10704921" y="1288274"/>
                            <a:pt x="10582079" y="1386516"/>
                            <a:pt x="10456900" y="1388102"/>
                          </a:cubicBezTo>
                          <a:cubicBezTo>
                            <a:pt x="10155630" y="1428343"/>
                            <a:pt x="10086726" y="1342630"/>
                            <a:pt x="9786559" y="1388102"/>
                          </a:cubicBezTo>
                          <a:cubicBezTo>
                            <a:pt x="9486392" y="1433574"/>
                            <a:pt x="9469545" y="1336643"/>
                            <a:pt x="9218473" y="1388102"/>
                          </a:cubicBezTo>
                          <a:cubicBezTo>
                            <a:pt x="8967401" y="1439561"/>
                            <a:pt x="8841860" y="1376899"/>
                            <a:pt x="8650387" y="1388102"/>
                          </a:cubicBezTo>
                          <a:cubicBezTo>
                            <a:pt x="8458914" y="1399305"/>
                            <a:pt x="8488638" y="1383946"/>
                            <a:pt x="8389068" y="1388102"/>
                          </a:cubicBezTo>
                          <a:cubicBezTo>
                            <a:pt x="8289498" y="1392258"/>
                            <a:pt x="8076748" y="1386842"/>
                            <a:pt x="7923237" y="1388102"/>
                          </a:cubicBezTo>
                          <a:cubicBezTo>
                            <a:pt x="7769726" y="1389362"/>
                            <a:pt x="7415031" y="1383301"/>
                            <a:pt x="7252896" y="1388102"/>
                          </a:cubicBezTo>
                          <a:cubicBezTo>
                            <a:pt x="7090761" y="1392903"/>
                            <a:pt x="6846907" y="1337326"/>
                            <a:pt x="6684810" y="1388102"/>
                          </a:cubicBezTo>
                          <a:cubicBezTo>
                            <a:pt x="6522713" y="1438878"/>
                            <a:pt x="6522976" y="1373868"/>
                            <a:pt x="6423491" y="1388102"/>
                          </a:cubicBezTo>
                          <a:cubicBezTo>
                            <a:pt x="6324006" y="1402336"/>
                            <a:pt x="6154152" y="1384283"/>
                            <a:pt x="6059916" y="1388102"/>
                          </a:cubicBezTo>
                          <a:cubicBezTo>
                            <a:pt x="5965680" y="1391921"/>
                            <a:pt x="5755322" y="1345714"/>
                            <a:pt x="5594085" y="1388102"/>
                          </a:cubicBezTo>
                          <a:cubicBezTo>
                            <a:pt x="5432848" y="1430490"/>
                            <a:pt x="4999136" y="1379528"/>
                            <a:pt x="4821489" y="1388102"/>
                          </a:cubicBezTo>
                          <a:cubicBezTo>
                            <a:pt x="4643842" y="1396676"/>
                            <a:pt x="4600990" y="1379316"/>
                            <a:pt x="4457914" y="1388102"/>
                          </a:cubicBezTo>
                          <a:cubicBezTo>
                            <a:pt x="4314838" y="1396888"/>
                            <a:pt x="4039090" y="1309360"/>
                            <a:pt x="3685317" y="1388102"/>
                          </a:cubicBezTo>
                          <a:cubicBezTo>
                            <a:pt x="3331544" y="1466844"/>
                            <a:pt x="3462118" y="1358993"/>
                            <a:pt x="3321742" y="1388102"/>
                          </a:cubicBezTo>
                          <a:cubicBezTo>
                            <a:pt x="3181366" y="1417211"/>
                            <a:pt x="3066184" y="1369305"/>
                            <a:pt x="2855912" y="1388102"/>
                          </a:cubicBezTo>
                          <a:cubicBezTo>
                            <a:pt x="2645640" y="1406899"/>
                            <a:pt x="2550263" y="1352798"/>
                            <a:pt x="2287826" y="1388102"/>
                          </a:cubicBezTo>
                          <a:cubicBezTo>
                            <a:pt x="2025389" y="1423406"/>
                            <a:pt x="1962715" y="1353177"/>
                            <a:pt x="1821995" y="1388102"/>
                          </a:cubicBezTo>
                          <a:cubicBezTo>
                            <a:pt x="1681275" y="1423027"/>
                            <a:pt x="1616962" y="1373662"/>
                            <a:pt x="1560676" y="1388102"/>
                          </a:cubicBezTo>
                          <a:cubicBezTo>
                            <a:pt x="1504390" y="1402542"/>
                            <a:pt x="1274565" y="1369857"/>
                            <a:pt x="1094845" y="1388102"/>
                          </a:cubicBezTo>
                          <a:cubicBezTo>
                            <a:pt x="915125" y="1406347"/>
                            <a:pt x="564106" y="1377378"/>
                            <a:pt x="231355" y="1388102"/>
                          </a:cubicBezTo>
                          <a:cubicBezTo>
                            <a:pt x="81151" y="1388924"/>
                            <a:pt x="-3527" y="1280432"/>
                            <a:pt x="0" y="1156747"/>
                          </a:cubicBezTo>
                          <a:cubicBezTo>
                            <a:pt x="-41746" y="1022272"/>
                            <a:pt x="43070" y="798688"/>
                            <a:pt x="0" y="694051"/>
                          </a:cubicBezTo>
                          <a:cubicBezTo>
                            <a:pt x="-43070" y="589414"/>
                            <a:pt x="1538" y="449072"/>
                            <a:pt x="0" y="231355"/>
                          </a:cubicBezTo>
                          <a:close/>
                        </a:path>
                        <a:path w="10688255" h="1388102" stroke="0" extrusionOk="0">
                          <a:moveTo>
                            <a:pt x="0" y="231355"/>
                          </a:moveTo>
                          <a:cubicBezTo>
                            <a:pt x="2357" y="126531"/>
                            <a:pt x="88900" y="-23870"/>
                            <a:pt x="231355" y="0"/>
                          </a:cubicBezTo>
                          <a:cubicBezTo>
                            <a:pt x="423644" y="-16846"/>
                            <a:pt x="537482" y="44609"/>
                            <a:pt x="697185" y="0"/>
                          </a:cubicBezTo>
                          <a:cubicBezTo>
                            <a:pt x="856888" y="-44609"/>
                            <a:pt x="1124855" y="47398"/>
                            <a:pt x="1469782" y="0"/>
                          </a:cubicBezTo>
                          <a:cubicBezTo>
                            <a:pt x="1814709" y="-47398"/>
                            <a:pt x="1936305" y="70526"/>
                            <a:pt x="2140123" y="0"/>
                          </a:cubicBezTo>
                          <a:cubicBezTo>
                            <a:pt x="2343941" y="-70526"/>
                            <a:pt x="2389773" y="34002"/>
                            <a:pt x="2503698" y="0"/>
                          </a:cubicBezTo>
                          <a:cubicBezTo>
                            <a:pt x="2617624" y="-34002"/>
                            <a:pt x="2923910" y="16319"/>
                            <a:pt x="3071784" y="0"/>
                          </a:cubicBezTo>
                          <a:cubicBezTo>
                            <a:pt x="3219658" y="-16319"/>
                            <a:pt x="3440724" y="5950"/>
                            <a:pt x="3742125" y="0"/>
                          </a:cubicBezTo>
                          <a:cubicBezTo>
                            <a:pt x="4043526" y="-5950"/>
                            <a:pt x="4044820" y="19478"/>
                            <a:pt x="4310211" y="0"/>
                          </a:cubicBezTo>
                          <a:cubicBezTo>
                            <a:pt x="4575602" y="-19478"/>
                            <a:pt x="4656995" y="45909"/>
                            <a:pt x="4878297" y="0"/>
                          </a:cubicBezTo>
                          <a:cubicBezTo>
                            <a:pt x="5099599" y="-45909"/>
                            <a:pt x="5417120" y="33538"/>
                            <a:pt x="5650894" y="0"/>
                          </a:cubicBezTo>
                          <a:cubicBezTo>
                            <a:pt x="5884668" y="-33538"/>
                            <a:pt x="5964838" y="37174"/>
                            <a:pt x="6218980" y="0"/>
                          </a:cubicBezTo>
                          <a:cubicBezTo>
                            <a:pt x="6473122" y="-37174"/>
                            <a:pt x="6682558" y="46391"/>
                            <a:pt x="6889321" y="0"/>
                          </a:cubicBezTo>
                          <a:cubicBezTo>
                            <a:pt x="7096084" y="-46391"/>
                            <a:pt x="7346044" y="62393"/>
                            <a:pt x="7559662" y="0"/>
                          </a:cubicBezTo>
                          <a:cubicBezTo>
                            <a:pt x="7773280" y="-62393"/>
                            <a:pt x="8148444" y="70257"/>
                            <a:pt x="8332259" y="0"/>
                          </a:cubicBezTo>
                          <a:cubicBezTo>
                            <a:pt x="8516074" y="-70257"/>
                            <a:pt x="8677624" y="53800"/>
                            <a:pt x="8798089" y="0"/>
                          </a:cubicBezTo>
                          <a:cubicBezTo>
                            <a:pt x="8918554" y="-53800"/>
                            <a:pt x="9091896" y="41056"/>
                            <a:pt x="9263920" y="0"/>
                          </a:cubicBezTo>
                          <a:cubicBezTo>
                            <a:pt x="9435944" y="-41056"/>
                            <a:pt x="9526201" y="32913"/>
                            <a:pt x="9729750" y="0"/>
                          </a:cubicBezTo>
                          <a:cubicBezTo>
                            <a:pt x="9933299" y="-32913"/>
                            <a:pt x="10209020" y="40897"/>
                            <a:pt x="10456900" y="0"/>
                          </a:cubicBezTo>
                          <a:cubicBezTo>
                            <a:pt x="10579716" y="-12903"/>
                            <a:pt x="10705251" y="104865"/>
                            <a:pt x="10688255" y="231355"/>
                          </a:cubicBezTo>
                          <a:cubicBezTo>
                            <a:pt x="10733049" y="463360"/>
                            <a:pt x="10649632" y="538559"/>
                            <a:pt x="10688255" y="703305"/>
                          </a:cubicBezTo>
                          <a:cubicBezTo>
                            <a:pt x="10726878" y="868051"/>
                            <a:pt x="10667061" y="1058472"/>
                            <a:pt x="10688255" y="1156747"/>
                          </a:cubicBezTo>
                          <a:cubicBezTo>
                            <a:pt x="10675837" y="1290462"/>
                            <a:pt x="10592774" y="1380127"/>
                            <a:pt x="10456900" y="1388102"/>
                          </a:cubicBezTo>
                          <a:cubicBezTo>
                            <a:pt x="10278276" y="1403099"/>
                            <a:pt x="10181369" y="1350905"/>
                            <a:pt x="9991070" y="1388102"/>
                          </a:cubicBezTo>
                          <a:cubicBezTo>
                            <a:pt x="9800771" y="1425299"/>
                            <a:pt x="9660834" y="1371187"/>
                            <a:pt x="9422984" y="1388102"/>
                          </a:cubicBezTo>
                          <a:cubicBezTo>
                            <a:pt x="9185134" y="1405017"/>
                            <a:pt x="9269392" y="1359225"/>
                            <a:pt x="9161664" y="1388102"/>
                          </a:cubicBezTo>
                          <a:cubicBezTo>
                            <a:pt x="9053936" y="1416979"/>
                            <a:pt x="8892219" y="1339776"/>
                            <a:pt x="8695834" y="1388102"/>
                          </a:cubicBezTo>
                          <a:cubicBezTo>
                            <a:pt x="8499449" y="1436428"/>
                            <a:pt x="8359482" y="1378017"/>
                            <a:pt x="8025493" y="1388102"/>
                          </a:cubicBezTo>
                          <a:cubicBezTo>
                            <a:pt x="7691504" y="1398187"/>
                            <a:pt x="7860465" y="1386331"/>
                            <a:pt x="7764173" y="1388102"/>
                          </a:cubicBezTo>
                          <a:cubicBezTo>
                            <a:pt x="7667881" y="1389873"/>
                            <a:pt x="7335435" y="1374526"/>
                            <a:pt x="7093832" y="1388102"/>
                          </a:cubicBezTo>
                          <a:cubicBezTo>
                            <a:pt x="6852229" y="1401678"/>
                            <a:pt x="6822755" y="1385781"/>
                            <a:pt x="6730257" y="1388102"/>
                          </a:cubicBezTo>
                          <a:cubicBezTo>
                            <a:pt x="6637760" y="1390423"/>
                            <a:pt x="6376063" y="1379690"/>
                            <a:pt x="6264427" y="1388102"/>
                          </a:cubicBezTo>
                          <a:cubicBezTo>
                            <a:pt x="6152791" y="1396514"/>
                            <a:pt x="5868154" y="1377976"/>
                            <a:pt x="5696341" y="1388102"/>
                          </a:cubicBezTo>
                          <a:cubicBezTo>
                            <a:pt x="5524528" y="1398228"/>
                            <a:pt x="5297620" y="1330383"/>
                            <a:pt x="5128255" y="1388102"/>
                          </a:cubicBezTo>
                          <a:cubicBezTo>
                            <a:pt x="4958890" y="1445821"/>
                            <a:pt x="4811344" y="1341652"/>
                            <a:pt x="4662425" y="1388102"/>
                          </a:cubicBezTo>
                          <a:cubicBezTo>
                            <a:pt x="4513506" y="1434552"/>
                            <a:pt x="4257708" y="1321200"/>
                            <a:pt x="4094339" y="1388102"/>
                          </a:cubicBezTo>
                          <a:cubicBezTo>
                            <a:pt x="3930970" y="1455004"/>
                            <a:pt x="3637826" y="1303041"/>
                            <a:pt x="3321742" y="1388102"/>
                          </a:cubicBezTo>
                          <a:cubicBezTo>
                            <a:pt x="3005658" y="1473163"/>
                            <a:pt x="3135698" y="1356778"/>
                            <a:pt x="2958167" y="1388102"/>
                          </a:cubicBezTo>
                          <a:cubicBezTo>
                            <a:pt x="2780636" y="1419426"/>
                            <a:pt x="2824616" y="1358657"/>
                            <a:pt x="2696848" y="1388102"/>
                          </a:cubicBezTo>
                          <a:cubicBezTo>
                            <a:pt x="2569080" y="1417547"/>
                            <a:pt x="2114331" y="1300748"/>
                            <a:pt x="1924251" y="1388102"/>
                          </a:cubicBezTo>
                          <a:cubicBezTo>
                            <a:pt x="1734171" y="1475456"/>
                            <a:pt x="1792116" y="1360354"/>
                            <a:pt x="1662931" y="1388102"/>
                          </a:cubicBezTo>
                          <a:cubicBezTo>
                            <a:pt x="1533746" y="1415850"/>
                            <a:pt x="1374254" y="1378428"/>
                            <a:pt x="1299356" y="1388102"/>
                          </a:cubicBezTo>
                          <a:cubicBezTo>
                            <a:pt x="1224458" y="1397776"/>
                            <a:pt x="569970" y="1334359"/>
                            <a:pt x="231355" y="1388102"/>
                          </a:cubicBezTo>
                          <a:cubicBezTo>
                            <a:pt x="111981" y="1387769"/>
                            <a:pt x="-10024" y="1304312"/>
                            <a:pt x="0" y="1156747"/>
                          </a:cubicBezTo>
                          <a:cubicBezTo>
                            <a:pt x="-38002" y="1019123"/>
                            <a:pt x="18212" y="883311"/>
                            <a:pt x="0" y="694051"/>
                          </a:cubicBezTo>
                          <a:cubicBezTo>
                            <a:pt x="-18212" y="504791"/>
                            <a:pt x="32769" y="324783"/>
                            <a:pt x="0" y="231355"/>
                          </a:cubicBezTo>
                          <a:close/>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25C1C9-540E-2B7C-A9C4-BE33881097E6}"/>
                </a:ext>
              </a:extLst>
            </p:cNvPr>
            <p:cNvSpPr txBox="1"/>
            <p:nvPr/>
          </p:nvSpPr>
          <p:spPr>
            <a:xfrm>
              <a:off x="699501" y="389295"/>
              <a:ext cx="10852419" cy="1323439"/>
            </a:xfrm>
            <a:prstGeom prst="rect">
              <a:avLst/>
            </a:prstGeom>
            <a:noFill/>
          </p:spPr>
          <p:txBody>
            <a:bodyPr wrap="square" rtlCol="0">
              <a:spAutoFit/>
            </a:bodyPr>
            <a:lstStyle/>
            <a:p>
              <a:pPr algn="ctr"/>
              <a:r>
                <a:rPr lang="en-US" sz="4000" b="0" i="0" dirty="0">
                  <a:solidFill>
                    <a:srgbClr val="000000"/>
                  </a:solidFill>
                  <a:effectLst/>
                  <a:latin typeface="Cambria" panose="02040503050406030204" pitchFamily="18" charset="0"/>
                  <a:ea typeface="Cambria" panose="02040503050406030204" pitchFamily="18" charset="0"/>
                </a:rPr>
                <a:t>5. </a:t>
              </a:r>
              <a:r>
                <a:rPr lang="vi-VN" sz="4000" b="0" i="0" dirty="0">
                  <a:solidFill>
                    <a:srgbClr val="000000"/>
                  </a:solidFill>
                  <a:effectLst/>
                  <a:latin typeface="Cambria" panose="02040503050406030204" pitchFamily="18" charset="0"/>
                  <a:ea typeface="Cambria" panose="02040503050406030204" pitchFamily="18" charset="0"/>
                </a:rPr>
                <a:t>Theo em, nhờ đâu nhà văn Giô-an Rô-linh viết được cuốn sách có sức hấp dẫn lớn như vậy?</a:t>
              </a:r>
              <a:endParaRPr lang="en-US" sz="40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sp>
        <p:nvSpPr>
          <p:cNvPr id="5" name="TextBox 4">
            <a:extLst>
              <a:ext uri="{FF2B5EF4-FFF2-40B4-BE49-F238E27FC236}">
                <a16:creationId xmlns:a16="http://schemas.microsoft.com/office/drawing/2014/main" id="{1EA9A760-D4A8-39B5-F5C6-946069B1CD68}"/>
              </a:ext>
            </a:extLst>
          </p:cNvPr>
          <p:cNvSpPr txBox="1"/>
          <p:nvPr/>
        </p:nvSpPr>
        <p:spPr>
          <a:xfrm>
            <a:off x="1117600" y="2214880"/>
            <a:ext cx="10129520" cy="3234219"/>
          </a:xfrm>
          <a:prstGeom prst="rect">
            <a:avLst/>
          </a:prstGeom>
          <a:noFill/>
        </p:spPr>
        <p:txBody>
          <a:bodyPr wrap="square" rtlCol="0">
            <a:spAutoFit/>
          </a:bodyPr>
          <a:lstStyle/>
          <a:p>
            <a:pPr algn="just">
              <a:spcAft>
                <a:spcPts val="500"/>
              </a:spcAft>
            </a:pPr>
            <a:r>
              <a:rPr lang="vi-VN" sz="4000" b="1" dirty="0">
                <a:solidFill>
                  <a:srgbClr val="FF0000"/>
                </a:solidFill>
                <a:latin typeface="Calibri" panose="020F0502020204030204" pitchFamily="34" charset="0"/>
                <a:cs typeface="Calibri" panose="020F0502020204030204" pitchFamily="34" charset="0"/>
              </a:rPr>
              <a:t>+ Nhờ có niềm đam mê, sự c</a:t>
            </a:r>
            <a:r>
              <a:rPr lang="en-US" sz="4000" b="1" dirty="0">
                <a:solidFill>
                  <a:srgbClr val="FF0000"/>
                </a:solidFill>
                <a:latin typeface="Calibri" panose="020F0502020204030204" pitchFamily="34" charset="0"/>
                <a:cs typeface="Calibri" panose="020F0502020204030204" pitchFamily="34" charset="0"/>
              </a:rPr>
              <a:t>ố</a:t>
            </a:r>
            <a:r>
              <a:rPr lang="vi-VN" sz="4000" b="1" dirty="0">
                <a:solidFill>
                  <a:srgbClr val="FF0000"/>
                </a:solidFill>
                <a:latin typeface="Calibri" panose="020F0502020204030204" pitchFamily="34" charset="0"/>
                <a:cs typeface="Calibri" panose="020F0502020204030204" pitchFamily="34" charset="0"/>
              </a:rPr>
              <a:t> gắng, kiên trì, không từ bỏ ước mơ dẫu gặp nhi</a:t>
            </a:r>
            <a:r>
              <a:rPr lang="en-US" sz="4000" b="1" dirty="0">
                <a:solidFill>
                  <a:srgbClr val="FF0000"/>
                </a:solidFill>
                <a:latin typeface="Calibri" panose="020F0502020204030204" pitchFamily="34" charset="0"/>
                <a:cs typeface="Calibri" panose="020F0502020204030204" pitchFamily="34" charset="0"/>
              </a:rPr>
              <a:t>ề</a:t>
            </a:r>
            <a:r>
              <a:rPr lang="vi-VN" sz="4000" b="1" dirty="0">
                <a:solidFill>
                  <a:srgbClr val="FF0000"/>
                </a:solidFill>
                <a:latin typeface="Calibri" panose="020F0502020204030204" pitchFamily="34" charset="0"/>
                <a:cs typeface="Calibri" panose="020F0502020204030204" pitchFamily="34" charset="0"/>
              </a:rPr>
              <a:t>u gian nan, thử thách.</a:t>
            </a:r>
          </a:p>
          <a:p>
            <a:pPr algn="just">
              <a:spcAft>
                <a:spcPts val="500"/>
              </a:spcAft>
            </a:pPr>
            <a:r>
              <a:rPr lang="vi-VN" sz="4000" b="1" dirty="0">
                <a:solidFill>
                  <a:srgbClr val="FF0000"/>
                </a:solidFill>
                <a:latin typeface="Calibri" panose="020F0502020204030204" pitchFamily="34" charset="0"/>
                <a:cs typeface="Calibri" panose="020F0502020204030204" pitchFamily="34" charset="0"/>
              </a:rPr>
              <a:t>+ Nhờ có trí tưởng tượng r</a:t>
            </a:r>
            <a:r>
              <a:rPr lang="en-US" sz="4000" b="1" dirty="0">
                <a:solidFill>
                  <a:srgbClr val="FF0000"/>
                </a:solidFill>
                <a:latin typeface="Calibri" panose="020F0502020204030204" pitchFamily="34" charset="0"/>
                <a:cs typeface="Calibri" panose="020F0502020204030204" pitchFamily="34" charset="0"/>
              </a:rPr>
              <a:t>ấ</a:t>
            </a:r>
            <a:r>
              <a:rPr lang="vi-VN" sz="4000" b="1" dirty="0">
                <a:solidFill>
                  <a:srgbClr val="FF0000"/>
                </a:solidFill>
                <a:latin typeface="Calibri" panose="020F0502020204030204" pitchFamily="34" charset="0"/>
                <a:cs typeface="Calibri" panose="020F0502020204030204" pitchFamily="34" charset="0"/>
              </a:rPr>
              <a:t>t phong ph</a:t>
            </a:r>
            <a:r>
              <a:rPr lang="en-US" sz="4000" b="1" dirty="0">
                <a:solidFill>
                  <a:srgbClr val="FF0000"/>
                </a:solidFill>
                <a:latin typeface="Calibri" panose="020F0502020204030204" pitchFamily="34" charset="0"/>
                <a:cs typeface="Calibri" panose="020F0502020204030204" pitchFamily="34" charset="0"/>
              </a:rPr>
              <a:t>ú</a:t>
            </a:r>
            <a:r>
              <a:rPr lang="vi-VN" sz="4000" b="1" dirty="0">
                <a:solidFill>
                  <a:srgbClr val="FF0000"/>
                </a:solidFill>
                <a:latin typeface="Calibri" panose="020F0502020204030204" pitchFamily="34" charset="0"/>
                <a:cs typeface="Calibri" panose="020F0502020204030204" pitchFamily="34" charset="0"/>
              </a:rPr>
              <a:t> cùng năng khi</a:t>
            </a:r>
            <a:r>
              <a:rPr lang="en-US" sz="4000" b="1" dirty="0">
                <a:solidFill>
                  <a:srgbClr val="FF0000"/>
                </a:solidFill>
                <a:latin typeface="Calibri" panose="020F0502020204030204" pitchFamily="34" charset="0"/>
                <a:cs typeface="Calibri" panose="020F0502020204030204" pitchFamily="34" charset="0"/>
              </a:rPr>
              <a:t>ế</a:t>
            </a:r>
            <a:r>
              <a:rPr lang="vi-VN" sz="4000" b="1" dirty="0">
                <a:solidFill>
                  <a:srgbClr val="FF0000"/>
                </a:solidFill>
                <a:latin typeface="Calibri" panose="020F0502020204030204" pitchFamily="34" charset="0"/>
                <a:cs typeface="Calibri" panose="020F0502020204030204" pitchFamily="34" charset="0"/>
              </a:rPr>
              <a:t>u sáng tác.</a:t>
            </a:r>
          </a:p>
        </p:txBody>
      </p:sp>
    </p:spTree>
    <p:extLst>
      <p:ext uri="{BB962C8B-B14F-4D97-AF65-F5344CB8AC3E}">
        <p14:creationId xmlns:p14="http://schemas.microsoft.com/office/powerpoint/2010/main" val="2409567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5CE17A-73BE-FC33-AEDD-347B35302FB3}"/>
              </a:ext>
            </a:extLst>
          </p:cNvPr>
          <p:cNvGrpSpPr/>
          <p:nvPr/>
        </p:nvGrpSpPr>
        <p:grpSpPr>
          <a:xfrm>
            <a:off x="751872" y="389898"/>
            <a:ext cx="11239839" cy="1015663"/>
            <a:chOff x="751872" y="389898"/>
            <a:chExt cx="11239839" cy="1015663"/>
          </a:xfrm>
        </p:grpSpPr>
        <p:sp>
          <p:nvSpPr>
            <p:cNvPr id="8" name="Rectangle: Rounded Corners 8">
              <a:extLst>
                <a:ext uri="{FF2B5EF4-FFF2-40B4-BE49-F238E27FC236}">
                  <a16:creationId xmlns:a16="http://schemas.microsoft.com/office/drawing/2014/main" id="{660F77D4-0998-1B2F-8789-20983B01EDE4}"/>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xmln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9A4A7F-63D9-0C9A-1062-D7849D38FD9B}"/>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E9A0185B-B792-2A01-51E2-B9C7A4F74C0D}"/>
              </a:ext>
            </a:extLst>
          </p:cNvPr>
          <p:cNvSpPr txBox="1"/>
          <p:nvPr/>
        </p:nvSpPr>
        <p:spPr>
          <a:xfrm>
            <a:off x="2343304" y="2499067"/>
            <a:ext cx="6640755" cy="3034357"/>
          </a:xfrm>
          <a:prstGeom prst="rect">
            <a:avLst/>
          </a:prstGeom>
          <a:noFill/>
        </p:spPr>
        <p:txBody>
          <a:bodyPr wrap="square">
            <a:spAutoFit/>
          </a:bodyPr>
          <a:lstStyle/>
          <a:p>
            <a:pPr algn="just">
              <a:lnSpc>
                <a:spcPct val="110000"/>
              </a:lnSpc>
            </a:pPr>
            <a:r>
              <a:rPr lang="vi-VN" sz="4400" i="1" dirty="0">
                <a:latin typeface="Cambria" panose="02040503050406030204" pitchFamily="18" charset="0"/>
                <a:ea typeface="Cambria" panose="02040503050406030204" pitchFamily="18" charset="0"/>
              </a:rPr>
              <a:t>Trong cuộc sống, trí tưởng tượng gắn với niềm đam mê là động lực để con người sáng tạo, cống hiến.</a:t>
            </a:r>
          </a:p>
        </p:txBody>
      </p:sp>
    </p:spTree>
    <p:extLst>
      <p:ext uri="{BB962C8B-B14F-4D97-AF65-F5344CB8AC3E}">
        <p14:creationId xmlns:p14="http://schemas.microsoft.com/office/powerpoint/2010/main" val="236452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8254D300-F0B3-1D2C-E0D5-43887BBFD513}"/>
              </a:ext>
            </a:extLst>
          </p:cNvPr>
          <p:cNvPicPr>
            <a:picLocks noChangeAspect="1"/>
          </p:cNvPicPr>
          <p:nvPr/>
        </p:nvPicPr>
        <p:blipFill>
          <a:blip r:embed="rId3"/>
          <a:stretch>
            <a:fillRect/>
          </a:stretch>
        </p:blipFill>
        <p:spPr>
          <a:xfrm>
            <a:off x="2691349" y="1866574"/>
            <a:ext cx="7240352" cy="1307899"/>
          </a:xfrm>
          <a:prstGeom prst="rect">
            <a:avLst/>
          </a:prstGeom>
        </p:spPr>
      </p:pic>
    </p:spTree>
    <p:extLst>
      <p:ext uri="{BB962C8B-B14F-4D97-AF65-F5344CB8AC3E}">
        <p14:creationId xmlns:p14="http://schemas.microsoft.com/office/powerpoint/2010/main" val="19156727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sp>
        <p:nvSpPr>
          <p:cNvPr id="2" name="圆角矩形 1"/>
          <p:cNvSpPr/>
          <p:nvPr/>
        </p:nvSpPr>
        <p:spPr>
          <a:xfrm rot="21299948">
            <a:off x="2109930" y="1661692"/>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5" name="圆角矩形 24"/>
          <p:cNvSpPr/>
          <p:nvPr/>
        </p:nvSpPr>
        <p:spPr>
          <a:xfrm rot="21299948">
            <a:off x="2220046" y="1794005"/>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pic>
        <p:nvPicPr>
          <p:cNvPr id="16" name="图片 15"/>
          <p:cNvPicPr>
            <a:picLocks noChangeAspect="1"/>
          </p:cNvPicPr>
          <p:nvPr/>
        </p:nvPicPr>
        <p:blipFill>
          <a:blip r:embed="rId3"/>
          <a:stretch>
            <a:fillRect/>
          </a:stretch>
        </p:blipFill>
        <p:spPr>
          <a:xfrm>
            <a:off x="307852" y="280531"/>
            <a:ext cx="1964973" cy="1921944"/>
          </a:xfrm>
          <a:prstGeom prst="rect">
            <a:avLst/>
          </a:prstGeom>
        </p:spPr>
      </p:pic>
      <p:pic>
        <p:nvPicPr>
          <p:cNvPr id="3" name="Picture 2">
            <a:extLst>
              <a:ext uri="{FF2B5EF4-FFF2-40B4-BE49-F238E27FC236}">
                <a16:creationId xmlns:a16="http://schemas.microsoft.com/office/drawing/2014/main" id="{F68FF28D-0724-BAAE-064E-1139231F1202}"/>
              </a:ext>
            </a:extLst>
          </p:cNvPr>
          <p:cNvPicPr>
            <a:picLocks noChangeAspect="1"/>
          </p:cNvPicPr>
          <p:nvPr/>
        </p:nvPicPr>
        <p:blipFill>
          <a:blip r:embed="rId4"/>
          <a:stretch>
            <a:fillRect/>
          </a:stretch>
        </p:blipFill>
        <p:spPr>
          <a:xfrm rot="21042406">
            <a:off x="2357740" y="2126727"/>
            <a:ext cx="6419300" cy="1792295"/>
          </a:xfrm>
          <a:prstGeom prst="rect">
            <a:avLst/>
          </a:prstGeom>
        </p:spPr>
      </p:pic>
    </p:spTree>
    <p:extLst>
      <p:ext uri="{BB962C8B-B14F-4D97-AF65-F5344CB8AC3E}">
        <p14:creationId xmlns:p14="http://schemas.microsoft.com/office/powerpoint/2010/main" val="55464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616C61C-6D90-88D9-8B64-FC31DE3F33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323381"/>
            <a:ext cx="10987789" cy="895819"/>
          </a:xfrm>
          <a:prstGeom prst="rect">
            <a:avLst/>
          </a:prstGeom>
        </p:spPr>
      </p:pic>
      <p:pic>
        <p:nvPicPr>
          <p:cNvPr id="3"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id="{868A9EA2-B5B1-9CB9-C0E7-4A7EC8CA62C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107357" y="56337"/>
            <a:ext cx="952167" cy="1417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FE4F85-7261-EB9D-CDF7-709702132EBE}"/>
              </a:ext>
            </a:extLst>
          </p:cNvPr>
          <p:cNvSpPr txBox="1"/>
          <p:nvPr/>
        </p:nvSpPr>
        <p:spPr>
          <a:xfrm>
            <a:off x="1346434" y="427621"/>
            <a:ext cx="9870206" cy="584775"/>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Tìm nghĩa của các từ dưới đây: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766CBDF-11E1-1D64-C3E8-022D189112C7}"/>
              </a:ext>
            </a:extLst>
          </p:cNvPr>
          <p:cNvPicPr>
            <a:picLocks noChangeAspect="1"/>
          </p:cNvPicPr>
          <p:nvPr/>
        </p:nvPicPr>
        <p:blipFill>
          <a:blip r:embed="rId7"/>
          <a:stretch>
            <a:fillRect/>
          </a:stretch>
        </p:blipFill>
        <p:spPr>
          <a:xfrm>
            <a:off x="1016000" y="1466288"/>
            <a:ext cx="10341610" cy="1186742"/>
          </a:xfrm>
          <a:prstGeom prst="rect">
            <a:avLst/>
          </a:prstGeom>
        </p:spPr>
      </p:pic>
      <p:pic>
        <p:nvPicPr>
          <p:cNvPr id="9" name="Picture 8">
            <a:extLst>
              <a:ext uri="{FF2B5EF4-FFF2-40B4-BE49-F238E27FC236}">
                <a16:creationId xmlns:a16="http://schemas.microsoft.com/office/drawing/2014/main" id="{33890AB2-AA9F-1075-9C96-A8B1632AF1F6}"/>
              </a:ext>
            </a:extLst>
          </p:cNvPr>
          <p:cNvPicPr>
            <a:picLocks noChangeAspect="1"/>
          </p:cNvPicPr>
          <p:nvPr/>
        </p:nvPicPr>
        <p:blipFill>
          <a:blip r:embed="rId8"/>
          <a:stretch>
            <a:fillRect/>
          </a:stretch>
        </p:blipFill>
        <p:spPr>
          <a:xfrm>
            <a:off x="995680" y="3300692"/>
            <a:ext cx="10393680" cy="3111437"/>
          </a:xfrm>
          <a:prstGeom prst="rect">
            <a:avLst/>
          </a:prstGeom>
        </p:spPr>
      </p:pic>
      <p:cxnSp>
        <p:nvCxnSpPr>
          <p:cNvPr id="11" name="Straight Connector 10">
            <a:extLst>
              <a:ext uri="{FF2B5EF4-FFF2-40B4-BE49-F238E27FC236}">
                <a16:creationId xmlns:a16="http://schemas.microsoft.com/office/drawing/2014/main" id="{35CF0C8B-2995-63F6-CBA1-55DC2CA3454E}"/>
              </a:ext>
            </a:extLst>
          </p:cNvPr>
          <p:cNvCxnSpPr>
            <a:cxnSpLocks/>
          </p:cNvCxnSpPr>
          <p:nvPr/>
        </p:nvCxnSpPr>
        <p:spPr>
          <a:xfrm>
            <a:off x="2164080" y="2448560"/>
            <a:ext cx="5374640" cy="1117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29A920-73CC-1BA2-A65F-1E7390A3C38D}"/>
              </a:ext>
            </a:extLst>
          </p:cNvPr>
          <p:cNvCxnSpPr>
            <a:cxnSpLocks/>
          </p:cNvCxnSpPr>
          <p:nvPr/>
        </p:nvCxnSpPr>
        <p:spPr>
          <a:xfrm flipH="1">
            <a:off x="2560320" y="2509520"/>
            <a:ext cx="2143760" cy="1056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890D7E-706F-5590-0FC8-E5055FFBD5D9}"/>
              </a:ext>
            </a:extLst>
          </p:cNvPr>
          <p:cNvCxnSpPr>
            <a:cxnSpLocks/>
          </p:cNvCxnSpPr>
          <p:nvPr/>
        </p:nvCxnSpPr>
        <p:spPr>
          <a:xfrm>
            <a:off x="7559040" y="2489200"/>
            <a:ext cx="2529840" cy="1056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F898EA-4F97-0093-69E8-C3DB5C05625A}"/>
              </a:ext>
            </a:extLst>
          </p:cNvPr>
          <p:cNvCxnSpPr>
            <a:cxnSpLocks/>
          </p:cNvCxnSpPr>
          <p:nvPr/>
        </p:nvCxnSpPr>
        <p:spPr>
          <a:xfrm flipH="1">
            <a:off x="5334000" y="2509520"/>
            <a:ext cx="4856480" cy="11379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664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F7BE0ED-42E3-CF06-A72A-746E896FD0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594360"/>
          </a:xfrm>
          <a:prstGeom prst="rect">
            <a:avLst/>
          </a:prstGeom>
        </p:spPr>
      </p:pic>
      <p:sp>
        <p:nvSpPr>
          <p:cNvPr id="3" name="TextBox 2">
            <a:extLst>
              <a:ext uri="{FF2B5EF4-FFF2-40B4-BE49-F238E27FC236}">
                <a16:creationId xmlns:a16="http://schemas.microsoft.com/office/drawing/2014/main" id="{F0CF4401-DB56-C42F-A687-53FE77317F28}"/>
              </a:ext>
            </a:extLst>
          </p:cNvPr>
          <p:cNvSpPr txBox="1"/>
          <p:nvPr/>
        </p:nvSpPr>
        <p:spPr>
          <a:xfrm>
            <a:off x="1384263" y="385643"/>
            <a:ext cx="9608857" cy="1015663"/>
          </a:xfrm>
          <a:prstGeom prst="rect">
            <a:avLst/>
          </a:prstGeom>
          <a:noFill/>
        </p:spPr>
        <p:txBody>
          <a:bodyPr wrap="square" rtlCol="0">
            <a:spAutoFit/>
          </a:bodyPr>
          <a:lstStyle/>
          <a:p>
            <a:pPr lvl="0" algn="ctr">
              <a:defRPr/>
            </a:pPr>
            <a:r>
              <a:rPr lang="vi-VN" sz="3000" b="1" dirty="0">
                <a:solidFill>
                  <a:prstClr val="black"/>
                </a:solidFill>
                <a:latin typeface="Calibri" panose="020F0502020204030204" pitchFamily="34" charset="0"/>
                <a:cs typeface="Calibri" panose="020F0502020204030204" pitchFamily="34" charset="0"/>
              </a:rPr>
              <a:t>Chọn từ phù hợp ở bài tập 1 thay cho mỗi bông hoa trong những câu sau:</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2" descr="Clip nghệ thuật số - số 2 png tải về - Miễn phí trong suốt Khu Vực png Tải  về.">
            <a:extLst>
              <a:ext uri="{FF2B5EF4-FFF2-40B4-BE49-F238E27FC236}">
                <a16:creationId xmlns:a16="http://schemas.microsoft.com/office/drawing/2014/main" id="{78938930-F892-9D6B-0E9A-D6B3874DFC9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9148041-7FF7-CEA7-9E7F-FB5C2519F829}"/>
              </a:ext>
            </a:extLst>
          </p:cNvPr>
          <p:cNvPicPr>
            <a:picLocks noChangeAspect="1"/>
          </p:cNvPicPr>
          <p:nvPr/>
        </p:nvPicPr>
        <p:blipFill>
          <a:blip r:embed="rId7"/>
          <a:stretch>
            <a:fillRect/>
          </a:stretch>
        </p:blipFill>
        <p:spPr>
          <a:xfrm>
            <a:off x="1117600" y="1869876"/>
            <a:ext cx="10170160" cy="4551244"/>
          </a:xfrm>
          <a:prstGeom prst="rect">
            <a:avLst/>
          </a:prstGeom>
        </p:spPr>
      </p:pic>
      <p:sp>
        <p:nvSpPr>
          <p:cNvPr id="8" name="Rectangle: Rounded Corners 7">
            <a:extLst>
              <a:ext uri="{FF2B5EF4-FFF2-40B4-BE49-F238E27FC236}">
                <a16:creationId xmlns:a16="http://schemas.microsoft.com/office/drawing/2014/main" id="{36EC15D3-1AF2-A0D0-93A3-F0123A34A538}"/>
              </a:ext>
            </a:extLst>
          </p:cNvPr>
          <p:cNvSpPr/>
          <p:nvPr/>
        </p:nvSpPr>
        <p:spPr>
          <a:xfrm>
            <a:off x="802640" y="1910080"/>
            <a:ext cx="11064240" cy="44907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0" i="0" dirty="0">
                <a:solidFill>
                  <a:srgbClr val="000000"/>
                </a:solidFill>
                <a:effectLst/>
                <a:latin typeface="Cambria" panose="02040503050406030204" pitchFamily="18" charset="0"/>
                <a:ea typeface="Cambria" panose="02040503050406030204" pitchFamily="18" charset="0"/>
              </a:rPr>
              <a:t>a. Khi đọc truyện, tôi thường </a:t>
            </a:r>
            <a:r>
              <a:rPr lang="vi-VN" sz="2800" b="1" i="0" dirty="0">
                <a:solidFill>
                  <a:srgbClr val="000000"/>
                </a:solidFill>
                <a:effectLst/>
                <a:latin typeface="Cambria" panose="02040503050406030204" pitchFamily="18" charset="0"/>
                <a:ea typeface="Cambria" panose="02040503050406030204" pitchFamily="18" charset="0"/>
              </a:rPr>
              <a:t>tưởng tượng</a:t>
            </a:r>
            <a:r>
              <a:rPr lang="vi-VN" sz="2800" b="0" i="0" dirty="0">
                <a:solidFill>
                  <a:srgbClr val="000000"/>
                </a:solidFill>
                <a:effectLst/>
                <a:latin typeface="Cambria" panose="02040503050406030204" pitchFamily="18" charset="0"/>
                <a:ea typeface="Cambria" panose="02040503050406030204" pitchFamily="18" charset="0"/>
              </a:rPr>
              <a:t> mình là nhân vật chính. Việc đó giúp tôi hiểu rõ hơn cảm xúc và hành động của nhân vật.</a:t>
            </a:r>
          </a:p>
          <a:p>
            <a:r>
              <a:rPr lang="vi-VN" sz="2800" b="0" i="0" dirty="0">
                <a:solidFill>
                  <a:srgbClr val="000000"/>
                </a:solidFill>
                <a:effectLst/>
                <a:latin typeface="Cambria" panose="02040503050406030204" pitchFamily="18" charset="0"/>
                <a:ea typeface="Cambria" panose="02040503050406030204" pitchFamily="18" charset="0"/>
              </a:rPr>
              <a:t>b. Bạn có thể chia sẻ với tôi những </a:t>
            </a:r>
            <a:r>
              <a:rPr lang="vi-VN" sz="2800" b="1" i="0" dirty="0">
                <a:solidFill>
                  <a:srgbClr val="000000"/>
                </a:solidFill>
                <a:effectLst/>
                <a:latin typeface="Cambria" panose="02040503050406030204" pitchFamily="18" charset="0"/>
                <a:ea typeface="Cambria" panose="02040503050406030204" pitchFamily="18" charset="0"/>
              </a:rPr>
              <a:t>ý tưởng</a:t>
            </a:r>
            <a:r>
              <a:rPr lang="vi-VN" sz="2800" b="0" i="0" dirty="0">
                <a:solidFill>
                  <a:srgbClr val="000000"/>
                </a:solidFill>
                <a:effectLst/>
                <a:latin typeface="Cambria" panose="02040503050406030204" pitchFamily="18" charset="0"/>
                <a:ea typeface="Cambria" panose="02040503050406030204" pitchFamily="18" charset="0"/>
              </a:rPr>
              <a:t> của bạn về buổi hội chợ của lớp được không?</a:t>
            </a:r>
          </a:p>
          <a:p>
            <a:r>
              <a:rPr lang="vi-VN" sz="2800" b="0" i="0" dirty="0">
                <a:solidFill>
                  <a:srgbClr val="000000"/>
                </a:solidFill>
                <a:effectLst/>
                <a:latin typeface="Cambria" panose="02040503050406030204" pitchFamily="18" charset="0"/>
                <a:ea typeface="Cambria" panose="02040503050406030204" pitchFamily="18" charset="0"/>
              </a:rPr>
              <a:t>c. Ngắm nhìn những bông hoa hướng dương nở vàng rực trong vườn, tôi chợt </a:t>
            </a:r>
            <a:r>
              <a:rPr lang="vi-VN" sz="2800" b="1" i="0" dirty="0">
                <a:solidFill>
                  <a:srgbClr val="000000"/>
                </a:solidFill>
                <a:effectLst/>
                <a:latin typeface="Cambria" panose="02040503050406030204" pitchFamily="18" charset="0"/>
                <a:ea typeface="Cambria" panose="02040503050406030204" pitchFamily="18" charset="0"/>
              </a:rPr>
              <a:t>liên tưởng</a:t>
            </a:r>
            <a:r>
              <a:rPr lang="vi-VN" sz="2800" b="0" i="0" dirty="0">
                <a:solidFill>
                  <a:srgbClr val="000000"/>
                </a:solidFill>
                <a:effectLst/>
                <a:latin typeface="Cambria" panose="02040503050406030204" pitchFamily="18" charset="0"/>
                <a:ea typeface="Cambria" panose="02040503050406030204" pitchFamily="18" charset="0"/>
              </a:rPr>
              <a:t> đến hình ảnh mặt trời dạng toả nắng.</a:t>
            </a:r>
          </a:p>
          <a:p>
            <a:r>
              <a:rPr lang="vi-VN" sz="2800" b="0" i="0" dirty="0">
                <a:solidFill>
                  <a:srgbClr val="000000"/>
                </a:solidFill>
                <a:effectLst/>
                <a:latin typeface="Cambria" panose="02040503050406030204" pitchFamily="18" charset="0"/>
                <a:ea typeface="Cambria" panose="02040503050406030204" pitchFamily="18" charset="0"/>
              </a:rPr>
              <a:t>d. Hôm nay, cô giáo cho chúng tôi vẽ tranh. Tôi có </a:t>
            </a:r>
            <a:r>
              <a:rPr lang="vi-VN" sz="2800" b="1" i="0" dirty="0">
                <a:solidFill>
                  <a:srgbClr val="000000"/>
                </a:solidFill>
                <a:effectLst/>
                <a:latin typeface="Cambria" panose="02040503050406030204" pitchFamily="18" charset="0"/>
                <a:ea typeface="Cambria" panose="02040503050406030204" pitchFamily="18" charset="0"/>
              </a:rPr>
              <a:t>ý tưởng</a:t>
            </a:r>
            <a:r>
              <a:rPr lang="vi-VN" sz="2800" b="0" i="0" dirty="0">
                <a:solidFill>
                  <a:srgbClr val="000000"/>
                </a:solidFill>
                <a:effectLst/>
                <a:latin typeface="Cambria" panose="02040503050406030204" pitchFamily="18" charset="0"/>
                <a:ea typeface="Cambria" panose="02040503050406030204" pitchFamily="18" charset="0"/>
              </a:rPr>
              <a:t> vẽ một ngôi nhà trên cây.</a:t>
            </a:r>
            <a:br>
              <a:rPr lang="vi-VN" sz="2800" b="0" i="0" dirty="0">
                <a:solidFill>
                  <a:srgbClr val="000000"/>
                </a:solidFill>
                <a:effectLst/>
                <a:latin typeface="Cambria" panose="02040503050406030204" pitchFamily="18" charset="0"/>
                <a:ea typeface="Cambria" panose="02040503050406030204" pitchFamily="18" charset="0"/>
              </a:rPr>
            </a:br>
            <a:r>
              <a:rPr lang="vi-VN" sz="2800" b="0" i="0" dirty="0">
                <a:solidFill>
                  <a:srgbClr val="000000"/>
                </a:solidFill>
                <a:effectLst/>
                <a:latin typeface="Cambria" panose="02040503050406030204" pitchFamily="18" charset="0"/>
                <a:ea typeface="Cambria" panose="02040503050406030204" pitchFamily="18" charset="0"/>
              </a:rPr>
              <a:t>Tôi </a:t>
            </a:r>
            <a:r>
              <a:rPr lang="vi-VN" sz="2800" b="1" i="0" dirty="0">
                <a:solidFill>
                  <a:srgbClr val="000000"/>
                </a:solidFill>
                <a:effectLst/>
                <a:latin typeface="Cambria" panose="02040503050406030204" pitchFamily="18" charset="0"/>
                <a:ea typeface="Cambria" panose="02040503050406030204" pitchFamily="18" charset="0"/>
              </a:rPr>
              <a:t>mơ tưởng</a:t>
            </a:r>
            <a:r>
              <a:rPr lang="vi-VN" sz="2800" b="0" i="0" dirty="0">
                <a:solidFill>
                  <a:srgbClr val="000000"/>
                </a:solidFill>
                <a:effectLst/>
                <a:latin typeface="Cambria" panose="02040503050406030204" pitchFamily="18" charset="0"/>
                <a:ea typeface="Cambria" panose="02040503050406030204" pitchFamily="18" charset="0"/>
              </a:rPr>
              <a:t> đó là một ngôi nhà màu hồng, nhiều cửa sổ và có một cái cầu trượt dài.</a:t>
            </a:r>
          </a:p>
        </p:txBody>
      </p:sp>
    </p:spTree>
    <p:extLst>
      <p:ext uri="{BB962C8B-B14F-4D97-AF65-F5344CB8AC3E}">
        <p14:creationId xmlns:p14="http://schemas.microsoft.com/office/powerpoint/2010/main" val="2518610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1299948">
            <a:off x="2109930" y="1661692"/>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sp>
        <p:nvSpPr>
          <p:cNvPr id="25" name="圆角矩形 24"/>
          <p:cNvSpPr/>
          <p:nvPr/>
        </p:nvSpPr>
        <p:spPr>
          <a:xfrm rot="21299948">
            <a:off x="2220046" y="1794005"/>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pic>
        <p:nvPicPr>
          <p:cNvPr id="4" name="Picture 3">
            <a:extLst>
              <a:ext uri="{FF2B5EF4-FFF2-40B4-BE49-F238E27FC236}">
                <a16:creationId xmlns:a16="http://schemas.microsoft.com/office/drawing/2014/main" id="{E3679DF9-6888-3D68-A385-C2322CF834D0}"/>
              </a:ext>
            </a:extLst>
          </p:cNvPr>
          <p:cNvPicPr>
            <a:picLocks noChangeAspect="1"/>
          </p:cNvPicPr>
          <p:nvPr/>
        </p:nvPicPr>
        <p:blipFill>
          <a:blip r:embed="rId2"/>
          <a:stretch>
            <a:fillRect/>
          </a:stretch>
        </p:blipFill>
        <p:spPr>
          <a:xfrm rot="21044453">
            <a:off x="2629586" y="1988518"/>
            <a:ext cx="5755284" cy="2433314"/>
          </a:xfrm>
          <a:prstGeom prst="rect">
            <a:avLst/>
          </a:prstGeom>
        </p:spPr>
      </p:pic>
    </p:spTree>
    <p:extLst>
      <p:ext uri="{BB962C8B-B14F-4D97-AF65-F5344CB8AC3E}">
        <p14:creationId xmlns:p14="http://schemas.microsoft.com/office/powerpoint/2010/main" val="155915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91AA44-28B9-8E54-5186-754BEFF55101}"/>
              </a:ext>
            </a:extLst>
          </p:cNvPr>
          <p:cNvGrpSpPr/>
          <p:nvPr/>
        </p:nvGrpSpPr>
        <p:grpSpPr>
          <a:xfrm>
            <a:off x="908391" y="1957025"/>
            <a:ext cx="7382169" cy="1060495"/>
            <a:chOff x="892967" y="2103140"/>
            <a:chExt cx="10089994" cy="802640"/>
          </a:xfrm>
        </p:grpSpPr>
        <p:sp>
          <p:nvSpPr>
            <p:cNvPr id="3" name="Rectangle: Rounded Corners 2">
              <a:extLst>
                <a:ext uri="{FF2B5EF4-FFF2-40B4-BE49-F238E27FC236}">
                  <a16:creationId xmlns:a16="http://schemas.microsoft.com/office/drawing/2014/main" id="{AC4C9CCB-845C-1E9A-347A-0587DBA5EE5E}"/>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04781AF-F81B-3083-DFDF-81EC16EBB333}"/>
                </a:ext>
              </a:extLst>
            </p:cNvPr>
            <p:cNvSpPr txBox="1"/>
            <p:nvPr/>
          </p:nvSpPr>
          <p:spPr>
            <a:xfrm>
              <a:off x="1209040" y="2194083"/>
              <a:ext cx="9510073" cy="400248"/>
            </a:xfrm>
            <a:prstGeom prst="rect">
              <a:avLst/>
            </a:prstGeom>
            <a:noFill/>
          </p:spPr>
          <p:txBody>
            <a:bodyPr wrap="square">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cuốn</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sổ</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495507C6-1142-48A2-6001-5F032D14DC7D}"/>
              </a:ext>
            </a:extLst>
          </p:cNvPr>
          <p:cNvGrpSpPr/>
          <p:nvPr/>
        </p:nvGrpSpPr>
        <p:grpSpPr>
          <a:xfrm>
            <a:off x="907016" y="3432403"/>
            <a:ext cx="7448069" cy="1200557"/>
            <a:chOff x="892967" y="3219281"/>
            <a:chExt cx="10089994" cy="802640"/>
          </a:xfrm>
        </p:grpSpPr>
        <p:sp>
          <p:nvSpPr>
            <p:cNvPr id="6" name="Rectangle: Rounded Corners 5">
              <a:extLst>
                <a:ext uri="{FF2B5EF4-FFF2-40B4-BE49-F238E27FC236}">
                  <a16:creationId xmlns:a16="http://schemas.microsoft.com/office/drawing/2014/main" id="{5D814902-CFDE-5F13-F043-7B0DD2545032}"/>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C46E8D0F-0403-38C8-96B1-2B27DD3D80C2}"/>
                </a:ext>
              </a:extLst>
            </p:cNvPr>
            <p:cNvSpPr txBox="1"/>
            <p:nvPr/>
          </p:nvSpPr>
          <p:spPr>
            <a:xfrm>
              <a:off x="1225163" y="3304115"/>
              <a:ext cx="9340052" cy="428058"/>
            </a:xfrm>
            <a:prstGeom prst="rect">
              <a:avLst/>
            </a:prstGeom>
            <a:noFill/>
          </p:spPr>
          <p:txBody>
            <a:bodyPr wrap="square">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phấn</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khích</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DCD0FDCE-2500-2DEC-CC2E-93345C510259}"/>
              </a:ext>
            </a:extLst>
          </p:cNvPr>
          <p:cNvGrpSpPr/>
          <p:nvPr/>
        </p:nvGrpSpPr>
        <p:grpSpPr>
          <a:xfrm>
            <a:off x="715316" y="628899"/>
            <a:ext cx="10807300" cy="919401"/>
            <a:chOff x="715316" y="628899"/>
            <a:chExt cx="10807300" cy="919401"/>
          </a:xfrm>
        </p:grpSpPr>
        <p:sp>
          <p:nvSpPr>
            <p:cNvPr id="9" name="TextBox 8">
              <a:extLst>
                <a:ext uri="{FF2B5EF4-FFF2-40B4-BE49-F238E27FC236}">
                  <a16:creationId xmlns:a16="http://schemas.microsoft.com/office/drawing/2014/main" id="{1AA95071-3E74-E8E3-08E7-1D9BEA16A9AD}"/>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0" name="Picture 9" descr="A question mark in a speech bubble&#10;&#10;Description automatically generated">
              <a:extLst>
                <a:ext uri="{FF2B5EF4-FFF2-40B4-BE49-F238E27FC236}">
                  <a16:creationId xmlns:a16="http://schemas.microsoft.com/office/drawing/2014/main" id="{6617366B-AB3B-1DB9-427B-EB9DDD0D8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1" name="Group 10">
            <a:extLst>
              <a:ext uri="{FF2B5EF4-FFF2-40B4-BE49-F238E27FC236}">
                <a16:creationId xmlns:a16="http://schemas.microsoft.com/office/drawing/2014/main" id="{27375568-7A2F-FD27-8824-D64BAFBA406B}"/>
              </a:ext>
            </a:extLst>
          </p:cNvPr>
          <p:cNvGrpSpPr/>
          <p:nvPr/>
        </p:nvGrpSpPr>
        <p:grpSpPr>
          <a:xfrm>
            <a:off x="1051003" y="5202276"/>
            <a:ext cx="7239557" cy="802640"/>
            <a:chOff x="892967" y="4375091"/>
            <a:chExt cx="10089994" cy="802640"/>
          </a:xfrm>
        </p:grpSpPr>
        <p:sp>
          <p:nvSpPr>
            <p:cNvPr id="12" name="Rectangle: Rounded Corners 11">
              <a:extLst>
                <a:ext uri="{FF2B5EF4-FFF2-40B4-BE49-F238E27FC236}">
                  <a16:creationId xmlns:a16="http://schemas.microsoft.com/office/drawing/2014/main" id="{CFC54261-4742-6048-259C-7A95158B961A}"/>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5998C51A-041D-AF5F-463B-CFEFD89465EF}"/>
                </a:ext>
              </a:extLst>
            </p:cNvPr>
            <p:cNvSpPr txBox="1"/>
            <p:nvPr/>
          </p:nvSpPr>
          <p:spPr>
            <a:xfrm>
              <a:off x="1261529" y="4436620"/>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3: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rPr>
                <a:t>Đoạn</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rPr>
                <a:t>còn</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rPr>
                <a:t>lại</a:t>
              </a:r>
              <a:endPar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5574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3"/>
          <p:cNvPicPr>
            <a:picLocks noChangeAspect="1"/>
          </p:cNvPicPr>
          <p:nvPr/>
        </p:nvPicPr>
        <p:blipFill rotWithShape="1">
          <a:blip r:embed="rId4" cstate="print">
            <a:extLst>
              <a:ext uri="{28A0092B-C50C-407E-A947-70E740481C1C}">
                <a14:useLocalDpi xmlns:a14="http://schemas.microsoft.com/office/drawing/2010/main" val="0"/>
              </a:ext>
            </a:extLst>
          </a:blip>
          <a:srcRect t="1936" b="1936"/>
          <a:stretch/>
        </p:blipFill>
        <p:spPr>
          <a:xfrm>
            <a:off x="2712720" y="2146838"/>
            <a:ext cx="6949439" cy="3888202"/>
          </a:xfrm>
          <a:prstGeom prst="rect">
            <a:avLst/>
          </a:prstGeom>
        </p:spPr>
      </p:pic>
      <p:sp>
        <p:nvSpPr>
          <p:cNvPr id="18" name="TextBox 17"/>
          <p:cNvSpPr txBox="1"/>
          <p:nvPr/>
        </p:nvSpPr>
        <p:spPr>
          <a:xfrm>
            <a:off x="4704080" y="4140925"/>
            <a:ext cx="3149599" cy="707886"/>
          </a:xfrm>
          <a:prstGeom prst="rect">
            <a:avLst/>
          </a:prstGeom>
          <a:noFill/>
        </p:spPr>
        <p:txBody>
          <a:bodyPr wrap="square" rtlCol="0">
            <a:spAutoFit/>
          </a:bodyPr>
          <a:lstStyle/>
          <a:p>
            <a:pPr algn="ctr"/>
            <a:r>
              <a:rPr lang="vi-VN" sz="4000" dirty="0">
                <a:solidFill>
                  <a:srgbClr val="00B050"/>
                </a:solidFill>
                <a:latin typeface="Calibri" panose="020F0502020204030204" pitchFamily="34" charset="0"/>
                <a:cs typeface="Calibri" panose="020F0502020204030204" pitchFamily="34" charset="0"/>
              </a:rPr>
              <a:t>Ha-ri Pót-tơ</a:t>
            </a:r>
            <a:endParaRPr lang="en-US" sz="4000" dirty="0">
              <a:solidFill>
                <a:srgbClr val="00B050"/>
              </a:solidFill>
              <a:latin typeface="Calibri" panose="020F0502020204030204" pitchFamily="34" charset="0"/>
              <a:cs typeface="Calibri" panose="020F0502020204030204" pitchFamily="34" charset="0"/>
            </a:endParaRPr>
          </a:p>
        </p:txBody>
      </p:sp>
      <p:sp>
        <p:nvSpPr>
          <p:cNvPr id="27" name="TextBox 26"/>
          <p:cNvSpPr txBox="1"/>
          <p:nvPr/>
        </p:nvSpPr>
        <p:spPr>
          <a:xfrm>
            <a:off x="4582161" y="2970653"/>
            <a:ext cx="3657600" cy="707886"/>
          </a:xfrm>
          <a:prstGeom prst="rect">
            <a:avLst/>
          </a:prstGeom>
          <a:noFill/>
        </p:spPr>
        <p:txBody>
          <a:bodyPr wrap="square" rtlCol="0">
            <a:spAutoFit/>
          </a:bodyPr>
          <a:lstStyle/>
          <a:p>
            <a:pPr algn="ctr"/>
            <a:r>
              <a:rPr lang="en-US" sz="4000">
                <a:solidFill>
                  <a:srgbClr val="00B050"/>
                </a:solidFill>
                <a:latin typeface="Calibri" panose="020F0502020204030204" pitchFamily="34" charset="0"/>
                <a:cs typeface="Calibri" panose="020F0502020204030204" pitchFamily="34" charset="0"/>
              </a:rPr>
              <a:t>Giô-an Rô-linh </a:t>
            </a:r>
            <a:endParaRPr lang="en-US" sz="4000" dirty="0">
              <a:solidFill>
                <a:srgbClr val="00B05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a:stretch>
            <a:fillRect/>
          </a:stretch>
        </p:blipFill>
        <p:spPr>
          <a:xfrm>
            <a:off x="1696918" y="529256"/>
            <a:ext cx="8980186" cy="1999661"/>
          </a:xfrm>
          <a:prstGeom prst="rect">
            <a:avLst/>
          </a:prstGeom>
        </p:spPr>
      </p:pic>
    </p:spTree>
    <p:custDataLst>
      <p:tags r:id="rId1"/>
    </p:custDataLst>
    <p:extLst>
      <p:ext uri="{BB962C8B-B14F-4D97-AF65-F5344CB8AC3E}">
        <p14:creationId xmlns:p14="http://schemas.microsoft.com/office/powerpoint/2010/main" val="2789347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5530D-439A-9523-35F2-95410D1089B0}"/>
              </a:ext>
            </a:extLst>
          </p:cNvPr>
          <p:cNvSpPr txBox="1"/>
          <p:nvPr/>
        </p:nvSpPr>
        <p:spPr>
          <a:xfrm>
            <a:off x="3730565" y="1340941"/>
            <a:ext cx="5697915" cy="769441"/>
          </a:xfrm>
          <a:prstGeom prst="rect">
            <a:avLst/>
          </a:prstGeom>
          <a:noFill/>
        </p:spPr>
        <p:txBody>
          <a:bodyPr wrap="square" rtlCol="0">
            <a:spAutoFit/>
          </a:bodyPr>
          <a:lstStyle/>
          <a:p>
            <a:r>
              <a:rPr lang="en-GB" sz="4400" b="1" dirty="0" err="1">
                <a:solidFill>
                  <a:schemeClr val="accent6">
                    <a:lumMod val="50000"/>
                  </a:schemeClr>
                </a:solidFill>
                <a:latin typeface="Cambria" panose="02040503050406030204" pitchFamily="18" charset="0"/>
                <a:ea typeface="Cambria" panose="02040503050406030204" pitchFamily="18" charset="0"/>
              </a:rPr>
              <a:t>Luyện</a:t>
            </a:r>
            <a:r>
              <a:rPr lang="en-GB" sz="4400" b="1" dirty="0">
                <a:solidFill>
                  <a:schemeClr val="accent6">
                    <a:lumMod val="50000"/>
                  </a:schemeClr>
                </a:solidFill>
                <a:latin typeface="Cambria" panose="02040503050406030204" pitchFamily="18" charset="0"/>
                <a:ea typeface="Cambria" panose="02040503050406030204" pitchFamily="18" charset="0"/>
              </a:rPr>
              <a:t> </a:t>
            </a:r>
            <a:r>
              <a:rPr lang="en-GB" sz="4400" b="1" dirty="0" err="1">
                <a:solidFill>
                  <a:schemeClr val="accent6">
                    <a:lumMod val="50000"/>
                  </a:schemeClr>
                </a:solidFill>
                <a:latin typeface="Cambria" panose="02040503050406030204" pitchFamily="18" charset="0"/>
                <a:ea typeface="Cambria" panose="02040503050406030204" pitchFamily="18" charset="0"/>
              </a:rPr>
              <a:t>đọc</a:t>
            </a:r>
            <a:r>
              <a:rPr lang="en-GB" sz="4400" b="1" dirty="0">
                <a:solidFill>
                  <a:schemeClr val="accent6">
                    <a:lumMod val="50000"/>
                  </a:schemeClr>
                </a:solidFill>
                <a:latin typeface="Cambria" panose="02040503050406030204" pitchFamily="18" charset="0"/>
                <a:ea typeface="Cambria" panose="02040503050406030204" pitchFamily="18" charset="0"/>
              </a:rPr>
              <a:t> </a:t>
            </a:r>
            <a:r>
              <a:rPr lang="en-GB" sz="4400" b="1" dirty="0" err="1">
                <a:solidFill>
                  <a:schemeClr val="accent6">
                    <a:lumMod val="50000"/>
                  </a:schemeClr>
                </a:solidFill>
                <a:latin typeface="Cambria" panose="02040503050406030204" pitchFamily="18" charset="0"/>
                <a:ea typeface="Cambria" panose="02040503050406030204" pitchFamily="18" charset="0"/>
              </a:rPr>
              <a:t>câu</a:t>
            </a:r>
            <a:r>
              <a:rPr lang="en-GB" sz="4400" b="1" dirty="0">
                <a:solidFill>
                  <a:schemeClr val="accent6">
                    <a:lumMod val="50000"/>
                  </a:schemeClr>
                </a:solidFill>
                <a:latin typeface="Cambria" panose="02040503050406030204" pitchFamily="18" charset="0"/>
                <a:ea typeface="Cambria" panose="02040503050406030204" pitchFamily="18" charset="0"/>
              </a:rPr>
              <a:t> </a:t>
            </a:r>
            <a:r>
              <a:rPr lang="en-GB" sz="4400" b="1" dirty="0" err="1">
                <a:solidFill>
                  <a:schemeClr val="accent6">
                    <a:lumMod val="50000"/>
                  </a:schemeClr>
                </a:solidFill>
                <a:latin typeface="Cambria" panose="02040503050406030204" pitchFamily="18" charset="0"/>
                <a:ea typeface="Cambria" panose="02040503050406030204" pitchFamily="18" charset="0"/>
              </a:rPr>
              <a:t>dài</a:t>
            </a:r>
            <a:endParaRPr lang="en-GB" sz="4400" b="1" dirty="0">
              <a:solidFill>
                <a:schemeClr val="accent6">
                  <a:lumMod val="50000"/>
                </a:schemeClr>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54CDA9FE-B3FF-FB04-E312-F17AB92ED542}"/>
              </a:ext>
            </a:extLst>
          </p:cNvPr>
          <p:cNvGrpSpPr/>
          <p:nvPr/>
        </p:nvGrpSpPr>
        <p:grpSpPr>
          <a:xfrm>
            <a:off x="204003" y="2346960"/>
            <a:ext cx="11895880" cy="3491732"/>
            <a:chOff x="204003" y="1375897"/>
            <a:chExt cx="11895880" cy="4462795"/>
          </a:xfrm>
        </p:grpSpPr>
        <p:sp>
          <p:nvSpPr>
            <p:cNvPr id="4" name="Oval 21">
              <a:extLst>
                <a:ext uri="{FF2B5EF4-FFF2-40B4-BE49-F238E27FC236}">
                  <a16:creationId xmlns:a16="http://schemas.microsoft.com/office/drawing/2014/main" id="{94076678-EAC7-00CE-AE59-1E2E4B4E06F4}"/>
                </a:ext>
              </a:extLst>
            </p:cNvPr>
            <p:cNvSpPr/>
            <p:nvPr/>
          </p:nvSpPr>
          <p:spPr>
            <a:xfrm>
              <a:off x="204003" y="1375897"/>
              <a:ext cx="11895880" cy="4462795"/>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FF8B8B"/>
            </a:solidFill>
            <a:ln w="3175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5" name="Rectangle 4">
              <a:extLst>
                <a:ext uri="{FF2B5EF4-FFF2-40B4-BE49-F238E27FC236}">
                  <a16:creationId xmlns:a16="http://schemas.microsoft.com/office/drawing/2014/main" id="{2689F7EB-042D-7DCE-9DC6-DF964882C048}"/>
                </a:ext>
              </a:extLst>
            </p:cNvPr>
            <p:cNvSpPr/>
            <p:nvPr/>
          </p:nvSpPr>
          <p:spPr>
            <a:xfrm>
              <a:off x="1125894" y="2432299"/>
              <a:ext cx="10052099" cy="2862671"/>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cuốn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sách</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xuất</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bản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Giô</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-an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hét</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thật</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to: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Mơ</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ước</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mình</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trở</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thành</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thực</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điều</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ngờ</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tới</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“Ha-</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ri</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Pót-tơ</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đá</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phù</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thuỷ</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thu</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hút</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ý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nhiều</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trẻ</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toàn</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thế</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giới</a:t>
              </a:r>
              <a:r>
                <a:rPr lang="en-US" sz="24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899922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4E958D-EFB1-B1A9-0B04-6C38C4833664}"/>
              </a:ext>
            </a:extLst>
          </p:cNvPr>
          <p:cNvPicPr>
            <a:picLocks noChangeAspect="1"/>
          </p:cNvPicPr>
          <p:nvPr/>
        </p:nvPicPr>
        <p:blipFill>
          <a:blip r:embed="rId2"/>
          <a:stretch>
            <a:fillRect/>
          </a:stretch>
        </p:blipFill>
        <p:spPr>
          <a:xfrm>
            <a:off x="3748571" y="855828"/>
            <a:ext cx="4682134" cy="3609145"/>
          </a:xfrm>
          <a:prstGeom prst="rect">
            <a:avLst/>
          </a:prstGeom>
        </p:spPr>
      </p:pic>
    </p:spTree>
    <p:extLst>
      <p:ext uri="{BB962C8B-B14F-4D97-AF65-F5344CB8AC3E}">
        <p14:creationId xmlns:p14="http://schemas.microsoft.com/office/powerpoint/2010/main" val="108843489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sp>
        <p:nvSpPr>
          <p:cNvPr id="2" name="圆角矩形 1"/>
          <p:cNvSpPr/>
          <p:nvPr/>
        </p:nvSpPr>
        <p:spPr>
          <a:xfrm rot="21299948">
            <a:off x="2109930" y="1661692"/>
            <a:ext cx="6473864" cy="3019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sp>
        <p:nvSpPr>
          <p:cNvPr id="25" name="圆角矩形 24"/>
          <p:cNvSpPr/>
          <p:nvPr/>
        </p:nvSpPr>
        <p:spPr>
          <a:xfrm rot="21299948">
            <a:off x="2220046" y="1794005"/>
            <a:ext cx="6231568" cy="2662676"/>
          </a:xfrm>
          <a:prstGeom prst="roundRect">
            <a:avLst/>
          </a:prstGeom>
          <a:solidFill>
            <a:schemeClr val="bg1"/>
          </a:solidFill>
          <a:ln w="28575">
            <a:solidFill>
              <a:srgbClr val="FFAD2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Normal"/>
              <a:cs typeface="+mn-cs"/>
            </a:endParaRPr>
          </a:p>
        </p:txBody>
      </p:sp>
      <p:pic>
        <p:nvPicPr>
          <p:cNvPr id="4" name="Picture 3">
            <a:extLst>
              <a:ext uri="{FF2B5EF4-FFF2-40B4-BE49-F238E27FC236}">
                <a16:creationId xmlns:a16="http://schemas.microsoft.com/office/drawing/2014/main" id="{B92021DF-9AEB-CDA5-3ABB-D5D2BFF5CB42}"/>
              </a:ext>
            </a:extLst>
          </p:cNvPr>
          <p:cNvPicPr>
            <a:picLocks noChangeAspect="1"/>
          </p:cNvPicPr>
          <p:nvPr/>
        </p:nvPicPr>
        <p:blipFill>
          <a:blip r:embed="rId3"/>
          <a:stretch>
            <a:fillRect/>
          </a:stretch>
        </p:blipFill>
        <p:spPr>
          <a:xfrm rot="21168015">
            <a:off x="2153635" y="2006817"/>
            <a:ext cx="6273305" cy="2075942"/>
          </a:xfrm>
          <a:prstGeom prst="rect">
            <a:avLst/>
          </a:prstGeom>
        </p:spPr>
      </p:pic>
    </p:spTree>
    <p:extLst>
      <p:ext uri="{BB962C8B-B14F-4D97-AF65-F5344CB8AC3E}">
        <p14:creationId xmlns:p14="http://schemas.microsoft.com/office/powerpoint/2010/main" val="1834400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0830" y="2620080"/>
            <a:ext cx="8243639" cy="2955681"/>
          </a:xfrm>
          <a:prstGeom prst="rect">
            <a:avLst/>
          </a:prstGeom>
        </p:spPr>
        <p:txBody>
          <a:bodyPr wrap="square">
            <a:spAutoFit/>
          </a:bodyPr>
          <a:lstStyle/>
          <a:p>
            <a:pPr algn="just">
              <a:lnSpc>
                <a:spcPct val="150000"/>
              </a:lnSpc>
            </a:pPr>
            <a:r>
              <a:rPr lang="vi-VN" sz="3200" b="1" dirty="0">
                <a:solidFill>
                  <a:srgbClr val="000000"/>
                </a:solidFill>
                <a:latin typeface="Cambria" panose="02040503050406030204" pitchFamily="18" charset="0"/>
                <a:ea typeface="Cambria" panose="02040503050406030204" pitchFamily="18" charset="0"/>
              </a:rPr>
              <a:t>Giô-an Rô-linh (thường được biết đến với bút danh J.K. Rô-linh): </a:t>
            </a:r>
            <a:r>
              <a:rPr lang="vi-VN" sz="3200" dirty="0">
                <a:solidFill>
                  <a:srgbClr val="000000"/>
                </a:solidFill>
                <a:latin typeface="Cambria" panose="02040503050406030204" pitchFamily="18" charset="0"/>
                <a:ea typeface="Cambria" panose="02040503050406030204" pitchFamily="18" charset="0"/>
              </a:rPr>
              <a:t>nhà văn người Anh, tác giả của bộ truyện Ha-ri Pót-tơ nổi tiếng từng đoạt nhiều giải thưởng.</a:t>
            </a:r>
            <a:endParaRPr lang="en-US"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1624760" y="776692"/>
            <a:ext cx="8980186" cy="1975275"/>
          </a:xfrm>
          <a:prstGeom prst="rect">
            <a:avLst/>
          </a:prstGeom>
        </p:spPr>
      </p:pic>
    </p:spTree>
    <p:custDataLst>
      <p:tags r:id="rId1"/>
    </p:custDataLst>
    <p:extLst>
      <p:ext uri="{BB962C8B-B14F-4D97-AF65-F5344CB8AC3E}">
        <p14:creationId xmlns:p14="http://schemas.microsoft.com/office/powerpoint/2010/main" val="2820281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1870" y="2843600"/>
            <a:ext cx="8243639" cy="1651606"/>
          </a:xfrm>
          <a:prstGeom prst="rect">
            <a:avLst/>
          </a:prstGeom>
        </p:spPr>
        <p:txBody>
          <a:bodyPr wrap="square">
            <a:spAutoFit/>
          </a:bodyPr>
          <a:lstStyle/>
          <a:p>
            <a:pPr lvl="0" algn="just">
              <a:lnSpc>
                <a:spcPct val="150000"/>
              </a:lnSpc>
            </a:pPr>
            <a:r>
              <a:rPr lang="vi-VN" sz="3600" b="1" dirty="0">
                <a:solidFill>
                  <a:srgbClr val="000000"/>
                </a:solidFill>
                <a:latin typeface="Cambria" panose="02040503050406030204" pitchFamily="18" charset="0"/>
                <a:ea typeface="Cambria" panose="02040503050406030204" pitchFamily="18" charset="0"/>
              </a:rPr>
              <a:t>phấn khích: </a:t>
            </a:r>
            <a:r>
              <a:rPr lang="vi-VN" sz="3600" dirty="0">
                <a:solidFill>
                  <a:srgbClr val="000000"/>
                </a:solidFill>
                <a:latin typeface="Cambria" panose="02040503050406030204" pitchFamily="18" charset="0"/>
                <a:ea typeface="Cambria" panose="02040503050406030204" pitchFamily="18" charset="0"/>
              </a:rPr>
              <a:t>phấn khởi do tinh thần được cổ vũ, khích lệ. </a:t>
            </a:r>
            <a:endParaRPr kumimoji="0" lang="en-US"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1624760" y="776692"/>
            <a:ext cx="8980186" cy="1975275"/>
          </a:xfrm>
          <a:prstGeom prst="rect">
            <a:avLst/>
          </a:prstGeom>
        </p:spPr>
      </p:pic>
    </p:spTree>
    <p:custDataLst>
      <p:tags r:id="rId1"/>
    </p:custDataLst>
    <p:extLst>
      <p:ext uri="{BB962C8B-B14F-4D97-AF65-F5344CB8AC3E}">
        <p14:creationId xmlns:p14="http://schemas.microsoft.com/office/powerpoint/2010/main" val="3136558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212423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612</Words>
  <Application>Microsoft Office PowerPoint</Application>
  <PresentationFormat>Widescreen</PresentationFormat>
  <Paragraphs>31</Paragraphs>
  <Slides>19</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#9Slide07 Marbelia Regular</vt:lpstr>
      <vt:lpstr>Arial</vt:lpstr>
      <vt:lpstr>Calibri</vt:lpstr>
      <vt:lpstr>Calibri Light</vt:lpstr>
      <vt:lpstr>Cambria</vt:lpstr>
      <vt:lpstr>等线</vt:lpstr>
      <vt:lpstr>Symbol</vt:lpstr>
      <vt:lpstr>Times New Roman</vt:lpstr>
      <vt:lpstr>Trebuchet MS</vt:lpstr>
      <vt:lpstr>Wingdings 3</vt:lpstr>
      <vt:lpstr>思源黑体 CN Normal</vt:lpstr>
      <vt:lpstr>Custom Design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Windows User</cp:lastModifiedBy>
  <cp:revision>54</cp:revision>
  <dcterms:created xsi:type="dcterms:W3CDTF">2022-08-12T16:31:42Z</dcterms:created>
  <dcterms:modified xsi:type="dcterms:W3CDTF">2025-01-02T08:18:36Z</dcterms:modified>
</cp:coreProperties>
</file>