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45" r:id="rId2"/>
    <p:sldId id="260" r:id="rId3"/>
    <p:sldId id="315" r:id="rId4"/>
    <p:sldId id="316" r:id="rId5"/>
    <p:sldId id="327" r:id="rId6"/>
    <p:sldId id="329" r:id="rId7"/>
    <p:sldId id="333" r:id="rId8"/>
    <p:sldId id="332" r:id="rId9"/>
    <p:sldId id="334" r:id="rId10"/>
    <p:sldId id="338" r:id="rId11"/>
    <p:sldId id="318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8E38C-99BA-4FD3-943E-2BE952CBD325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D0371-E428-4972-9DFC-EF037EA2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6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</a:t>
            </a:r>
            <a:r>
              <a:rPr lang="en-US" dirty="0" err="1"/>
              <a:t>Zalo</a:t>
            </a:r>
            <a:r>
              <a:rPr lang="en-US" dirty="0"/>
              <a:t> 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D0371-E428-4972-9DFC-EF037EA2A2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9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39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46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90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1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531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780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18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6776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94823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64475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4567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872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0275B3-C6C9-44DD-8304-C126AAAEADA3}"/>
              </a:ext>
            </a:extLst>
          </p:cNvPr>
          <p:cNvSpPr/>
          <p:nvPr/>
        </p:nvSpPr>
        <p:spPr>
          <a:xfrm>
            <a:off x="187574" y="110348"/>
            <a:ext cx="11608223" cy="6761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CDC1BE-9DFA-42E8-8673-6172AFF6BF97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Ô li">
            <a:extLst>
              <a:ext uri="{FF2B5EF4-FFF2-40B4-BE49-F238E27FC236}">
                <a16:creationId xmlns:a16="http://schemas.microsoft.com/office/drawing/2014/main" id="{CAFA2F32-FE3E-4468-855B-452D453A3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22928" y="1701647"/>
            <a:ext cx="11913499" cy="4123303"/>
          </a:xfrm>
          <a:prstGeom prst="rect">
            <a:avLst/>
          </a:prstGeom>
        </p:spPr>
      </p:pic>
      <p:sp>
        <p:nvSpPr>
          <p:cNvPr id="14" name="Tập viết 1">
            <a:extLst>
              <a:ext uri="{FF2B5EF4-FFF2-40B4-BE49-F238E27FC236}">
                <a16:creationId xmlns:a16="http://schemas.microsoft.com/office/drawing/2014/main" id="{3259E39B-1F37-46DC-9B92-90B42B4C723C}"/>
              </a:ext>
            </a:extLst>
          </p:cNvPr>
          <p:cNvSpPr txBox="1"/>
          <p:nvPr/>
        </p:nvSpPr>
        <p:spPr>
          <a:xfrm>
            <a:off x="1951087" y="2602169"/>
            <a:ext cx="10117986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Ơn ǇrƟ jưa wắng </a:t>
            </a:r>
            <a:r>
              <a:rPr kumimoji="0" lang="el-GR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ι</a:t>
            </a: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ải </a:t>
            </a:r>
            <a:r>
              <a:rPr kumimoji="0" lang="el-GR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κ</a:t>
            </a: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ì, </a:t>
            </a:r>
          </a:p>
        </p:txBody>
      </p:sp>
      <p:sp>
        <p:nvSpPr>
          <p:cNvPr id="16" name="Tập viết 1">
            <a:extLst>
              <a:ext uri="{FF2B5EF4-FFF2-40B4-BE49-F238E27FC236}">
                <a16:creationId xmlns:a16="http://schemas.microsoft.com/office/drawing/2014/main" id="{A7FB8BDA-CF95-487B-B487-B764DA46B63C}"/>
              </a:ext>
            </a:extLst>
          </p:cNvPr>
          <p:cNvSpPr txBox="1"/>
          <p:nvPr/>
        </p:nvSpPr>
        <p:spPr>
          <a:xfrm>
            <a:off x="890533" y="3521541"/>
            <a:ext cx="11210540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N</a:t>
            </a:r>
            <a:r>
              <a:rPr kumimoji="0" lang="el-GR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Π κ</a:t>
            </a: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ì </a:t>
            </a:r>
            <a:r>
              <a:rPr kumimoji="0" lang="el-GR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λ</a:t>
            </a: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Ẃa cạn, w</a:t>
            </a:r>
            <a:r>
              <a:rPr kumimoji="0" lang="el-GR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Π κ</a:t>
            </a: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ì cày sâu.</a:t>
            </a:r>
          </a:p>
        </p:txBody>
      </p:sp>
      <p:pic>
        <p:nvPicPr>
          <p:cNvPr id="17" name="Kí hiệu - Viết">
            <a:extLst>
              <a:ext uri="{FF2B5EF4-FFF2-40B4-BE49-F238E27FC236}">
                <a16:creationId xmlns:a16="http://schemas.microsoft.com/office/drawing/2014/main" id="{5B8BE93E-9D95-4901-98FF-DCBCF42D3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03" y="883560"/>
            <a:ext cx="804669" cy="72510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79DD8E8-4AC2-4D49-A188-EE3F938FA047}"/>
              </a:ext>
            </a:extLst>
          </p:cNvPr>
          <p:cNvGrpSpPr/>
          <p:nvPr/>
        </p:nvGrpSpPr>
        <p:grpSpPr>
          <a:xfrm>
            <a:off x="1951086" y="4280662"/>
            <a:ext cx="2104531" cy="2535332"/>
            <a:chOff x="286641" y="2323676"/>
            <a:chExt cx="2309859" cy="2782690"/>
          </a:xfrm>
        </p:grpSpPr>
        <p:pic>
          <p:nvPicPr>
            <p:cNvPr id="20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1B2683F7-1CF2-4502-B449-C3B10B201F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Callout 19">
              <a:extLst>
                <a:ext uri="{FF2B5EF4-FFF2-40B4-BE49-F238E27FC236}">
                  <a16:creationId xmlns:a16="http://schemas.microsoft.com/office/drawing/2014/main" id="{564E09B7-F9D7-43DC-843B-4C22D9A5407D}"/>
                </a:ext>
              </a:extLst>
            </p:cNvPr>
            <p:cNvSpPr/>
            <p:nvPr/>
          </p:nvSpPr>
          <p:spPr>
            <a:xfrm>
              <a:off x="578121" y="2323676"/>
              <a:ext cx="2018379" cy="1230335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Vở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92F270-07B3-43DB-A9F6-1B65F2339B77}"/>
              </a:ext>
            </a:extLst>
          </p:cNvPr>
          <p:cNvGrpSpPr/>
          <p:nvPr/>
        </p:nvGrpSpPr>
        <p:grpSpPr>
          <a:xfrm>
            <a:off x="3094430" y="0"/>
            <a:ext cx="5135171" cy="1371600"/>
            <a:chOff x="1933286" y="192870"/>
            <a:chExt cx="5135171" cy="1371600"/>
          </a:xfrm>
        </p:grpSpPr>
        <p:sp>
          <p:nvSpPr>
            <p:cNvPr id="23" name="Google Shape;1352;p29">
              <a:extLst>
                <a:ext uri="{FF2B5EF4-FFF2-40B4-BE49-F238E27FC236}">
                  <a16:creationId xmlns:a16="http://schemas.microsoft.com/office/drawing/2014/main" id="{7002578A-2105-426D-BCCE-BBB015981800}"/>
                </a:ext>
              </a:extLst>
            </p:cNvPr>
            <p:cNvSpPr/>
            <p:nvPr/>
          </p:nvSpPr>
          <p:spPr>
            <a:xfrm>
              <a:off x="2600581" y="625942"/>
              <a:ext cx="4467876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CE8D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697;p24">
              <a:extLst>
                <a:ext uri="{FF2B5EF4-FFF2-40B4-BE49-F238E27FC236}">
                  <a16:creationId xmlns:a16="http://schemas.microsoft.com/office/drawing/2014/main" id="{B644C23F-EA10-4DF8-8E6A-351C1036514F}"/>
                </a:ext>
              </a:extLst>
            </p:cNvPr>
            <p:cNvSpPr txBox="1">
              <a:spLocks/>
            </p:cNvSpPr>
            <p:nvPr/>
          </p:nvSpPr>
          <p:spPr>
            <a:xfrm>
              <a:off x="3024114" y="512482"/>
              <a:ext cx="3855018" cy="732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Câu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ứng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dụng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DD7938-8EDF-4E72-94D8-1AA7EF178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3286" y="192870"/>
              <a:ext cx="1090828" cy="1371600"/>
            </a:xfrm>
            <a:prstGeom prst="rect">
              <a:avLst/>
            </a:prstGeom>
          </p:spPr>
        </p:pic>
      </p:grpSp>
      <p:sp>
        <p:nvSpPr>
          <p:cNvPr id="26" name="Tập viết 1">
            <a:extLst>
              <a:ext uri="{FF2B5EF4-FFF2-40B4-BE49-F238E27FC236}">
                <a16:creationId xmlns:a16="http://schemas.microsoft.com/office/drawing/2014/main" id="{C0FF6B3F-175A-47D8-812A-BFFDF0659561}"/>
              </a:ext>
            </a:extLst>
          </p:cNvPr>
          <p:cNvSpPr txBox="1"/>
          <p:nvPr/>
        </p:nvSpPr>
        <p:spPr>
          <a:xfrm>
            <a:off x="8229601" y="4405109"/>
            <a:ext cx="3871472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(Ca </a:t>
            </a:r>
            <a:r>
              <a:rPr kumimoji="0" lang="en-US" sz="43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dao</a:t>
            </a:r>
            <a:r>
              <a:rPr kumimoji="0" lang="en-US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)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8342F4-F7E0-4FC3-936E-9C000FD92D46}"/>
              </a:ext>
            </a:extLst>
          </p:cNvPr>
          <p:cNvGrpSpPr/>
          <p:nvPr/>
        </p:nvGrpSpPr>
        <p:grpSpPr>
          <a:xfrm>
            <a:off x="3561036" y="5124379"/>
            <a:ext cx="7441388" cy="1623091"/>
            <a:chOff x="564196" y="3067492"/>
            <a:chExt cx="6985011" cy="952382"/>
          </a:xfrm>
        </p:grpSpPr>
        <p:sp>
          <p:nvSpPr>
            <p:cNvPr id="30" name="Rounded Rectangle 34">
              <a:extLst>
                <a:ext uri="{FF2B5EF4-FFF2-40B4-BE49-F238E27FC236}">
                  <a16:creationId xmlns:a16="http://schemas.microsoft.com/office/drawing/2014/main" id="{405059B9-0BFF-4208-9337-5B2A568D933E}"/>
                </a:ext>
              </a:extLst>
            </p:cNvPr>
            <p:cNvSpPr/>
            <p:nvPr/>
          </p:nvSpPr>
          <p:spPr>
            <a:xfrm>
              <a:off x="1470714" y="3313840"/>
              <a:ext cx="6078493" cy="706034"/>
            </a:xfrm>
            <a:prstGeom prst="roundRect">
              <a:avLst/>
            </a:prstGeom>
            <a:solidFill>
              <a:srgbClr val="FFFF00">
                <a:alpha val="77000"/>
              </a:srgbClr>
            </a:solidFill>
            <a:ln w="2857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Em chú ý tư thế ngồi viết và cách cầm bút nhé!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8756F8A-3BA9-480C-89C4-6750AD90F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667" b="90000" l="6000" r="95500">
                          <a14:foregroundMark x1="37333" y1="11167" x2="59500" y2="22000"/>
                          <a14:foregroundMark x1="48000" y1="12000" x2="56833" y2="17667"/>
                          <a14:foregroundMark x1="61167" y1="17500" x2="80500" y2="19000"/>
                          <a14:foregroundMark x1="80833" y1="20667" x2="82500" y2="44333"/>
                          <a14:foregroundMark x1="84667" y1="46667" x2="90333" y2="60833"/>
                          <a14:foregroundMark x1="89333" y1="62333" x2="71500" y2="75167"/>
                          <a14:foregroundMark x1="44500" y1="82500" x2="64667" y2="87333"/>
                          <a14:foregroundMark x1="16833" y1="65333" x2="41833" y2="81167"/>
                          <a14:foregroundMark x1="20500" y1="76667" x2="30833" y2="79167"/>
                          <a14:foregroundMark x1="10000" y1="51000" x2="15833" y2="2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96" y="3067492"/>
              <a:ext cx="1521455" cy="909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549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645566" y="1266199"/>
            <a:ext cx="7460459" cy="1655507"/>
            <a:chOff x="566289" y="2437645"/>
            <a:chExt cx="5186693" cy="901747"/>
          </a:xfrm>
        </p:grpSpPr>
        <p:sp>
          <p:nvSpPr>
            <p:cNvPr id="37" name="Rounded Rectangle 36"/>
            <p:cNvSpPr/>
            <p:nvPr/>
          </p:nvSpPr>
          <p:spPr>
            <a:xfrm>
              <a:off x="1428808" y="2618891"/>
              <a:ext cx="4324174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hoa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học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89" y="2437645"/>
              <a:ext cx="1211716" cy="901747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816477" y="2846867"/>
            <a:ext cx="8546794" cy="1762782"/>
            <a:chOff x="679733" y="3073214"/>
            <a:chExt cx="6768475" cy="1072260"/>
          </a:xfrm>
        </p:grpSpPr>
        <p:sp>
          <p:nvSpPr>
            <p:cNvPr id="40" name="Rounded Rectangle 39"/>
            <p:cNvSpPr/>
            <p:nvPr/>
          </p:nvSpPr>
          <p:spPr>
            <a:xfrm>
              <a:off x="1805778" y="3310671"/>
              <a:ext cx="5642430" cy="632011"/>
            </a:xfrm>
            <a:prstGeom prst="roundRect">
              <a:avLst/>
            </a:prstGeom>
            <a:solidFill>
              <a:srgbClr val="FD77EA">
                <a:alpha val="77000"/>
              </a:srgbClr>
            </a:solidFill>
            <a:ln w="2857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hiện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phần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nhà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667" b="90000" l="6000" r="95500">
                          <a14:foregroundMark x1="37333" y1="11167" x2="59500" y2="22000"/>
                          <a14:foregroundMark x1="48000" y1="12000" x2="56833" y2="17667"/>
                          <a14:foregroundMark x1="61167" y1="17500" x2="80500" y2="19000"/>
                          <a14:foregroundMark x1="80833" y1="20667" x2="82500" y2="44333"/>
                          <a14:foregroundMark x1="84667" y1="46667" x2="90333" y2="60833"/>
                          <a14:foregroundMark x1="89333" y1="62333" x2="71500" y2="75167"/>
                          <a14:foregroundMark x1="44500" y1="82500" x2="64667" y2="87333"/>
                          <a14:foregroundMark x1="16833" y1="65333" x2="41833" y2="81167"/>
                          <a14:foregroundMark x1="20500" y1="76667" x2="30833" y2="79167"/>
                          <a14:foregroundMark x1="10000" y1="51000" x2="15833" y2="2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33" y="3073214"/>
              <a:ext cx="1287378" cy="107226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-35793" y="4523059"/>
            <a:ext cx="7307947" cy="1538383"/>
            <a:chOff x="809714" y="3914261"/>
            <a:chExt cx="6244239" cy="1204042"/>
          </a:xfrm>
        </p:grpSpPr>
        <p:sp>
          <p:nvSpPr>
            <p:cNvPr id="43" name="Rounded Rectangle 42"/>
            <p:cNvSpPr/>
            <p:nvPr/>
          </p:nvSpPr>
          <p:spPr>
            <a:xfrm>
              <a:off x="1385046" y="4209313"/>
              <a:ext cx="5668907" cy="815590"/>
            </a:xfrm>
            <a:prstGeom prst="roundRect">
              <a:avLst/>
            </a:prstGeom>
            <a:solidFill>
              <a:srgbClr val="FF9999"/>
            </a:solidFill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học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:…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667" b="96667" l="2667" r="9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24721">
              <a:off x="809714" y="3914261"/>
              <a:ext cx="1389443" cy="120404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BB09E6-E2E0-847C-80CB-B14EE1D06E4F}"/>
              </a:ext>
            </a:extLst>
          </p:cNvPr>
          <p:cNvGrpSpPr/>
          <p:nvPr/>
        </p:nvGrpSpPr>
        <p:grpSpPr>
          <a:xfrm>
            <a:off x="-329925" y="262297"/>
            <a:ext cx="13502384" cy="1841383"/>
            <a:chOff x="-655192" y="-149158"/>
            <a:chExt cx="13502384" cy="184138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4ABEE8A-65E4-7228-8FDE-9B2D8D9D3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F4E595-11DB-DEFF-5C0D-B6F6AC92AC14}"/>
                </a:ext>
              </a:extLst>
            </p:cNvPr>
            <p:cNvSpPr txBox="1"/>
            <p:nvPr/>
          </p:nvSpPr>
          <p:spPr>
            <a:xfrm>
              <a:off x="1266261" y="-44421"/>
              <a:ext cx="9032208" cy="17366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Dặn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图片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36684" y="-410444"/>
            <a:ext cx="2725087" cy="21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1A0FA2E-DB7C-4FDA-A4B6-1E1D57CE4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34" y="131388"/>
            <a:ext cx="8724132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32"/>
          <p:cNvGrpSpPr/>
          <p:nvPr/>
        </p:nvGrpSpPr>
        <p:grpSpPr>
          <a:xfrm>
            <a:off x="2724298" y="2188552"/>
            <a:ext cx="7987977" cy="2886940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8B3EE2C-3F6E-4B0A-AF22-CD2A69F23A06}"/>
              </a:ext>
            </a:extLst>
          </p:cNvPr>
          <p:cNvSpPr txBox="1"/>
          <p:nvPr/>
        </p:nvSpPr>
        <p:spPr>
          <a:xfrm>
            <a:off x="1261977" y="-2949960"/>
            <a:ext cx="100773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err="1">
                <a:ln>
                  <a:noFill/>
                </a:ln>
                <a:solidFill>
                  <a:srgbClr val="DE673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cs typeface="+mn-cs"/>
              </a:rPr>
              <a:t>Bài</a:t>
            </a:r>
            <a:r>
              <a:rPr kumimoji="0" lang="en-US" sz="5500" b="0" i="0" u="none" strike="noStrike" kern="1200" cap="none" spc="0" normalizeH="0" baseline="0" noProof="0">
                <a:ln>
                  <a:noFill/>
                </a:ln>
                <a:solidFill>
                  <a:srgbClr val="DE673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cs typeface="+mn-cs"/>
              </a:rPr>
              <a:t> </a:t>
            </a:r>
            <a:r>
              <a:rPr kumimoji="0" lang="en-US" sz="55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cs typeface="+mn-cs"/>
              </a:rPr>
              <a:t>1</a:t>
            </a:r>
            <a:r>
              <a:rPr kumimoji="0" lang="en-US" sz="5500" b="0" i="0" u="none" strike="noStrike" kern="1200" cap="none" spc="0" normalizeH="0" baseline="0" noProof="0">
                <a:ln>
                  <a:noFill/>
                </a:ln>
                <a:solidFill>
                  <a:srgbClr val="2D5C5B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cs typeface="+mn-cs"/>
              </a:rPr>
              <a:t>: </a:t>
            </a:r>
            <a:r>
              <a:rPr kumimoji="0" lang="en-US" sz="5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cs typeface="+mn-cs"/>
              </a:rPr>
              <a:t>Gió</a:t>
            </a:r>
            <a:r>
              <a:rPr kumimoji="0" lang="en-US" sz="5500" b="0" i="0" u="none" strike="noStrike" kern="1200" cap="none" spc="0" normalizeH="0" baseline="0" noProof="0">
                <a:ln>
                  <a:noFill/>
                </a:ln>
                <a:solidFill>
                  <a:srgbClr val="DE673F">
                    <a:lumMod val="60000"/>
                    <a:lumOff val="40000"/>
                  </a:srgb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cs typeface="+mn-cs"/>
              </a:rPr>
              <a:t> </a:t>
            </a:r>
            <a:r>
              <a:rPr kumimoji="0" lang="en-US" sz="5500" b="0" i="0" u="none" strike="noStrike" kern="1200" cap="none" spc="0" normalizeH="0" baseline="0" noProof="0">
                <a:ln>
                  <a:noFill/>
                </a:ln>
                <a:solidFill>
                  <a:srgbClr val="4C9E9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cs typeface="+mn-cs"/>
              </a:rPr>
              <a:t>sông</a:t>
            </a:r>
            <a:r>
              <a:rPr kumimoji="0" lang="en-US" sz="5500" b="0" i="0" u="none" strike="noStrike" kern="1200" cap="none" spc="0" normalizeH="0" baseline="0" noProof="0">
                <a:ln>
                  <a:noFill/>
                </a:ln>
                <a:solidFill>
                  <a:srgbClr val="DE673F">
                    <a:lumMod val="60000"/>
                    <a:lumOff val="40000"/>
                  </a:srgb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cs typeface="+mn-cs"/>
              </a:rPr>
              <a:t> </a:t>
            </a:r>
            <a:r>
              <a:rPr kumimoji="0" lang="en-US" sz="5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cs typeface="+mn-cs"/>
              </a:rPr>
              <a:t>Hương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rruba KT" panose="02040603050506020204" pitchFamily="18" charset="0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4035952-46A0-4575-AFAE-EFCDBE1F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224" y="1395864"/>
            <a:ext cx="265199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449C9A-47DC-4192-AEB2-8BCB8F103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572" y="2452334"/>
            <a:ext cx="5950212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63" y="605436"/>
            <a:ext cx="8945485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B678D3-C4F9-4D17-96D9-9FCDB408D8A8}"/>
              </a:ext>
            </a:extLst>
          </p:cNvPr>
          <p:cNvSpPr txBox="1"/>
          <p:nvPr/>
        </p:nvSpPr>
        <p:spPr>
          <a:xfrm>
            <a:off x="1367713" y="-2573351"/>
            <a:ext cx="9830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DE673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cs typeface="+mn-cs"/>
              </a:rPr>
              <a:t>Ôn</a:t>
            </a: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C93B67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cs typeface="+mn-cs"/>
              </a:rPr>
              <a:t>chữ</a:t>
            </a: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2D5C5B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cs typeface="+mn-cs"/>
              </a:rPr>
              <a:t>hoa </a:t>
            </a: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cs typeface="+mn-cs"/>
              </a:rPr>
              <a:t>D, Đ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rruba KT" panose="0204060305050602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5638EB-C3F4-4F5A-BD6C-6B15CE3488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897" y="490184"/>
            <a:ext cx="5950212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9">
            <a:extLst>
              <a:ext uri="{FF2B5EF4-FFF2-40B4-BE49-F238E27FC236}">
                <a16:creationId xmlns:a16="http://schemas.microsoft.com/office/drawing/2014/main" id="{3A0DF3D2-2FAA-42D5-8C99-F77DC40BC09D}"/>
              </a:ext>
            </a:extLst>
          </p:cNvPr>
          <p:cNvSpPr/>
          <p:nvPr/>
        </p:nvSpPr>
        <p:spPr>
          <a:xfrm>
            <a:off x="503039" y="463600"/>
            <a:ext cx="11185922" cy="619840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F593EBC-8478-004C-3514-6B066C581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492" y="196000"/>
            <a:ext cx="13502384" cy="1225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3A8D2-C527-4E94-9EFE-17DA732C8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1817" y="292983"/>
            <a:ext cx="5328366" cy="1243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690A73-195C-4D8D-8028-667597CF0E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641" y="1364662"/>
            <a:ext cx="2664627" cy="2616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BF446F-13AD-45BB-9009-C419550411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4280" y="1357433"/>
            <a:ext cx="2344620" cy="259142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8918EA9-0810-4219-BFC7-7A3604C0740D}"/>
              </a:ext>
            </a:extLst>
          </p:cNvPr>
          <p:cNvGrpSpPr/>
          <p:nvPr/>
        </p:nvGrpSpPr>
        <p:grpSpPr>
          <a:xfrm>
            <a:off x="4243280" y="1536675"/>
            <a:ext cx="3600000" cy="3600000"/>
            <a:chOff x="7809698" y="585143"/>
            <a:chExt cx="3600000" cy="3600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83AF790-C228-4CAC-98B6-1440D0DF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09698" y="585143"/>
              <a:ext cx="3600000" cy="3600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4B8014-3CA5-4BBD-B53D-02B24D62AE6B}"/>
                </a:ext>
              </a:extLst>
            </p:cNvPr>
            <p:cNvSpPr txBox="1"/>
            <p:nvPr/>
          </p:nvSpPr>
          <p:spPr>
            <a:xfrm>
              <a:off x="8755569" y="1929726"/>
              <a:ext cx="17082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思源黑体 CN"/>
                  <a:cs typeface="+mn-cs"/>
                </a:rPr>
                <a:t>Viết vào bảng con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3187C8-43CC-419B-B3C3-35AF892CA841}"/>
              </a:ext>
            </a:extLst>
          </p:cNvPr>
          <p:cNvGrpSpPr/>
          <p:nvPr/>
        </p:nvGrpSpPr>
        <p:grpSpPr>
          <a:xfrm>
            <a:off x="4676311" y="4732667"/>
            <a:ext cx="2926966" cy="1980000"/>
            <a:chOff x="6926239" y="3725676"/>
            <a:chExt cx="2926966" cy="1980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198428-7C84-46BE-A673-B0B95CC9E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4" t="20197" r="5794" b="19996"/>
            <a:stretch/>
          </p:blipFill>
          <p:spPr>
            <a:xfrm>
              <a:off x="6926239" y="3725676"/>
              <a:ext cx="2926966" cy="1980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1DCC3F-2E2C-47DB-99F8-B87192DE5058}"/>
                </a:ext>
              </a:extLst>
            </p:cNvPr>
            <p:cNvSpPr txBox="1"/>
            <p:nvPr/>
          </p:nvSpPr>
          <p:spPr>
            <a:xfrm>
              <a:off x="7221978" y="4630165"/>
              <a:ext cx="2478495" cy="661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cs typeface="Arial"/>
                  <a:sym typeface="Arial"/>
                </a:rPr>
                <a:t>O, Ô, Ơ</a:t>
              </a:r>
              <a:endPara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8F18D5D-0292-4573-9505-6D69E5A747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3994657"/>
            <a:ext cx="2695575" cy="268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425AE8-C6F6-4043-8B38-1F8CA9A3FEB1}"/>
              </a:ext>
            </a:extLst>
          </p:cNvPr>
          <p:cNvSpPr txBox="1"/>
          <p:nvPr/>
        </p:nvSpPr>
        <p:spPr>
          <a:xfrm>
            <a:off x="299884" y="7086600"/>
            <a:ext cx="115922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glow>
                    <a:srgbClr val="DE673F">
                      <a:alpha val="40000"/>
                    </a:srgbClr>
                  </a:glow>
                  <a:innerShdw blurRad="63500" dist="50800" dir="13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French Vanilla" panose="02040603050506020204" pitchFamily="18" charset="0"/>
                <a:cs typeface="Arial"/>
                <a:sym typeface="Arial"/>
              </a:rPr>
              <a:t>Luyện viết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glow>
                    <a:srgbClr val="DE673F">
                      <a:alpha val="40000"/>
                    </a:srgbClr>
                  </a:glow>
                  <a:innerShdw blurRad="63500" dist="50800" dir="13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French Vanilla" panose="02040603050506020204" pitchFamily="18" charset="0"/>
                <a:cs typeface="Arial"/>
                <a:sym typeface="Arial"/>
              </a:rPr>
              <a:t>từ ứng dụng</a:t>
            </a:r>
            <a:endParaRPr kumimoji="0" lang="en-US" sz="115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>
                  <a:srgbClr val="DE673F">
                    <a:alpha val="40000"/>
                  </a:srgbClr>
                </a:glow>
                <a:innerShdw blurRad="63500" dist="50800" dir="13800000">
                  <a:prstClr val="black">
                    <a:alpha val="50000"/>
                  </a:prstClr>
                </a:innerShdw>
              </a:effectLst>
              <a:uLnTx/>
              <a:uFillTx/>
              <a:latin typeface="HP001 5 hàng" panose="020B0603050302020204" pitchFamily="34" charset="0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B4093-BAE1-4071-93E1-3ABFBBB73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03" y="-287063"/>
            <a:ext cx="11595597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9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905752" y="111068"/>
            <a:ext cx="8105148" cy="1655507"/>
            <a:chOff x="668936" y="2455228"/>
            <a:chExt cx="5281618" cy="901747"/>
          </a:xfrm>
        </p:grpSpPr>
        <p:sp>
          <p:nvSpPr>
            <p:cNvPr id="37" name="Rounded Rectangle 36"/>
            <p:cNvSpPr/>
            <p:nvPr/>
          </p:nvSpPr>
          <p:spPr>
            <a:xfrm>
              <a:off x="1338013" y="2618891"/>
              <a:ext cx="4612541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ứng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mấy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tiếng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?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36" y="2455228"/>
              <a:ext cx="1211716" cy="901747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405678" y="3250442"/>
            <a:ext cx="8824047" cy="1762782"/>
            <a:chOff x="1033988" y="3057919"/>
            <a:chExt cx="6414221" cy="1072260"/>
          </a:xfrm>
        </p:grpSpPr>
        <p:sp>
          <p:nvSpPr>
            <p:cNvPr id="40" name="Rounded Rectangle 39"/>
            <p:cNvSpPr/>
            <p:nvPr/>
          </p:nvSpPr>
          <p:spPr>
            <a:xfrm>
              <a:off x="1385047" y="3310671"/>
              <a:ext cx="6063162" cy="632011"/>
            </a:xfrm>
            <a:prstGeom prst="roundRect">
              <a:avLst/>
            </a:prstGeom>
            <a:solidFill>
              <a:srgbClr val="FD77EA">
                <a:alpha val="77000"/>
              </a:srgbClr>
            </a:solidFill>
            <a:ln w="2857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?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667" b="90000" l="6000" r="95500">
                          <a14:foregroundMark x1="37333" y1="11167" x2="59500" y2="22000"/>
                          <a14:foregroundMark x1="48000" y1="12000" x2="56833" y2="17667"/>
                          <a14:foregroundMark x1="61167" y1="17500" x2="80500" y2="19000"/>
                          <a14:foregroundMark x1="80833" y1="20667" x2="82500" y2="44333"/>
                          <a14:foregroundMark x1="84667" y1="46667" x2="90333" y2="60833"/>
                          <a14:foregroundMark x1="89333" y1="62333" x2="71500" y2="75167"/>
                          <a14:foregroundMark x1="44500" y1="82500" x2="64667" y2="87333"/>
                          <a14:foregroundMark x1="16833" y1="65333" x2="41833" y2="81167"/>
                          <a14:foregroundMark x1="20500" y1="76667" x2="30833" y2="79167"/>
                          <a14:foregroundMark x1="10000" y1="51000" x2="15833" y2="2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988" y="3057919"/>
              <a:ext cx="1287378" cy="107226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C2D91-C2B1-4CD2-B17A-3308D8BE37B5}"/>
              </a:ext>
            </a:extLst>
          </p:cNvPr>
          <p:cNvGrpSpPr/>
          <p:nvPr/>
        </p:nvGrpSpPr>
        <p:grpSpPr>
          <a:xfrm>
            <a:off x="3557997" y="1783684"/>
            <a:ext cx="7748178" cy="1655507"/>
            <a:chOff x="1005030" y="2497824"/>
            <a:chExt cx="4945524" cy="901747"/>
          </a:xfrm>
        </p:grpSpPr>
        <p:sp>
          <p:nvSpPr>
            <p:cNvPr id="20" name="Rounded Rectangle 36">
              <a:extLst>
                <a:ext uri="{FF2B5EF4-FFF2-40B4-BE49-F238E27FC236}">
                  <a16:creationId xmlns:a16="http://schemas.microsoft.com/office/drawing/2014/main" id="{26A6CCD2-2E58-4427-80C1-3D609ED0EE7C}"/>
                </a:ext>
              </a:extLst>
            </p:cNvPr>
            <p:cNvSpPr/>
            <p:nvPr/>
          </p:nvSpPr>
          <p:spPr>
            <a:xfrm>
              <a:off x="1338013" y="2618891"/>
              <a:ext cx="4612541" cy="574422"/>
            </a:xfrm>
            <a:prstGeom prst="roundRect">
              <a:avLst/>
            </a:prstGeom>
            <a:solidFill>
              <a:srgbClr val="FFFF0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Từ ứng dụng có 3 tiếng.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AB321FA-99BF-4EBC-B99F-88899E11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675D2E-FC91-4C44-A2CD-02E734247A53}"/>
              </a:ext>
            </a:extLst>
          </p:cNvPr>
          <p:cNvGrpSpPr/>
          <p:nvPr/>
        </p:nvGrpSpPr>
        <p:grpSpPr>
          <a:xfrm>
            <a:off x="799573" y="4840091"/>
            <a:ext cx="8877827" cy="1762782"/>
            <a:chOff x="1033988" y="3057919"/>
            <a:chExt cx="6414221" cy="1072260"/>
          </a:xfrm>
        </p:grpSpPr>
        <p:sp>
          <p:nvSpPr>
            <p:cNvPr id="24" name="Rounded Rectangle 39">
              <a:extLst>
                <a:ext uri="{FF2B5EF4-FFF2-40B4-BE49-F238E27FC236}">
                  <a16:creationId xmlns:a16="http://schemas.microsoft.com/office/drawing/2014/main" id="{DABAADB0-73F1-4D34-B1DD-A89FF24598EB}"/>
                </a:ext>
              </a:extLst>
            </p:cNvPr>
            <p:cNvSpPr/>
            <p:nvPr/>
          </p:nvSpPr>
          <p:spPr>
            <a:xfrm>
              <a:off x="1385047" y="3310671"/>
              <a:ext cx="6063162" cy="632011"/>
            </a:xfrm>
            <a:prstGeom prst="roundRect">
              <a:avLst/>
            </a:prstGeom>
            <a:solidFill>
              <a:srgbClr val="FFFF00">
                <a:alpha val="77000"/>
              </a:srgbClr>
            </a:solidFill>
            <a:ln w="2857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: 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Ô, 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FDD446C-594C-486E-BE22-0064EB261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667" b="90000" l="6000" r="95500">
                          <a14:foregroundMark x1="37333" y1="11167" x2="59500" y2="22000"/>
                          <a14:foregroundMark x1="48000" y1="12000" x2="56833" y2="17667"/>
                          <a14:foregroundMark x1="61167" y1="17500" x2="80500" y2="19000"/>
                          <a14:foregroundMark x1="80833" y1="20667" x2="82500" y2="44333"/>
                          <a14:foregroundMark x1="84667" y1="46667" x2="90333" y2="60833"/>
                          <a14:foregroundMark x1="89333" y1="62333" x2="71500" y2="75167"/>
                          <a14:foregroundMark x1="44500" y1="82500" x2="64667" y2="87333"/>
                          <a14:foregroundMark x1="16833" y1="65333" x2="41833" y2="81167"/>
                          <a14:foregroundMark x1="20500" y1="76667" x2="30833" y2="79167"/>
                          <a14:foregroundMark x1="10000" y1="51000" x2="15833" y2="2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988" y="3057919"/>
              <a:ext cx="1287378" cy="107226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1092A36-F83D-4522-AAD2-E446E8069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51" y="1614935"/>
            <a:ext cx="3314059" cy="14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DD65C9F-6CC7-4A78-9B27-E9E7A0ED7827}"/>
              </a:ext>
            </a:extLst>
          </p:cNvPr>
          <p:cNvGrpSpPr/>
          <p:nvPr/>
        </p:nvGrpSpPr>
        <p:grpSpPr>
          <a:xfrm>
            <a:off x="8641695" y="1732675"/>
            <a:ext cx="3600000" cy="3600000"/>
            <a:chOff x="7809698" y="585143"/>
            <a:chExt cx="3600000" cy="3600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EA07C13-AFC9-4EC1-8B2A-56B4E17EC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9698" y="585143"/>
              <a:ext cx="3600000" cy="360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B03F98-938B-4971-ACEC-3979EACE193D}"/>
                </a:ext>
              </a:extLst>
            </p:cNvPr>
            <p:cNvSpPr txBox="1"/>
            <p:nvPr/>
          </p:nvSpPr>
          <p:spPr>
            <a:xfrm>
              <a:off x="8658701" y="1938859"/>
              <a:ext cx="20498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思源黑体 CN"/>
                  <a:cs typeface="+mn-cs"/>
                </a:rPr>
                <a:t>Viết vào Vở tập viết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B966EC8-4630-45A1-8075-244076E98B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379" y="4713754"/>
            <a:ext cx="1868234" cy="21442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FB315C-C85D-4199-84E0-C295CDD75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776" y="2338835"/>
            <a:ext cx="6413548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425AE8-C6F6-4043-8B38-1F8CA9A3FEB1}"/>
              </a:ext>
            </a:extLst>
          </p:cNvPr>
          <p:cNvSpPr txBox="1"/>
          <p:nvPr/>
        </p:nvSpPr>
        <p:spPr>
          <a:xfrm>
            <a:off x="299884" y="7086600"/>
            <a:ext cx="115922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glow>
                    <a:srgbClr val="DE673F">
                      <a:alpha val="40000"/>
                    </a:srgbClr>
                  </a:glow>
                  <a:innerShdw blurRad="63500" dist="50800" dir="13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French Vanilla" panose="02040603050506020204" pitchFamily="18" charset="0"/>
                <a:cs typeface="Arial"/>
                <a:sym typeface="Arial"/>
              </a:rPr>
              <a:t>Luyện viết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glow>
                    <a:srgbClr val="DE673F">
                      <a:alpha val="40000"/>
                    </a:srgbClr>
                  </a:glow>
                  <a:innerShdw blurRad="63500" dist="50800" dir="13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French Vanilla" panose="02040603050506020204" pitchFamily="18" charset="0"/>
                <a:cs typeface="Arial"/>
                <a:sym typeface="Arial"/>
              </a:rPr>
              <a:t>câu ứng dụng</a:t>
            </a:r>
            <a:endParaRPr kumimoji="0" lang="en-US" sz="115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>
                  <a:srgbClr val="DE673F">
                    <a:alpha val="40000"/>
                  </a:srgbClr>
                </a:glow>
                <a:innerShdw blurRad="63500" dist="50800" dir="13800000">
                  <a:prstClr val="black">
                    <a:alpha val="50000"/>
                  </a:prstClr>
                </a:innerShdw>
              </a:effectLst>
              <a:uLnTx/>
              <a:uFillTx/>
              <a:latin typeface="HP001 5 hàng" panose="020B0603050302020204" pitchFamily="34" charset="0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EEE695-A626-403E-859B-B19571C22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32" y="-171451"/>
            <a:ext cx="11595597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188</Words>
  <Application>Microsoft Office PowerPoint</Application>
  <PresentationFormat>Widescreen</PresentationFormat>
  <Paragraphs>40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宋体</vt:lpstr>
      <vt:lpstr>Arial</vt:lpstr>
      <vt:lpstr>Calibri</vt:lpstr>
      <vt:lpstr>等线</vt:lpstr>
      <vt:lpstr>HP001</vt:lpstr>
      <vt:lpstr>HP001 4 hàng</vt:lpstr>
      <vt:lpstr>HP001 5 hàng</vt:lpstr>
      <vt:lpstr>Odibee Sans</vt:lpstr>
      <vt:lpstr>Tahoma</vt:lpstr>
      <vt:lpstr>Times New Roman</vt:lpstr>
      <vt:lpstr>UTM Arruba KT</vt:lpstr>
      <vt:lpstr>UTM French Vanilla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29</cp:revision>
  <dcterms:created xsi:type="dcterms:W3CDTF">2022-10-08T23:37:16Z</dcterms:created>
  <dcterms:modified xsi:type="dcterms:W3CDTF">2025-02-06T02:52:10Z</dcterms:modified>
</cp:coreProperties>
</file>