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8" r:id="rId2"/>
    <p:sldMasterId id="2147483682" r:id="rId3"/>
  </p:sldMasterIdLst>
  <p:notesMasterIdLst>
    <p:notesMasterId r:id="rId24"/>
  </p:notesMasterIdLst>
  <p:sldIdLst>
    <p:sldId id="316" r:id="rId4"/>
    <p:sldId id="258" r:id="rId5"/>
    <p:sldId id="322" r:id="rId6"/>
    <p:sldId id="323" r:id="rId7"/>
    <p:sldId id="330" r:id="rId8"/>
    <p:sldId id="328" r:id="rId9"/>
    <p:sldId id="302" r:id="rId10"/>
    <p:sldId id="310" r:id="rId11"/>
    <p:sldId id="306" r:id="rId12"/>
    <p:sldId id="329" r:id="rId13"/>
    <p:sldId id="311" r:id="rId14"/>
    <p:sldId id="303" r:id="rId15"/>
    <p:sldId id="312" r:id="rId16"/>
    <p:sldId id="313" r:id="rId17"/>
    <p:sldId id="305" r:id="rId18"/>
    <p:sldId id="270" r:id="rId19"/>
    <p:sldId id="314" r:id="rId20"/>
    <p:sldId id="315" r:id="rId21"/>
    <p:sldId id="308" r:id="rId22"/>
    <p:sldId id="2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66"/>
    <a:srgbClr val="00CC00"/>
    <a:srgbClr val="0099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11" autoAdjust="0"/>
    <p:restoredTop sz="94374" autoAdjust="0"/>
  </p:normalViewPr>
  <p:slideViewPr>
    <p:cSldViewPr snapToGrid="0">
      <p:cViewPr varScale="1">
        <p:scale>
          <a:sx n="70" d="100"/>
          <a:sy n="70" d="100"/>
        </p:scale>
        <p:origin x="2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30BEE-DF92-452A-8D11-F479F409651A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FA80A-8FFE-4D1C-BF44-4020FFBCF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560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801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543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40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FA80A-8FFE-4D1C-BF44-4020FFBCFB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86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871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151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322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94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2144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3525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36904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0680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0234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8748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5763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04519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2813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3639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3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2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5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8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287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64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016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6583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2025/2/5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048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16747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2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0" Type="http://schemas.openxmlformats.org/officeDocument/2006/relationships/image" Target="../media/image2.jp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p3"/><Relationship Id="rId7" Type="http://schemas.openxmlformats.org/officeDocument/2006/relationships/image" Target="../media/image2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6.mp3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389" y="0"/>
            <a:ext cx="6698531" cy="52753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101011" y="2967335"/>
            <a:ext cx="4871807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Luyện tập</a:t>
            </a:r>
            <a:endParaRPr lang="en-US" sz="66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9698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552450" y="277905"/>
            <a:ext cx="11192510" cy="63419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D9B7E8-3F1C-4352-A229-06D03F7D6BD0}"/>
              </a:ext>
            </a:extLst>
          </p:cNvPr>
          <p:cNvSpPr txBox="1"/>
          <p:nvPr/>
        </p:nvSpPr>
        <p:spPr>
          <a:xfrm>
            <a:off x="2062313" y="358641"/>
            <a:ext cx="8541520" cy="1295995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 sát mỗi hình mẫu dưới đây 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 </a:t>
            </a:r>
            <a:endParaRPr kumimoji="0" lang="en-US" sz="3200" b="1" i="0" u="none" strike="noStrike" kern="0" cap="none" spc="0" normalizeH="0" baseline="0" noProof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 các </a:t>
            </a: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 </a:t>
            </a:r>
            <a:r>
              <a:rPr kumimoji="0" lang="vi-VN" sz="3200" b="1" i="0" u="none" strike="noStrike" kern="0" cap="none" spc="0" normalizeH="0" baseline="0" noProof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C8A58F-25FF-49E7-AF41-678D1AF60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463" y="1700213"/>
            <a:ext cx="6986588" cy="45991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2E46DE-191F-46DF-91E7-942A8AD71ACF}"/>
              </a:ext>
            </a:extLst>
          </p:cNvPr>
          <p:cNvSpPr txBox="1"/>
          <p:nvPr/>
        </p:nvSpPr>
        <p:spPr>
          <a:xfrm>
            <a:off x="6684545" y="3997345"/>
            <a:ext cx="4705350" cy="1827728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hình.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baseline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089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0162" t="43511" r="32015" b="9594"/>
          <a:stretch/>
        </p:blipFill>
        <p:spPr>
          <a:xfrm>
            <a:off x="1289779" y="1489859"/>
            <a:ext cx="4885821" cy="26936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3E3E348-CB9C-4D7F-9366-B7D603BE9F9B}"/>
              </a:ext>
            </a:extLst>
          </p:cNvPr>
          <p:cNvSpPr txBox="1"/>
          <p:nvPr/>
        </p:nvSpPr>
        <p:spPr>
          <a:xfrm>
            <a:off x="6287502" y="1570067"/>
            <a:ext cx="4838700" cy="3547943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</a:pPr>
            <a:r>
              <a:rPr lang="vi-VN" sz="2400" b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 hình lớn hơn có bán kính 3 </a:t>
            </a:r>
            <a:r>
              <a:rPr lang="vi-VN" sz="2400" b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 </a:t>
            </a:r>
            <a:r>
              <a:rPr lang="vi-VN" sz="2400" b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r>
              <a:rPr lang="en-US" sz="2400" b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buFontTx/>
              <a:buChar char="-"/>
            </a:pPr>
            <a:r>
              <a:rPr lang="en-US" sz="2400" b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</a:t>
            </a:r>
            <a:r>
              <a:rPr lang="vi-VN" sz="2400" b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ẽ </a:t>
            </a:r>
            <a:r>
              <a:rPr lang="en-US" sz="2400" b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vi-VN" sz="2400" b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 nhỏ hơn cách hình tròn lớn 1 ô, có bán kính 2 ô vở</a:t>
            </a:r>
            <a:r>
              <a:rPr lang="vi-VN" sz="2400" b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endParaRPr lang="en-US" sz="2400" b="1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buFontTx/>
              <a:buChar char="-"/>
            </a:pPr>
            <a:r>
              <a:rPr lang="en-US" sz="24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Lưu ý: </a:t>
            </a:r>
            <a:r>
              <a:rPr lang="vi-VN" sz="24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Tâm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 hình tròn cùng nằm trên một </a:t>
            </a:r>
            <a:r>
              <a:rPr lang="vi-VN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đoạn </a:t>
            </a:r>
            <a:r>
              <a:rPr lang="vi-VN" sz="24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thẳng</a:t>
            </a:r>
            <a:r>
              <a:rPr lang="en-US" sz="24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vi-VN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2695484" y="2838450"/>
            <a:ext cx="133350" cy="1333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901224" y="2857500"/>
            <a:ext cx="133350" cy="1333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275806" y="2178134"/>
            <a:ext cx="1470885" cy="14708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3687483" y="2019301"/>
            <a:ext cx="2512793" cy="1809749"/>
            <a:chOff x="3430811" y="2019301"/>
            <a:chExt cx="2512793" cy="1809749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96" t="1" r="15392" b="-963"/>
            <a:stretch/>
          </p:blipFill>
          <p:spPr>
            <a:xfrm rot="16200000" flipH="1">
              <a:off x="3655723" y="1794389"/>
              <a:ext cx="938621" cy="1388446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 rot="16200000">
              <a:off x="3829761" y="1715207"/>
              <a:ext cx="1771648" cy="24560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Oval 5"/>
          <p:cNvSpPr/>
          <p:nvPr/>
        </p:nvSpPr>
        <p:spPr>
          <a:xfrm>
            <a:off x="1704051" y="1832383"/>
            <a:ext cx="2180262" cy="21802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792474" y="1626576"/>
            <a:ext cx="3979048" cy="2637168"/>
            <a:chOff x="2510598" y="172080"/>
            <a:chExt cx="3979052" cy="275635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96" t="1" r="15392" b="-963"/>
            <a:stretch/>
          </p:blipFill>
          <p:spPr>
            <a:xfrm rot="16200000" flipH="1">
              <a:off x="2999495" y="-128719"/>
              <a:ext cx="1371602" cy="197320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 rot="16200000">
              <a:off x="3128524" y="-432692"/>
              <a:ext cx="2743200" cy="39790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60295" y="4475747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</a:t>
            </a:r>
            <a:endParaRPr lang="en-US" sz="2800" b="1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56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 animBg="1"/>
      <p:bldP spid="41" grpId="0" animBg="1"/>
      <p:bldP spid="43" grpId="0" animBg="1"/>
      <p:bldP spid="48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/>
          <a:srcRect l="20162" t="43511" r="32015" b="9594"/>
          <a:stretch/>
        </p:blipFill>
        <p:spPr>
          <a:xfrm>
            <a:off x="3378079" y="1854134"/>
            <a:ext cx="4819438" cy="26570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3E3E348-CB9C-4D7F-9366-B7D603BE9F9B}"/>
              </a:ext>
            </a:extLst>
          </p:cNvPr>
          <p:cNvSpPr txBox="1"/>
          <p:nvPr/>
        </p:nvSpPr>
        <p:spPr>
          <a:xfrm>
            <a:off x="5818366" y="7536658"/>
            <a:ext cx="5344026" cy="4838105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Vẽ </a:t>
            </a:r>
            <a:r>
              <a:rPr lang="vi-VN" sz="2400" b="1" i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2400" b="1" i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trái</a:t>
            </a:r>
            <a:r>
              <a:rPr lang="vi-VN" sz="2400" b="1" i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 hình tròn lớn có bán kính 3 ô vở, vẽ 1 hình tròn nhỏ hơn có bán kính 2 ô, tâm của hình tròn nhỏ nằm trên cùng một đoạn thẳng với tâm của hình tròn lớn cách tâm hình tròn lớn 4 ô. </a:t>
            </a:r>
            <a:endParaRPr lang="en-US" sz="24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just"/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 hình tròn </a:t>
            </a:r>
            <a:r>
              <a:rPr lang="vi-VN" sz="24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 </a:t>
            </a:r>
            <a:r>
              <a:rPr lang="en-US" sz="2400" b="1" i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vi-VN" sz="2400" b="1" i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 đường tròn chồng lên nhau, vị trí chồng rộng nhất nằm giữa đoạn thẳng chưa hai tâm.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503970" y="2162538"/>
            <a:ext cx="2149978" cy="21499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491630" y="3168872"/>
            <a:ext cx="125145" cy="1251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962108" y="3171372"/>
            <a:ext cx="125145" cy="1251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303552" y="2547438"/>
            <a:ext cx="1444785" cy="14447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ai 2 cau 2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65495" y="6318058"/>
            <a:ext cx="395686" cy="395686"/>
          </a:xfrm>
          <a:prstGeom prst="rect">
            <a:avLst/>
          </a:prstGeom>
        </p:spPr>
      </p:pic>
      <p:pic>
        <p:nvPicPr>
          <p:cNvPr id="6" name="bai 2 cau 2.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73201" y="6318058"/>
            <a:ext cx="473025" cy="473025"/>
          </a:xfrm>
          <a:prstGeom prst="rect">
            <a:avLst/>
          </a:prstGeom>
        </p:spPr>
      </p:pic>
      <p:pic>
        <p:nvPicPr>
          <p:cNvPr id="7" name="bai 2 cau 2.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90379" y="6318058"/>
            <a:ext cx="429126" cy="42912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5655537" y="3236527"/>
            <a:ext cx="1282505" cy="1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ai 2 cau 2.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31218" y="6242570"/>
            <a:ext cx="502511" cy="50251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85351" y="4636167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2</a:t>
            </a:r>
            <a:endParaRPr lang="en-US" sz="2800" b="1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0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9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5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A3E3E348-CB9C-4D7F-9366-B7D603BE9F9B}"/>
              </a:ext>
            </a:extLst>
          </p:cNvPr>
          <p:cNvSpPr txBox="1"/>
          <p:nvPr/>
        </p:nvSpPr>
        <p:spPr>
          <a:xfrm>
            <a:off x="5559090" y="7167692"/>
            <a:ext cx="5886450" cy="2257782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 3. 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 hai hình tròn có kích thước như hai hình tròn ở Hình 1 và hai nhưng ta vẽ chúng chồng lên nhau có cùng Tâm. Ta có thể vẽ hình nhỏ trước hoặc vẽ hình lớn trước.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1807" y="4973049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3</a:t>
            </a:r>
            <a:endParaRPr lang="en-US" sz="2800" b="1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20162" t="43511" r="32015" b="9594"/>
          <a:stretch/>
        </p:blipFill>
        <p:spPr>
          <a:xfrm>
            <a:off x="3682877" y="2223100"/>
            <a:ext cx="4819438" cy="265704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808768" y="2531504"/>
            <a:ext cx="2149978" cy="21499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28512" y="3553880"/>
            <a:ext cx="125145" cy="1251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177406" y="2908506"/>
            <a:ext cx="1444785" cy="14447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i 2 cau 3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2596" y="6304546"/>
            <a:ext cx="553453" cy="553453"/>
          </a:xfrm>
          <a:prstGeom prst="rect">
            <a:avLst/>
          </a:prstGeom>
        </p:spPr>
      </p:pic>
      <p:pic>
        <p:nvPicPr>
          <p:cNvPr id="3" name="cau 2 bai 3.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00211" y="6345205"/>
            <a:ext cx="429126" cy="42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5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32013" y="277905"/>
            <a:ext cx="11723426" cy="6232077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2774" y="549620"/>
            <a:ext cx="94798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3200" b="1" noProof="0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Vẽ trang </a:t>
            </a:r>
            <a:r>
              <a:rPr lang="en-US" sz="32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như các hình dưới đây và tô màu theo ý thích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 </a:t>
            </a:r>
            <a:r>
              <a:rPr lang="vi-VN" sz="3200" b="1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  <a:r>
              <a:rPr lang="vi-VN" sz="3200" b="1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D33526-29F4-4B47-8D96-0118675159B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049" y="586708"/>
            <a:ext cx="811301" cy="765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7959E2-3509-46B3-A137-6BCA5AB1A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350" y="2009775"/>
            <a:ext cx="3219450" cy="384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A73877-317E-41BD-AD70-B0166740F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437" y="1538287"/>
            <a:ext cx="5095875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30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5947437" y="352020"/>
            <a:ext cx="5686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THẢO LUẬN NHÓM 4</a:t>
            </a:r>
          </a:p>
          <a:p>
            <a:pPr marL="285750" lvl="0" indent="-285750" algn="just" defTabSz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r>
              <a:rPr lang="vi-VN" sz="28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hảo luận, nhận ra đặc điểm của mỗi hình, thống nhất cách vẽ trong từng nhóm rồi vẽ, trang trí.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523875" y="277906"/>
            <a:ext cx="11221085" cy="61127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7959E2-3509-46B3-A137-6BCA5AB1AD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1792" y="0"/>
            <a:ext cx="5158038" cy="616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8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523875" y="277906"/>
            <a:ext cx="11221085" cy="611273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876765"/>
            <a:ext cx="10058398" cy="9812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663420-177E-4C78-B5E9-90C2C04CF829}"/>
              </a:ext>
            </a:extLst>
          </p:cNvPr>
          <p:cNvSpPr txBox="1"/>
          <p:nvPr/>
        </p:nvSpPr>
        <p:spPr>
          <a:xfrm>
            <a:off x="5067300" y="7249188"/>
            <a:ext cx="7124700" cy="5698212"/>
          </a:xfrm>
          <a:prstGeom prst="roundRect">
            <a:avLst>
              <a:gd name="adj" fmla="val 24651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</a:t>
            </a:r>
            <a:r>
              <a:rPr lang="vi-VN" sz="24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 là hình tròn có kích thước bằng nhau với bán kính 3 ô được vẽ chồng lên nhau một góc.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just"/>
            <a:r>
              <a:rPr lang="en-US" sz="24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</a:t>
            </a:r>
            <a:r>
              <a:rPr lang="vi-VN" sz="24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vẽ hình tròn bên trái có bán kính 3 ô, sau đó dịch chuyển compa sang phải chọn tâm của hình tròn thứ hai cùng hàng ngang với tâm của hình tròn 1 vừa vẽ một khoảng cách 4 ô, tiếp tục vẽ hình tròn thứ hai, chuyển compa xuống dưới hai hình tròn, chọn tâm là trung điểm của hai tâm của hai hình tròn trên, dóng xuống 1 khoảng 3 ô rồi vẽ hình tròn thứ 3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 được hình tròn như </a:t>
            </a:r>
            <a:r>
              <a:rPr lang="vi-VN" sz="24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lang="vi-VN" sz="24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DD5CA3-0BB1-4BB7-B684-183446EE9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544" y="1272088"/>
            <a:ext cx="4758739" cy="436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938" y="117792"/>
            <a:ext cx="2181056" cy="3443772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431601" y="1033381"/>
            <a:ext cx="7328797" cy="1173630"/>
          </a:xfrm>
          <a:prstGeom prst="wedgeRoundRectCallout">
            <a:avLst>
              <a:gd name="adj1" fmla="val -60860"/>
              <a:gd name="adj2" fmla="val 110525"/>
              <a:gd name="adj3" fmla="val 16667"/>
            </a:avLst>
          </a:prstGeom>
          <a:solidFill>
            <a:srgbClr val="FFFF00"/>
          </a:solidFill>
          <a:ln w="28575" cap="flat" cmpd="sng" algn="ctr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nl-NL" sz="3400" b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Vẽ </a:t>
            </a:r>
            <a:r>
              <a:rPr lang="nl-NL" sz="34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</a:t>
            </a:r>
            <a:r>
              <a:rPr lang="nl-NL" sz="3400" b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 </a:t>
            </a:r>
            <a:r>
              <a:rPr lang="nl-NL" sz="34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tròn và trang trí </a:t>
            </a:r>
            <a:endParaRPr lang="nl-NL" sz="3400" b="1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nl-NL" sz="3400" b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 </a:t>
            </a:r>
            <a:r>
              <a:rPr lang="nl-NL" sz="34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ý thích của </a:t>
            </a:r>
            <a:r>
              <a:rPr lang="nl-NL" sz="3400" b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em.</a:t>
            </a:r>
            <a:endParaRPr lang="en-US" sz="3400" b="1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6" descr="Hướng dẫn trang trí hình tròn - Circular decoration - YouTube">
            <a:extLst>
              <a:ext uri="{FF2B5EF4-FFF2-40B4-BE49-F238E27FC236}">
                <a16:creationId xmlns:a16="http://schemas.microsoft.com/office/drawing/2014/main" id="{6424D58E-504F-E381-4178-0EC23098C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7" t="12308" r="28846" b="9743"/>
          <a:stretch/>
        </p:blipFill>
        <p:spPr bwMode="auto">
          <a:xfrm>
            <a:off x="3065726" y="2623002"/>
            <a:ext cx="2898646" cy="29504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rang trí đĩa tròn hoạ tiết hoa sen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DED7CD"/>
              </a:clrFrom>
              <a:clrTo>
                <a:srgbClr val="DED7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4" t="561" r="19252" b="-3081"/>
          <a:stretch/>
        </p:blipFill>
        <p:spPr bwMode="auto">
          <a:xfrm>
            <a:off x="6967098" y="2655317"/>
            <a:ext cx="2914840" cy="292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39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89" y="0"/>
            <a:ext cx="6698531" cy="5275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AF8516-BF96-4326-9F31-03A64E3C9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6043" y="2817893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8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104" y="2838247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7551312" y="4216643"/>
            <a:ext cx="4490434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Hình tròn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tâm O, 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bán kính OH.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59"/>
            <a:ext cx="9941202" cy="3033189"/>
          </a:xfrm>
          <a:prstGeom prst="wedgeRoundRectCallout">
            <a:avLst>
              <a:gd name="adj1" fmla="val -43535"/>
              <a:gd name="adj2" fmla="val 7167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Times New Roman" panose="02020603050405020304" pitchFamily="18" charset="0"/>
              </a:rPr>
              <a:t> gọi tên hình tròn và bán kính của hình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939428" y="1017432"/>
            <a:ext cx="2414408" cy="2246802"/>
            <a:chOff x="4939428" y="1017432"/>
            <a:chExt cx="2414408" cy="2246802"/>
          </a:xfrm>
        </p:grpSpPr>
        <p:sp>
          <p:nvSpPr>
            <p:cNvPr id="4" name="Oval 3"/>
            <p:cNvSpPr/>
            <p:nvPr/>
          </p:nvSpPr>
          <p:spPr>
            <a:xfrm>
              <a:off x="5203065" y="1017432"/>
              <a:ext cx="2150771" cy="2150771"/>
            </a:xfrm>
            <a:prstGeom prst="ellipse">
              <a:avLst/>
            </a:prstGeom>
            <a:noFill/>
            <a:ln w="571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endCxn id="4" idx="3"/>
            </p:cNvCxnSpPr>
            <p:nvPr/>
          </p:nvCxnSpPr>
          <p:spPr>
            <a:xfrm flipH="1">
              <a:off x="5518038" y="2092818"/>
              <a:ext cx="850565" cy="76041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6278451" y="2073499"/>
              <a:ext cx="90152" cy="9015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23902" y="1481629"/>
              <a:ext cx="5036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0000CC"/>
                  </a:solidFill>
                </a:rPr>
                <a:t>O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39428" y="2679459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solidFill>
                    <a:srgbClr val="0000CC"/>
                  </a:solidFill>
                </a:rPr>
                <a:t>H</a:t>
              </a:r>
              <a:endParaRPr lang="en-US" sz="3200">
                <a:solidFill>
                  <a:srgbClr val="00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6070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639784F-BC0B-477A-892A-CB2A0303E502}"/>
              </a:ext>
            </a:extLst>
          </p:cNvPr>
          <p:cNvSpPr/>
          <p:nvPr/>
        </p:nvSpPr>
        <p:spPr>
          <a:xfrm>
            <a:off x="7636043" y="4417915"/>
            <a:ext cx="4363452" cy="14053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 algn="ctr">
              <a:defRPr/>
            </a:pPr>
            <a:r>
              <a:rPr lang="en-US" sz="3600" b="1">
                <a:solidFill>
                  <a:srgbClr val="FF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Hình tròn tâm O, </a:t>
            </a:r>
          </a:p>
          <a:p>
            <a:pPr lvl="1" algn="ctr">
              <a:defRPr/>
            </a:pPr>
            <a:r>
              <a:rPr lang="en-US" sz="3600" b="1">
                <a:solidFill>
                  <a:srgbClr val="FF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en-US" sz="3600" b="1" smtClean="0">
                <a:solidFill>
                  <a:srgbClr val="FF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ường </a:t>
            </a:r>
            <a:r>
              <a:rPr lang="en-US" sz="3600" b="1">
                <a:solidFill>
                  <a:srgbClr val="FF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kính </a:t>
            </a:r>
            <a:r>
              <a:rPr lang="en-US" sz="3600" b="1" smtClean="0">
                <a:solidFill>
                  <a:srgbClr val="FF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MN.</a:t>
            </a:r>
            <a:endParaRPr lang="en-US" sz="3600" b="1" dirty="0">
              <a:solidFill>
                <a:srgbClr val="FF0000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329FAD1-0EB6-43EA-8E7F-A2B80B99BC24}"/>
              </a:ext>
            </a:extLst>
          </p:cNvPr>
          <p:cNvSpPr/>
          <p:nvPr/>
        </p:nvSpPr>
        <p:spPr>
          <a:xfrm>
            <a:off x="1005840" y="289559"/>
            <a:ext cx="10759440" cy="3505003"/>
          </a:xfrm>
          <a:prstGeom prst="wedgeRoundRectCallout">
            <a:avLst>
              <a:gd name="adj1" fmla="val -38828"/>
              <a:gd name="adj2" fmla="val 6288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3200" b="1">
                <a:solidFill>
                  <a:srgbClr val="0000CC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Hãy gọi tên hình tròn và </a:t>
            </a:r>
            <a:r>
              <a:rPr lang="en-US" sz="3200" b="1" smtClean="0">
                <a:solidFill>
                  <a:srgbClr val="0000CC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đường </a:t>
            </a:r>
            <a:r>
              <a:rPr lang="en-US" sz="3200" b="1">
                <a:solidFill>
                  <a:srgbClr val="0000CC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kính của hình sau:</a:t>
            </a:r>
            <a:endParaRPr lang="en-US" sz="3200" b="1" dirty="0">
              <a:solidFill>
                <a:srgbClr val="0000CC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41632" y="1258062"/>
            <a:ext cx="3228383" cy="2150771"/>
            <a:chOff x="4641632" y="1017432"/>
            <a:chExt cx="3228383" cy="2150771"/>
          </a:xfrm>
        </p:grpSpPr>
        <p:sp>
          <p:nvSpPr>
            <p:cNvPr id="10" name="Oval 9"/>
            <p:cNvSpPr/>
            <p:nvPr/>
          </p:nvSpPr>
          <p:spPr>
            <a:xfrm>
              <a:off x="5203065" y="1017432"/>
              <a:ext cx="2150771" cy="2150771"/>
            </a:xfrm>
            <a:prstGeom prst="ellipse">
              <a:avLst/>
            </a:prstGeom>
            <a:noFill/>
            <a:ln w="571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 flipV="1">
              <a:off x="5203066" y="2073499"/>
              <a:ext cx="2150770" cy="9015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6278451" y="2073499"/>
              <a:ext cx="90152" cy="90152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23902" y="1481629"/>
              <a:ext cx="5036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solidFill>
                    <a:srgbClr val="0000CC"/>
                  </a:solidFill>
                </a:rPr>
                <a:t>O</a:t>
              </a:r>
              <a:endParaRPr lang="en-US" sz="3200">
                <a:solidFill>
                  <a:srgbClr val="0000CC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41632" y="1774016"/>
              <a:ext cx="5261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88793" y="1871263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solidFill>
                    <a:srgbClr val="FF0000"/>
                  </a:solidFill>
                </a:rPr>
                <a:t>N</a:t>
              </a:r>
              <a:endParaRPr lang="en-US" sz="32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947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86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389" y="0"/>
            <a:ext cx="6698531" cy="527530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101011" y="2967335"/>
            <a:ext cx="4871807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Khám phá</a:t>
            </a:r>
            <a:endParaRPr lang="en-US" sz="66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9968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8905" y="277906"/>
            <a:ext cx="11767930" cy="6083137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A5043-473C-44BB-8B3E-0230D9ED9CC0}"/>
              </a:ext>
            </a:extLst>
          </p:cNvPr>
          <p:cNvSpPr txBox="1"/>
          <p:nvPr/>
        </p:nvSpPr>
        <p:spPr>
          <a:xfrm>
            <a:off x="1510964" y="473354"/>
            <a:ext cx="9124952" cy="1370052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kumimoji="0" lang="en-US" sz="34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34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Quan </a:t>
            </a:r>
            <a:r>
              <a:rPr lang="en-US" sz="3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 chiếc compa của em </a:t>
            </a:r>
            <a:r>
              <a:rPr lang="en-US" sz="34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 </a:t>
            </a:r>
            <a:r>
              <a:rPr lang="en-US" sz="3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với </a:t>
            </a:r>
            <a:r>
              <a:rPr lang="en-US" sz="34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</a:t>
            </a:r>
            <a:r>
              <a:rPr lang="en-US" sz="3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sử </a:t>
            </a:r>
            <a:r>
              <a:rPr lang="en-US" sz="34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dụng.</a:t>
            </a:r>
            <a:endParaRPr lang="en-US" sz="34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CF62B-0FC1-4447-A335-57E58E454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205" y="2112911"/>
            <a:ext cx="10165279" cy="392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00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31820" y="277905"/>
            <a:ext cx="11750914" cy="632761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zh-CN" altLang="en-US" dirty="0">
              <a:solidFill>
                <a:srgbClr val="00B05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6905" y="457193"/>
            <a:ext cx="102878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</a:rPr>
              <a:t>b</a:t>
            </a:r>
            <a:r>
              <a:rPr kumimoji="0" lang="vi-VN" sz="3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Cambria" panose="02040503050406030204" pitchFamily="18" charset="0"/>
              </a:rPr>
              <a:t>) </a:t>
            </a:r>
            <a:r>
              <a:rPr lang="en-US" sz="34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compa để vẽ đường tròn (theo mẫu).</a:t>
            </a:r>
            <a:endParaRPr lang="en-US" sz="3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866A0F-5881-443D-9217-7B8182D10E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23" r="35735" b="49713"/>
          <a:stretch/>
        </p:blipFill>
        <p:spPr>
          <a:xfrm>
            <a:off x="730918" y="3582630"/>
            <a:ext cx="2124577" cy="2596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866A0F-5881-443D-9217-7B8182D10E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507" b="49151"/>
          <a:stretch/>
        </p:blipFill>
        <p:spPr>
          <a:xfrm>
            <a:off x="895033" y="1233165"/>
            <a:ext cx="2008794" cy="2313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866A0F-5881-443D-9217-7B8182D10E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33" r="1707" b="49728"/>
          <a:stretch/>
        </p:blipFill>
        <p:spPr>
          <a:xfrm>
            <a:off x="6311603" y="1173738"/>
            <a:ext cx="1976945" cy="2308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866A0F-5881-443D-9217-7B8182D10E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21" t="49885" r="34843"/>
          <a:stretch/>
        </p:blipFill>
        <p:spPr>
          <a:xfrm>
            <a:off x="6311603" y="3490215"/>
            <a:ext cx="2094463" cy="25912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23411" y="2111769"/>
            <a:ext cx="3086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khẩu độ compa.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23411" y="4087417"/>
            <a:ext cx="3015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chân compa có kim tại một điểm (làm tâm) trên tờ giấy.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04590" y="1497893"/>
            <a:ext cx="3015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đầu bút chì của compa đúng một vòng (với chân có kim cố định).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06066" y="4138182"/>
            <a:ext cx="3015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chì sẽ vạch trên giấy một đường tròn.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636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3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8" y="3074617"/>
            <a:ext cx="2826443" cy="2826443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053389" y="2069431"/>
            <a:ext cx="8951495" cy="781540"/>
          </a:xfrm>
          <a:prstGeom prst="wedgeRoundRectCallout">
            <a:avLst>
              <a:gd name="adj1" fmla="val -49794"/>
              <a:gd name="adj2" fmla="val 84494"/>
              <a:gd name="adj3" fmla="val 16667"/>
            </a:avLst>
          </a:prstGeom>
          <a:solidFill>
            <a:srgbClr val="FFFF66"/>
          </a:solidFill>
          <a:ln w="28575" cap="flat" cmpd="sng" algn="ctr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4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vi-VN" sz="3400" b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Hãy vẽ vào vở của </a:t>
            </a:r>
            <a:r>
              <a:rPr lang="vi-VN" sz="3400" b="1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340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</a:t>
            </a:r>
            <a:r>
              <a:rPr lang="vi-VN" sz="3400" b="1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đường tròn</a:t>
            </a:r>
            <a:r>
              <a:rPr lang="en-US" sz="3400" b="1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400" b="1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50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1802</TotalTime>
  <Words>559</Words>
  <Application>Microsoft Office PowerPoint</Application>
  <PresentationFormat>Widescreen</PresentationFormat>
  <Paragraphs>54</Paragraphs>
  <Slides>20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Times New Roman</vt:lpstr>
      <vt:lpstr>字魂59号-创粗黑</vt:lpstr>
      <vt:lpstr>Office 主题​​</vt:lpstr>
      <vt:lpstr>包图主题2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Kim Anh</cp:lastModifiedBy>
  <cp:revision>98</cp:revision>
  <dcterms:created xsi:type="dcterms:W3CDTF">2023-01-14T00:53:36Z</dcterms:created>
  <dcterms:modified xsi:type="dcterms:W3CDTF">2025-02-05T05:48:32Z</dcterms:modified>
</cp:coreProperties>
</file>