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81" r:id="rId4"/>
    <p:sldMasterId id="2147483700" r:id="rId5"/>
  </p:sldMasterIdLst>
  <p:notesMasterIdLst>
    <p:notesMasterId r:id="rId23"/>
  </p:notesMasterIdLst>
  <p:sldIdLst>
    <p:sldId id="314" r:id="rId6"/>
    <p:sldId id="264" r:id="rId7"/>
    <p:sldId id="4385" r:id="rId8"/>
    <p:sldId id="4394" r:id="rId9"/>
    <p:sldId id="279" r:id="rId10"/>
    <p:sldId id="282" r:id="rId11"/>
    <p:sldId id="2736" r:id="rId12"/>
    <p:sldId id="2737" r:id="rId13"/>
    <p:sldId id="2728" r:id="rId14"/>
    <p:sldId id="276" r:id="rId15"/>
    <p:sldId id="2738" r:id="rId16"/>
    <p:sldId id="2734" r:id="rId17"/>
    <p:sldId id="2739" r:id="rId18"/>
    <p:sldId id="2740" r:id="rId19"/>
    <p:sldId id="271" r:id="rId20"/>
    <p:sldId id="274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1166-2EAE-4BF9-A072-151B038907D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8CED-CCB7-40EF-BB2C-8F736976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E4B38-8F31-477D-AD03-800961C6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E4B38-8F31-477D-AD03-800961C6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7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6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417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3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2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7668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708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650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4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4"/>
            </a:lvl1pPr>
            <a:lvl2pPr>
              <a:defRPr sz="3734"/>
            </a:lvl2pPr>
            <a:lvl3pPr>
              <a:defRPr sz="3199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4"/>
            </a:lvl1pPr>
            <a:lvl2pPr marL="609417" indent="0">
              <a:buNone/>
              <a:defRPr sz="3734"/>
            </a:lvl2pPr>
            <a:lvl3pPr marL="1218834" indent="0">
              <a:buNone/>
              <a:defRPr sz="3199"/>
            </a:lvl3pPr>
            <a:lvl4pPr marL="1828251" indent="0">
              <a:buNone/>
              <a:defRPr sz="2664"/>
            </a:lvl4pPr>
            <a:lvl5pPr marL="2437668" indent="0">
              <a:buNone/>
              <a:defRPr sz="2664"/>
            </a:lvl5pPr>
            <a:lvl6pPr marL="3047086" indent="0">
              <a:buNone/>
              <a:defRPr sz="2664"/>
            </a:lvl6pPr>
            <a:lvl7pPr marL="3656503" indent="0">
              <a:buNone/>
              <a:defRPr sz="2664"/>
            </a:lvl7pPr>
            <a:lvl8pPr marL="4265920" indent="0">
              <a:buNone/>
              <a:defRPr sz="2664"/>
            </a:lvl8pPr>
            <a:lvl9pPr marL="4875337" indent="0">
              <a:buNone/>
              <a:defRPr sz="266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4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3" y="1871005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4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60" y="3657607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4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3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3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08170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3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9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20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0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4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8834" rtl="0" eaLnBrk="1" latinLnBrk="0" hangingPunct="1">
        <a:spcBef>
          <a:spcPct val="0"/>
        </a:spcBef>
        <a:buNone/>
        <a:defRPr sz="5863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063" indent="-457063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42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303" indent="-380886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3543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2960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2377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1794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1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6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8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E3CB272-BA19-415D-9164-738AB4A7A45A}"/>
              </a:ext>
            </a:extLst>
          </p:cNvPr>
          <p:cNvSpPr/>
          <p:nvPr/>
        </p:nvSpPr>
        <p:spPr>
          <a:xfrm>
            <a:off x="563034" y="6261100"/>
            <a:ext cx="11309351" cy="349251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77">
              <a:defRPr/>
            </a:pPr>
            <a:endParaRPr lang="zh-CN" altLang="en-US" sz="1867">
              <a:solidFill>
                <a:prstClr val="white"/>
              </a:solidFill>
              <a:latin typeface="Franklin Gothic Book"/>
              <a:ea typeface="华文楷体" panose="02010600040101010101" pitchFamily="2" charset="-122"/>
            </a:endParaRPr>
          </a:p>
        </p:txBody>
      </p:sp>
      <p:pic>
        <p:nvPicPr>
          <p:cNvPr id="17411" name="图片 12">
            <a:extLst>
              <a:ext uri="{FF2B5EF4-FFF2-40B4-BE49-F238E27FC236}">
                <a16:creationId xmlns:a16="http://schemas.microsoft.com/office/drawing/2014/main" id="{051E8D84-3EB6-4802-A8B3-409F4051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117" y="1856318"/>
            <a:ext cx="4339168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B08AB-06D3-47B4-B081-96CFA3ED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25992"/>
            <a:ext cx="9334500" cy="2483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Lắp Kho Lạnh tại Trung Tâm Cứu Hộ Gấu Việt Nam - Tam Đảo,Vĩnh Phúc.">
            <a:extLst>
              <a:ext uri="{FF2B5EF4-FFF2-40B4-BE49-F238E27FC236}">
                <a16:creationId xmlns:a16="http://schemas.microsoft.com/office/drawing/2014/main" id="{349656A5-091B-47C2-83C6-0F14182E7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856927"/>
            <a:ext cx="4705350" cy="30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ung tâm cứu hộ gấu Tam Đảo: Có dấu hiệu tư lợi - Báo Người lao động">
            <a:extLst>
              <a:ext uri="{FF2B5EF4-FFF2-40B4-BE49-F238E27FC236}">
                <a16:creationId xmlns:a16="http://schemas.microsoft.com/office/drawing/2014/main" id="{8CFD0419-161A-4701-81B4-B8FC89A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3" y="2895599"/>
            <a:ext cx="4098927" cy="30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1D50A2-4AD0-40E2-9C38-68EC1A14A3D6}"/>
              </a:ext>
            </a:extLst>
          </p:cNvPr>
          <p:cNvSpPr/>
          <p:nvPr/>
        </p:nvSpPr>
        <p:spPr>
          <a:xfrm>
            <a:off x="757767" y="1003301"/>
            <a:ext cx="11203517" cy="5636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24EAC4-2C83-4DEC-8F68-1B58FB713F1D}"/>
              </a:ext>
            </a:extLst>
          </p:cNvPr>
          <p:cNvSpPr/>
          <p:nvPr/>
        </p:nvSpPr>
        <p:spPr>
          <a:xfrm>
            <a:off x="857251" y="120652"/>
            <a:ext cx="10963274" cy="1108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lvl="0" algn="ctr" defTabSz="914377">
              <a:defRPr/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 xét về cách sử dụng thực vật, động vật trong gia đình và ở địa phương em theo gợi ý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811AC-AC9E-4C34-BB0C-B2A83588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509712"/>
            <a:ext cx="97155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1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2">
            <a:extLst>
              <a:ext uri="{FF2B5EF4-FFF2-40B4-BE49-F238E27FC236}">
                <a16:creationId xmlns:a16="http://schemas.microsoft.com/office/drawing/2014/main" id="{80A54469-9346-4239-B6A5-E5A2879B0D6C}"/>
              </a:ext>
            </a:extLst>
          </p:cNvPr>
          <p:cNvSpPr>
            <a:spLocks noChangeAspect="1"/>
          </p:cNvSpPr>
          <p:nvPr/>
        </p:nvSpPr>
        <p:spPr bwMode="auto">
          <a:xfrm rot="7890862">
            <a:off x="6432922" y="1879900"/>
            <a:ext cx="1895353" cy="219388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5ECCF3"/>
          </a:solidFill>
          <a:ln w="28575" cmpd="sng">
            <a:solidFill>
              <a:srgbClr val="F8F8F8"/>
            </a:solidFill>
            <a:round/>
          </a:ln>
        </p:spPr>
        <p:txBody>
          <a:bodyPr wrap="none" lIns="91388" tIns="45693" rIns="91388" bIns="45693" anchor="ctr"/>
          <a:lstStyle/>
          <a:p>
            <a:pPr defTabSz="457041">
              <a:defRPr/>
            </a:pPr>
            <a:endParaRPr lang="zh-CN" altLang="en-US" sz="1865" kern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等腰三角形 2">
            <a:extLst>
              <a:ext uri="{FF2B5EF4-FFF2-40B4-BE49-F238E27FC236}">
                <a16:creationId xmlns:a16="http://schemas.microsoft.com/office/drawing/2014/main" id="{42473187-2AEC-4F56-8D23-17F31265402D}"/>
              </a:ext>
            </a:extLst>
          </p:cNvPr>
          <p:cNvSpPr>
            <a:spLocks noChangeAspect="1"/>
          </p:cNvSpPr>
          <p:nvPr/>
        </p:nvSpPr>
        <p:spPr bwMode="auto">
          <a:xfrm rot="15627953">
            <a:off x="4483324" y="2332057"/>
            <a:ext cx="1896833" cy="219388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388" tIns="45693" rIns="91388" bIns="45693" anchor="ctr"/>
          <a:lstStyle/>
          <a:p>
            <a:pPr defTabSz="457041">
              <a:defRPr/>
            </a:pPr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98EFF17-4E51-4375-AC59-666CB365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36" y="3065541"/>
            <a:ext cx="705517" cy="6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041" eaLnBrk="1" hangingPunct="1">
              <a:defRPr/>
            </a:pPr>
            <a:r>
              <a:rPr lang="en-US" altLang="zh-CN" sz="3599" dirty="0" err="1">
                <a:solidFill>
                  <a:srgbClr val="F2FBFF"/>
                </a:solidFill>
                <a:latin typeface="Coiny" panose="02000903060500060000" pitchFamily="2" charset="0"/>
                <a:ea typeface="方正清刻本悦宋简体" panose="02000000000000000000" pitchFamily="2" charset="-122"/>
              </a:rPr>
              <a:t>Trình</a:t>
            </a:r>
            <a:r>
              <a:rPr lang="en-US" altLang="zh-CN" sz="3599" dirty="0">
                <a:solidFill>
                  <a:srgbClr val="F2FBFF"/>
                </a:solidFill>
                <a:latin typeface="Coiny" panose="02000903060500060000" pitchFamily="2" charset="0"/>
                <a:ea typeface="方正清刻本悦宋简体" panose="02000000000000000000" pitchFamily="2" charset="-122"/>
              </a:rPr>
              <a:t> </a:t>
            </a:r>
          </a:p>
          <a:p>
            <a:pPr algn="ctr" defTabSz="457041" eaLnBrk="1" hangingPunct="1">
              <a:defRPr/>
            </a:pPr>
            <a:r>
              <a:rPr lang="en-US" altLang="zh-CN" sz="3599" dirty="0" err="1">
                <a:solidFill>
                  <a:srgbClr val="F2FBFF"/>
                </a:solidFill>
                <a:latin typeface="Coiny" panose="02000903060500060000" pitchFamily="2" charset="0"/>
                <a:ea typeface="方正清刻本悦宋简体" panose="02000000000000000000" pitchFamily="2" charset="-122"/>
              </a:rPr>
              <a:t>bày</a:t>
            </a:r>
            <a:endParaRPr lang="zh-CN" altLang="en-US" sz="3599" dirty="0">
              <a:solidFill>
                <a:srgbClr val="F2FBFF"/>
              </a:solidFill>
              <a:latin typeface="Coiny" panose="02000903060500060000" pitchFamily="2" charset="0"/>
              <a:ea typeface="方正清刻本悦宋简体" panose="020000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E71D1-B48C-411C-82E3-66B31AFC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60" y="2611501"/>
            <a:ext cx="2047795" cy="6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041" eaLnBrk="1" hangingPunct="1">
              <a:defRPr/>
            </a:pPr>
            <a:r>
              <a:rPr lang="en-US" altLang="zh-CN" sz="3599" dirty="0" err="1">
                <a:solidFill>
                  <a:srgbClr val="F2FBFF"/>
                </a:solidFill>
                <a:latin typeface="Coiny" panose="02000903060500060000" pitchFamily="2" charset="0"/>
                <a:ea typeface="方正清刻本悦宋简体" panose="02000000000000000000" pitchFamily="2" charset="-122"/>
              </a:rPr>
              <a:t>Nhận</a:t>
            </a:r>
            <a:r>
              <a:rPr lang="en-US" altLang="zh-CN" sz="3599" dirty="0">
                <a:solidFill>
                  <a:srgbClr val="F2FBFF"/>
                </a:solidFill>
                <a:latin typeface="Coiny" panose="02000903060500060000" pitchFamily="2" charset="0"/>
                <a:ea typeface="方正清刻本悦宋简体" panose="02000000000000000000" pitchFamily="2" charset="-122"/>
              </a:rPr>
              <a:t> </a:t>
            </a:r>
          </a:p>
          <a:p>
            <a:pPr algn="ctr" defTabSz="457041" eaLnBrk="1" hangingPunct="1">
              <a:defRPr/>
            </a:pPr>
            <a:r>
              <a:rPr lang="en-US" altLang="zh-CN" sz="3599" dirty="0" err="1">
                <a:solidFill>
                  <a:srgbClr val="F2FBFF"/>
                </a:solidFill>
                <a:latin typeface="Coiny" panose="02000903060500060000" pitchFamily="2" charset="0"/>
                <a:ea typeface="方正清刻本悦宋简体" panose="02000000000000000000" pitchFamily="2" charset="-122"/>
              </a:rPr>
              <a:t>xét</a:t>
            </a:r>
            <a:endParaRPr lang="zh-CN" altLang="en-US" sz="3599" dirty="0">
              <a:solidFill>
                <a:srgbClr val="F2FBFF"/>
              </a:solidFill>
              <a:latin typeface="Coiny" panose="02000903060500060000" pitchFamily="2" charset="0"/>
              <a:ea typeface="方正清刻本悦宋简体" panose="02000000000000000000" pitchFamily="2" charset="-122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FE9D8D6-55A3-4E4E-8234-94DD67BFF191}"/>
              </a:ext>
            </a:extLst>
          </p:cNvPr>
          <p:cNvSpPr/>
          <p:nvPr/>
        </p:nvSpPr>
        <p:spPr>
          <a:xfrm>
            <a:off x="7321823" y="3961557"/>
            <a:ext cx="4508227" cy="578740"/>
          </a:xfrm>
          <a:prstGeom prst="roundRect">
            <a:avLst/>
          </a:prstGeom>
          <a:solidFill>
            <a:srgbClr val="5ECCF3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041">
              <a:defRPr/>
            </a:pPr>
            <a:r>
              <a:rPr lang="en-US" sz="2799" kern="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2799" kern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 </a:t>
            </a:r>
            <a:r>
              <a:rPr lang="en-US" sz="2799" kern="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bạn</a:t>
            </a:r>
            <a:r>
              <a:rPr lang="en-US" sz="2799" kern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 </a:t>
            </a:r>
            <a:r>
              <a:rPr lang="en-US" sz="2799" kern="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khác</a:t>
            </a:r>
            <a:r>
              <a:rPr lang="en-US" sz="2799" kern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 </a:t>
            </a:r>
            <a:r>
              <a:rPr lang="en-US" sz="2799" kern="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góp</a:t>
            </a:r>
            <a:r>
              <a:rPr lang="en-US" sz="2799" kern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 ý, </a:t>
            </a:r>
            <a:r>
              <a:rPr lang="en-US" sz="2799" kern="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bổ</a:t>
            </a:r>
            <a:r>
              <a:rPr lang="en-US" sz="2799" kern="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rPr>
              <a:t> sung</a:t>
            </a:r>
            <a:endParaRPr lang="en-US" sz="2399" kern="0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3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53CA108A-63AB-4D02-B30E-8D259A6B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33" y="2576059"/>
            <a:ext cx="1282736" cy="12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08F7B-CC36-4242-BC6F-CE41474B5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1008134" y="3858796"/>
            <a:ext cx="2374113" cy="1395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4F23E9-672F-4F2D-89F0-7BF821F6F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3" y="593093"/>
            <a:ext cx="11114423" cy="1424179"/>
          </a:xfrm>
          <a:prstGeom prst="rect">
            <a:avLst/>
          </a:prstGeom>
        </p:spPr>
      </p:pic>
      <p:pic>
        <p:nvPicPr>
          <p:cNvPr id="16" name="Picture 1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F64ACCA-D51F-439D-B0F4-3B3A45280E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178" y="3439128"/>
            <a:ext cx="1904905" cy="3556000"/>
          </a:xfrm>
          <a:prstGeom prst="rect">
            <a:avLst/>
          </a:prstGeom>
        </p:spPr>
      </p:pic>
      <p:pic>
        <p:nvPicPr>
          <p:cNvPr id="17" name="Picture 1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977A25-AEA8-4847-B769-F70A51C16E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696" y="3521559"/>
            <a:ext cx="1788153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9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autoUpdateAnimBg="0"/>
      <p:bldP spid="10" grpId="0" autoUpdateAnimBg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190078-3CE9-4B98-8E43-BD7F431C271B}"/>
              </a:ext>
            </a:extLst>
          </p:cNvPr>
          <p:cNvSpPr/>
          <p:nvPr/>
        </p:nvSpPr>
        <p:spPr>
          <a:xfrm>
            <a:off x="1151467" y="1742017"/>
            <a:ext cx="7916333" cy="276648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5867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TẬP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96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1D50A2-4AD0-40E2-9C38-68EC1A14A3D6}"/>
              </a:ext>
            </a:extLst>
          </p:cNvPr>
          <p:cNvSpPr/>
          <p:nvPr/>
        </p:nvSpPr>
        <p:spPr>
          <a:xfrm>
            <a:off x="757767" y="1003301"/>
            <a:ext cx="11203517" cy="5636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24EAC4-2C83-4DEC-8F68-1B58FB713F1D}"/>
              </a:ext>
            </a:extLst>
          </p:cNvPr>
          <p:cNvSpPr/>
          <p:nvPr/>
        </p:nvSpPr>
        <p:spPr>
          <a:xfrm>
            <a:off x="266700" y="120652"/>
            <a:ext cx="11553825" cy="1108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lvl="0" algn="ctr" defTabSz="914377">
              <a:defRPr/>
            </a:pP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 vẽ hoặc sưu tầm tranh, viết khẩu hiệu về sử dụng hợp lí thực vật, động vật và chia sẻ với những người xung quanh để cùng thực hiện.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29DC-8F1A-4966-84FE-4FE4E54A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619250"/>
            <a:ext cx="4343400" cy="407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352C9-B2BE-4E6C-B346-F32807A4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790700"/>
            <a:ext cx="4812478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0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F77F305-41D6-4811-B0A7-87B496F51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9796382" y="2126512"/>
            <a:ext cx="1859475" cy="378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7E0BE-A74A-4438-8475-455CE5C589BE}"/>
              </a:ext>
            </a:extLst>
          </p:cNvPr>
          <p:cNvSpPr txBox="1"/>
          <p:nvPr/>
        </p:nvSpPr>
        <p:spPr>
          <a:xfrm>
            <a:off x="2831582" y="1532196"/>
            <a:ext cx="659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T</a:t>
            </a:r>
            <a:r>
              <a:rPr kumimoji="0" lang="vi-VN" sz="4000" b="0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rưng bày tranh, khẩu hiệu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lớp</a:t>
            </a:r>
            <a:r>
              <a:rPr kumimoji="0" lang="vi-VN" sz="4000" b="0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336600"/>
                </a:solidFill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32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B419C-AEE7-4D7E-A9BD-A62EF536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3" y="1068851"/>
            <a:ext cx="10901136" cy="34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7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83C2A-BBA3-44D1-ADFE-293A69FFB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16" y="269832"/>
            <a:ext cx="91508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0A39C0-769F-43A3-B9D4-B7A8A90D755C}"/>
              </a:ext>
            </a:extLst>
          </p:cNvPr>
          <p:cNvSpPr/>
          <p:nvPr/>
        </p:nvSpPr>
        <p:spPr>
          <a:xfrm>
            <a:off x="4732242" y="2729298"/>
            <a:ext cx="1947837" cy="5026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9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799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14 - </a:t>
            </a:r>
            <a:r>
              <a:rPr kumimoji="0" lang="en-US" sz="4799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799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9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799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6BDBD-5CE6-4E6B-851F-9F66AA2D8027}"/>
              </a:ext>
            </a:extLst>
          </p:cNvPr>
          <p:cNvSpPr txBox="1"/>
          <p:nvPr/>
        </p:nvSpPr>
        <p:spPr>
          <a:xfrm>
            <a:off x="2333625" y="1933575"/>
            <a:ext cx="7094852" cy="7949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D91AC-E48E-4EB3-B5C2-74E95EF83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45" y="3427413"/>
            <a:ext cx="621845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32" r="7434" b="24976"/>
          <a:stretch/>
        </p:blipFill>
        <p:spPr>
          <a:xfrm>
            <a:off x="1756358" y="1061703"/>
            <a:ext cx="8773854" cy="251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5928779-589C-43CA-A3DE-F5F080AD8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37" y="164892"/>
            <a:ext cx="6894592" cy="48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1D50A2-4AD0-40E2-9C38-68EC1A14A3D6}"/>
              </a:ext>
            </a:extLst>
          </p:cNvPr>
          <p:cNvSpPr/>
          <p:nvPr/>
        </p:nvSpPr>
        <p:spPr>
          <a:xfrm>
            <a:off x="757767" y="1003301"/>
            <a:ext cx="11203517" cy="5636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defTabSz="914377">
              <a:defRPr/>
            </a:pPr>
            <a:endParaRPr lang="en-US" sz="3600">
              <a:solidFill>
                <a:srgbClr val="C00000"/>
              </a:solidFill>
              <a:latin typeface="iCiel Cadena" panose="02000503000000020004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24EAC4-2C83-4DEC-8F68-1B58FB713F1D}"/>
              </a:ext>
            </a:extLst>
          </p:cNvPr>
          <p:cNvSpPr/>
          <p:nvPr/>
        </p:nvSpPr>
        <p:spPr>
          <a:xfrm>
            <a:off x="857251" y="120652"/>
            <a:ext cx="10963274" cy="1108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914377"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 xét việc sử dụng thực vật và động vật của con người trong mỗi hình sau. Cách sử dụng đó đã hợp lí chưa? Vì sao? </a:t>
            </a:r>
            <a:endParaRPr lang="en-US" sz="18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2E202-434E-4729-932B-F1458800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743075"/>
            <a:ext cx="8991600" cy="4400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3734FA-94AB-4729-8BE8-D133DE02B1D0}"/>
              </a:ext>
            </a:extLst>
          </p:cNvPr>
          <p:cNvSpPr/>
          <p:nvPr/>
        </p:nvSpPr>
        <p:spPr>
          <a:xfrm>
            <a:off x="294217" y="378885"/>
            <a:ext cx="11394016" cy="6199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867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9F8D60-17B0-44B4-A0FB-B2152C7C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436138"/>
            <a:ext cx="6128385" cy="8249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BBB843-E201-4C66-A255-0A3E4BD443C2}"/>
              </a:ext>
            </a:extLst>
          </p:cNvPr>
          <p:cNvGrpSpPr/>
          <p:nvPr/>
        </p:nvGrpSpPr>
        <p:grpSpPr>
          <a:xfrm>
            <a:off x="5356044" y="1683096"/>
            <a:ext cx="6093006" cy="3184834"/>
            <a:chOff x="4191454" y="1049107"/>
            <a:chExt cx="6238240" cy="132556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4CC4C57-3CC2-4B06-BDA7-A654F5E1CAC5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7DDCDC-4821-42E9-9825-BBBFB4755895}"/>
                </a:ext>
              </a:extLst>
            </p:cNvPr>
            <p:cNvSpPr txBox="1"/>
            <p:nvPr/>
          </p:nvSpPr>
          <p:spPr>
            <a:xfrm>
              <a:off x="4316133" y="1094246"/>
              <a:ext cx="5996198" cy="115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ãng phí giấy khi đi </a:t>
              </a:r>
              <a:r>
                <a:rPr lang="en-US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lang="vi-VN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ệ sinh 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=&gt;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chưa hợp lí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ì hành động đó vừa thể hiện sự lãng phí, không tiết kiệm, vừa gây ô nhiễm môi trường.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8AF7D04-1A59-448A-B291-59D83C18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7" y="1504950"/>
            <a:ext cx="2981325" cy="4362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3734FA-94AB-4729-8BE8-D133DE02B1D0}"/>
              </a:ext>
            </a:extLst>
          </p:cNvPr>
          <p:cNvSpPr/>
          <p:nvPr/>
        </p:nvSpPr>
        <p:spPr>
          <a:xfrm>
            <a:off x="265642" y="359835"/>
            <a:ext cx="11394016" cy="6199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9F8D60-17B0-44B4-A0FB-B2152C7C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436138"/>
            <a:ext cx="6128385" cy="8249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BBB843-E201-4C66-A255-0A3E4BD443C2}"/>
              </a:ext>
            </a:extLst>
          </p:cNvPr>
          <p:cNvGrpSpPr/>
          <p:nvPr/>
        </p:nvGrpSpPr>
        <p:grpSpPr>
          <a:xfrm>
            <a:off x="4533901" y="2111720"/>
            <a:ext cx="7000874" cy="2536480"/>
            <a:chOff x="4191454" y="1049107"/>
            <a:chExt cx="6238240" cy="138202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4CC4C57-3CC2-4B06-BDA7-A654F5E1CAC5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7DDCDC-4821-42E9-9825-BBBFB4755895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1382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rồng, chăm sóc cây tam thất, một dược liệu quý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=&gt;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hợp lí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ì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tam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khỏe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756E79-477E-4E8F-B15E-6B9BB37E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81137"/>
            <a:ext cx="29718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00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3734FA-94AB-4729-8BE8-D133DE02B1D0}"/>
              </a:ext>
            </a:extLst>
          </p:cNvPr>
          <p:cNvSpPr/>
          <p:nvPr/>
        </p:nvSpPr>
        <p:spPr>
          <a:xfrm>
            <a:off x="294217" y="378885"/>
            <a:ext cx="11394016" cy="6199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9F8D60-17B0-44B4-A0FB-B2152C7C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436138"/>
            <a:ext cx="6128385" cy="8249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BBB843-E201-4C66-A255-0A3E4BD443C2}"/>
              </a:ext>
            </a:extLst>
          </p:cNvPr>
          <p:cNvGrpSpPr/>
          <p:nvPr/>
        </p:nvGrpSpPr>
        <p:grpSpPr>
          <a:xfrm>
            <a:off x="3857626" y="1673569"/>
            <a:ext cx="7724774" cy="4565305"/>
            <a:chOff x="4191454" y="1049107"/>
            <a:chExt cx="6238240" cy="207304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4CC4C57-3CC2-4B06-BDA7-A654F5E1CAC5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7DDCDC-4821-42E9-9825-BBBFB4755895}"/>
                </a:ext>
              </a:extLst>
            </p:cNvPr>
            <p:cNvSpPr txBox="1"/>
            <p:nvPr/>
          </p:nvSpPr>
          <p:spPr>
            <a:xfrm>
              <a:off x="4252117" y="1049107"/>
              <a:ext cx="5996198" cy="2073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uôi nhốt gấu để lấy mật gây tổn thương cho loài gấu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=&gt;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hưa hợp lí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ì việc nuôi nhốt và lấy mật gấu gây tổn thương cho loài gấu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ó thể dẫn đến tuyệt chủng.</a:t>
              </a:r>
              <a:endPara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64B38E-1055-4FDA-8ACF-90196CB2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204912"/>
            <a:ext cx="3035729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8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31" y="597367"/>
            <a:ext cx="7188487" cy="56344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3827468" y="2201646"/>
            <a:ext cx="4760605" cy="20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585"/>
            <a:r>
              <a:rPr lang="vi-VN" sz="4267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đề xuất cách sử dụng thực vật và động vật hợp lí.</a:t>
            </a: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280</Words>
  <Application>Microsoft Office PowerPoint</Application>
  <PresentationFormat>Widescreen</PresentationFormat>
  <Paragraphs>31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Calibri Light</vt:lpstr>
      <vt:lpstr>Cambria</vt:lpstr>
      <vt:lpstr>Coiny</vt:lpstr>
      <vt:lpstr>等线</vt:lpstr>
      <vt:lpstr>等线 Light</vt:lpstr>
      <vt:lpstr>Franklin Gothic Book</vt:lpstr>
      <vt:lpstr>iCiel Cadena</vt:lpstr>
      <vt:lpstr>华文楷体</vt:lpstr>
      <vt:lpstr>Times New Roman</vt:lpstr>
      <vt:lpstr>字魂59号-创粗黑</vt:lpstr>
      <vt:lpstr>思源黑体 CN Bold</vt:lpstr>
      <vt:lpstr>方正清刻本悦宋简体</vt:lpstr>
      <vt:lpstr>www.33ppt.com</vt:lpstr>
      <vt:lpstr>2_www.33ppt.com</vt:lpstr>
      <vt:lpstr>4_Office 主题​​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18</cp:revision>
  <dcterms:created xsi:type="dcterms:W3CDTF">2023-01-02T08:17:08Z</dcterms:created>
  <dcterms:modified xsi:type="dcterms:W3CDTF">2025-02-05T05:36:24Z</dcterms:modified>
</cp:coreProperties>
</file>